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4.jpg" ContentType="image/jpeg"/>
  <Override PartName="/ppt/media/image43.jpg" ContentType="image/jpeg"/>
  <Override PartName="/ppt/media/image44.jpg" ContentType="image/jpeg"/>
  <Override PartName="/ppt/media/image47.jpg" ContentType="image/jpeg"/>
  <Override PartName="/ppt/media/image4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90" r:id="rId7"/>
    <p:sldId id="260" r:id="rId8"/>
    <p:sldId id="289" r:id="rId9"/>
    <p:sldId id="285" r:id="rId10"/>
    <p:sldId id="291" r:id="rId11"/>
    <p:sldId id="261" r:id="rId12"/>
    <p:sldId id="286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92" r:id="rId31"/>
    <p:sldId id="282" r:id="rId32"/>
    <p:sldId id="283" r:id="rId33"/>
    <p:sldId id="284" r:id="rId34"/>
    <p:sldId id="293" r:id="rId35"/>
    <p:sldId id="280" r:id="rId36"/>
    <p:sldId id="281" r:id="rId37"/>
  </p:sldIdLst>
  <p:sldSz cx="10058400" cy="77724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824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6691" y="457200"/>
            <a:ext cx="9145016" cy="114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1292" y="1916176"/>
            <a:ext cx="7655814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2075" y="2834640"/>
            <a:ext cx="8334248" cy="2235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.martelli@ucl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hyperlink" Target="http://www.gwc.maricopa.edu/class/bio201/Histology/HistoRev20a.htm" TargetMode="External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1240083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30810" rIns="0" bIns="0" rtlCol="0">
            <a:spAutoFit/>
          </a:bodyPr>
          <a:lstStyle/>
          <a:p>
            <a:pPr marL="1703705" marR="1696720" indent="73025">
              <a:lnSpc>
                <a:spcPct val="100000"/>
              </a:lnSpc>
              <a:spcBef>
                <a:spcPts val="1030"/>
              </a:spcBef>
            </a:pPr>
            <a:r>
              <a:rPr sz="3600" spc="-5" dirty="0"/>
              <a:t>MPHYGB17 </a:t>
            </a:r>
            <a:r>
              <a:rPr sz="3600" dirty="0"/>
              <a:t>– Clinical </a:t>
            </a:r>
            <a:r>
              <a:rPr sz="3600" spc="-5" dirty="0"/>
              <a:t>Practice  </a:t>
            </a:r>
            <a:r>
              <a:rPr sz="3600" dirty="0"/>
              <a:t>Anatomy and Physiology</a:t>
            </a:r>
            <a:r>
              <a:rPr sz="3600" spc="-100" dirty="0"/>
              <a:t> </a:t>
            </a:r>
            <a:endParaRPr sz="36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62075" y="2834640"/>
            <a:ext cx="8334248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pc="-10" dirty="0"/>
              <a:t>Lecture </a:t>
            </a:r>
            <a:r>
              <a:rPr dirty="0"/>
              <a:t>2 </a:t>
            </a:r>
            <a:r>
              <a:rPr spc="-10" dirty="0"/>
              <a:t>–Musculo-Skeletal </a:t>
            </a:r>
            <a:r>
              <a:rPr dirty="0"/>
              <a:t>and </a:t>
            </a:r>
            <a:r>
              <a:rPr spc="-5" dirty="0"/>
              <a:t>Locomotor  </a:t>
            </a:r>
            <a:r>
              <a:rPr spc="-30" dirty="0" smtClean="0"/>
              <a:t>System</a:t>
            </a:r>
            <a:endParaRPr lang="en-GB" spc="-30" dirty="0" smtClean="0"/>
          </a:p>
          <a:p>
            <a:pPr marL="12065" marR="5080" algn="ctr">
              <a:lnSpc>
                <a:spcPct val="100000"/>
              </a:lnSpc>
            </a:pPr>
            <a:r>
              <a:rPr sz="2400" b="0" spc="-10" dirty="0" smtClean="0">
                <a:latin typeface="Calibri"/>
                <a:cs typeface="Calibri"/>
              </a:rPr>
              <a:t>Sa</a:t>
            </a:r>
            <a:r>
              <a:rPr lang="en-GB" sz="2400" b="0" spc="-10" dirty="0" err="1" smtClean="0">
                <a:latin typeface="Calibri"/>
                <a:cs typeface="Calibri"/>
              </a:rPr>
              <a:t>baena</a:t>
            </a:r>
            <a:r>
              <a:rPr lang="en-GB" sz="2400" b="0" spc="-10" dirty="0" smtClean="0">
                <a:latin typeface="Calibri"/>
                <a:cs typeface="Calibri"/>
              </a:rPr>
              <a:t> Imran</a:t>
            </a:r>
          </a:p>
          <a:p>
            <a:pPr marL="12065" marR="5080" algn="ctr">
              <a:lnSpc>
                <a:spcPct val="100000"/>
              </a:lnSpc>
            </a:pPr>
            <a:r>
              <a:rPr lang="en-GB" sz="2400" b="0" spc="-10" dirty="0">
                <a:hlinkClick r:id="rId2"/>
              </a:rPr>
              <a:t>s</a:t>
            </a:r>
            <a:r>
              <a:rPr lang="en-GB" sz="2400" b="0" spc="-10" dirty="0" smtClean="0">
                <a:hlinkClick r:id="rId2"/>
              </a:rPr>
              <a:t>abaena.imran</a:t>
            </a:r>
            <a:r>
              <a:rPr sz="2400" b="0" spc="-10" dirty="0" smtClean="0">
                <a:latin typeface="Calibri"/>
                <a:cs typeface="Calibri"/>
                <a:hlinkClick r:id="rId2"/>
              </a:rPr>
              <a:t>@</a:t>
            </a:r>
            <a:r>
              <a:rPr sz="2400" b="0" spc="10" dirty="0">
                <a:latin typeface="Calibri"/>
                <a:cs typeface="Calibri"/>
                <a:hlinkClick r:id="rId2"/>
              </a:rPr>
              <a:t>u</a:t>
            </a:r>
            <a:r>
              <a:rPr sz="2400" b="0" spc="-10" dirty="0">
                <a:latin typeface="Calibri"/>
                <a:cs typeface="Calibri"/>
                <a:hlinkClick r:id="rId2"/>
              </a:rPr>
              <a:t>c</a:t>
            </a:r>
            <a:r>
              <a:rPr sz="2400" b="0" dirty="0">
                <a:latin typeface="Calibri"/>
                <a:cs typeface="Calibri"/>
                <a:hlinkClick r:id="rId2"/>
              </a:rPr>
              <a:t>l</a:t>
            </a:r>
            <a:r>
              <a:rPr sz="2400" b="0" spc="-10" dirty="0">
                <a:latin typeface="Calibri"/>
                <a:cs typeface="Calibri"/>
                <a:hlinkClick r:id="rId2"/>
              </a:rPr>
              <a:t>.</a:t>
            </a:r>
            <a:r>
              <a:rPr sz="2400" b="0" dirty="0">
                <a:latin typeface="Calibri"/>
                <a:cs typeface="Calibri"/>
                <a:hlinkClick r:id="rId2"/>
              </a:rPr>
              <a:t>a</a:t>
            </a:r>
            <a:r>
              <a:rPr sz="2400" b="0" spc="-10" dirty="0">
                <a:latin typeface="Calibri"/>
                <a:cs typeface="Calibri"/>
                <a:hlinkClick r:id="rId2"/>
              </a:rPr>
              <a:t>c.</a:t>
            </a:r>
            <a:r>
              <a:rPr sz="2400" b="0" spc="10" dirty="0">
                <a:latin typeface="Calibri"/>
                <a:cs typeface="Calibri"/>
                <a:hlinkClick r:id="rId2"/>
              </a:rPr>
              <a:t>u</a:t>
            </a:r>
            <a:r>
              <a:rPr sz="2400" b="0" dirty="0">
                <a:latin typeface="Calibri"/>
                <a:cs typeface="Calibri"/>
                <a:hlinkClick r:id="rId2"/>
              </a:rPr>
              <a:t>k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75" y="958871"/>
            <a:ext cx="5029200" cy="64325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800" u="sng" dirty="0" smtClean="0"/>
          </a:p>
          <a:p>
            <a:pPr algn="ctr"/>
            <a:r>
              <a:rPr lang="en-GB" sz="2400" dirty="0" smtClean="0"/>
              <a:t>Bone organised in beams or spicules along lines of stress - strong but lightweight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no osteons; blood supply is obtained from outer</a:t>
            </a:r>
          </a:p>
          <a:p>
            <a:pPr algn="ctr"/>
            <a:r>
              <a:rPr lang="en-GB" sz="2400" dirty="0" smtClean="0"/>
              <a:t>surfaces-- spaces between </a:t>
            </a:r>
            <a:r>
              <a:rPr lang="en-GB" sz="2400" dirty="0" err="1" smtClean="0"/>
              <a:t>trabeculae</a:t>
            </a:r>
            <a:r>
              <a:rPr lang="en-GB" sz="2400" dirty="0" smtClean="0"/>
              <a:t> are filled</a:t>
            </a:r>
          </a:p>
          <a:p>
            <a:pPr algn="ctr"/>
            <a:r>
              <a:rPr lang="en-GB" sz="2400" dirty="0" smtClean="0"/>
              <a:t>with bone marrow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found in central ‘medullary’ portions of</a:t>
            </a:r>
          </a:p>
          <a:p>
            <a:pPr algn="ctr"/>
            <a:r>
              <a:rPr lang="en-GB" sz="2400" dirty="0" smtClean="0"/>
              <a:t>most bones. (Long bones have a central</a:t>
            </a:r>
          </a:p>
          <a:p>
            <a:pPr algn="ctr"/>
            <a:r>
              <a:rPr lang="en-GB" sz="2400" dirty="0" smtClean="0"/>
              <a:t>marrow cavity surrounded by the</a:t>
            </a:r>
          </a:p>
          <a:p>
            <a:pPr algn="ctr"/>
            <a:r>
              <a:rPr lang="en-GB" sz="2400" dirty="0" smtClean="0"/>
              <a:t>trabecular portion)</a:t>
            </a:r>
            <a:endParaRPr lang="en-GB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10058400" cy="1354217"/>
          </a:xfrm>
        </p:spPr>
        <p:txBody>
          <a:bodyPr/>
          <a:lstStyle/>
          <a:p>
            <a:r>
              <a:rPr lang="en-GB" u="sng" dirty="0" smtClean="0"/>
              <a:t> Trabecular</a:t>
            </a:r>
            <a:r>
              <a:rPr lang="en-GB" u="sng" dirty="0"/>
              <a:t>, </a:t>
            </a:r>
            <a:r>
              <a:rPr lang="en-GB" u="sng" dirty="0" err="1" smtClean="0"/>
              <a:t>Cancellous</a:t>
            </a:r>
            <a:r>
              <a:rPr lang="en-GB" u="sng" dirty="0" smtClean="0"/>
              <a:t> </a:t>
            </a:r>
            <a:r>
              <a:rPr lang="en-GB" u="sng" dirty="0"/>
              <a:t>(spongy</a:t>
            </a:r>
            <a:r>
              <a:rPr lang="en-GB" u="sng" dirty="0" smtClean="0"/>
              <a:t>) bone</a:t>
            </a:r>
            <a:r>
              <a:rPr lang="en-GB" u="sng" dirty="0"/>
              <a:t/>
            </a:r>
            <a:br>
              <a:rPr lang="en-GB" u="sng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71600"/>
            <a:ext cx="4957200" cy="55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900"/>
              </a:spcBef>
            </a:pPr>
            <a:r>
              <a:rPr sz="3200" spc="-5" dirty="0"/>
              <a:t>Wolf’s</a:t>
            </a:r>
            <a:r>
              <a:rPr sz="3200" spc="-80" dirty="0"/>
              <a:t> </a:t>
            </a:r>
            <a:r>
              <a:rPr sz="3200" spc="-5" dirty="0"/>
              <a:t>Law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105144" y="1216152"/>
            <a:ext cx="3282696" cy="4126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2096" y="1213103"/>
            <a:ext cx="3289300" cy="4136390"/>
          </a:xfrm>
          <a:custGeom>
            <a:avLst/>
            <a:gdLst/>
            <a:ahLst/>
            <a:cxnLst/>
            <a:rect l="l" t="t" r="r" b="b"/>
            <a:pathLst>
              <a:path w="3289300" h="4136390">
                <a:moveTo>
                  <a:pt x="3288792" y="0"/>
                </a:moveTo>
                <a:lnTo>
                  <a:pt x="0" y="0"/>
                </a:lnTo>
                <a:lnTo>
                  <a:pt x="0" y="4136136"/>
                </a:lnTo>
                <a:lnTo>
                  <a:pt x="3288792" y="4136136"/>
                </a:lnTo>
                <a:lnTo>
                  <a:pt x="3288792" y="4130040"/>
                </a:lnTo>
                <a:lnTo>
                  <a:pt x="9143" y="4130040"/>
                </a:lnTo>
                <a:lnTo>
                  <a:pt x="3048" y="4126992"/>
                </a:lnTo>
                <a:lnTo>
                  <a:pt x="9143" y="4126992"/>
                </a:lnTo>
                <a:lnTo>
                  <a:pt x="9143" y="12192"/>
                </a:lnTo>
                <a:lnTo>
                  <a:pt x="3048" y="12192"/>
                </a:lnTo>
                <a:lnTo>
                  <a:pt x="9143" y="6096"/>
                </a:lnTo>
                <a:lnTo>
                  <a:pt x="3288792" y="6096"/>
                </a:lnTo>
                <a:lnTo>
                  <a:pt x="3288792" y="0"/>
                </a:lnTo>
                <a:close/>
              </a:path>
              <a:path w="3289300" h="4136390">
                <a:moveTo>
                  <a:pt x="9143" y="4126992"/>
                </a:moveTo>
                <a:lnTo>
                  <a:pt x="3048" y="4126992"/>
                </a:lnTo>
                <a:lnTo>
                  <a:pt x="9143" y="4130040"/>
                </a:lnTo>
                <a:lnTo>
                  <a:pt x="9143" y="4126992"/>
                </a:lnTo>
                <a:close/>
              </a:path>
              <a:path w="3289300" h="4136390">
                <a:moveTo>
                  <a:pt x="3279648" y="4126992"/>
                </a:moveTo>
                <a:lnTo>
                  <a:pt x="9143" y="4126992"/>
                </a:lnTo>
                <a:lnTo>
                  <a:pt x="9143" y="4130040"/>
                </a:lnTo>
                <a:lnTo>
                  <a:pt x="3279648" y="4130040"/>
                </a:lnTo>
                <a:lnTo>
                  <a:pt x="3279648" y="4126992"/>
                </a:lnTo>
                <a:close/>
              </a:path>
              <a:path w="3289300" h="4136390">
                <a:moveTo>
                  <a:pt x="3279648" y="6096"/>
                </a:moveTo>
                <a:lnTo>
                  <a:pt x="3279648" y="4130040"/>
                </a:lnTo>
                <a:lnTo>
                  <a:pt x="3282696" y="4126992"/>
                </a:lnTo>
                <a:lnTo>
                  <a:pt x="3288792" y="4126992"/>
                </a:lnTo>
                <a:lnTo>
                  <a:pt x="3288792" y="12192"/>
                </a:lnTo>
                <a:lnTo>
                  <a:pt x="3282696" y="12192"/>
                </a:lnTo>
                <a:lnTo>
                  <a:pt x="3279648" y="6096"/>
                </a:lnTo>
                <a:close/>
              </a:path>
              <a:path w="3289300" h="4136390">
                <a:moveTo>
                  <a:pt x="3288792" y="4126992"/>
                </a:moveTo>
                <a:lnTo>
                  <a:pt x="3282696" y="4126992"/>
                </a:lnTo>
                <a:lnTo>
                  <a:pt x="3279648" y="4130040"/>
                </a:lnTo>
                <a:lnTo>
                  <a:pt x="3288792" y="4130040"/>
                </a:lnTo>
                <a:lnTo>
                  <a:pt x="3288792" y="4126992"/>
                </a:lnTo>
                <a:close/>
              </a:path>
              <a:path w="3289300" h="4136390">
                <a:moveTo>
                  <a:pt x="9143" y="6096"/>
                </a:moveTo>
                <a:lnTo>
                  <a:pt x="3048" y="12192"/>
                </a:lnTo>
                <a:lnTo>
                  <a:pt x="9143" y="12192"/>
                </a:lnTo>
                <a:lnTo>
                  <a:pt x="9143" y="6096"/>
                </a:lnTo>
                <a:close/>
              </a:path>
              <a:path w="3289300" h="4136390">
                <a:moveTo>
                  <a:pt x="3279648" y="6096"/>
                </a:moveTo>
                <a:lnTo>
                  <a:pt x="9143" y="6096"/>
                </a:lnTo>
                <a:lnTo>
                  <a:pt x="9143" y="12192"/>
                </a:lnTo>
                <a:lnTo>
                  <a:pt x="3279648" y="12192"/>
                </a:lnTo>
                <a:lnTo>
                  <a:pt x="3279648" y="6096"/>
                </a:lnTo>
                <a:close/>
              </a:path>
              <a:path w="3289300" h="4136390">
                <a:moveTo>
                  <a:pt x="3288792" y="6096"/>
                </a:moveTo>
                <a:lnTo>
                  <a:pt x="3279648" y="6096"/>
                </a:lnTo>
                <a:lnTo>
                  <a:pt x="3282696" y="12192"/>
                </a:lnTo>
                <a:lnTo>
                  <a:pt x="3288792" y="12192"/>
                </a:lnTo>
                <a:lnTo>
                  <a:pt x="3288792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1" y="1225296"/>
            <a:ext cx="5394960" cy="350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7887" y="1213103"/>
            <a:ext cx="5413375" cy="3526790"/>
          </a:xfrm>
          <a:custGeom>
            <a:avLst/>
            <a:gdLst/>
            <a:ahLst/>
            <a:cxnLst/>
            <a:rect l="l" t="t" r="r" b="b"/>
            <a:pathLst>
              <a:path w="5413375" h="3526790">
                <a:moveTo>
                  <a:pt x="5413248" y="0"/>
                </a:moveTo>
                <a:lnTo>
                  <a:pt x="0" y="0"/>
                </a:lnTo>
                <a:lnTo>
                  <a:pt x="0" y="3526536"/>
                </a:lnTo>
                <a:lnTo>
                  <a:pt x="5413248" y="3526536"/>
                </a:lnTo>
                <a:lnTo>
                  <a:pt x="5413248" y="3520440"/>
                </a:lnTo>
                <a:lnTo>
                  <a:pt x="9143" y="3520440"/>
                </a:lnTo>
                <a:lnTo>
                  <a:pt x="6096" y="3517392"/>
                </a:lnTo>
                <a:lnTo>
                  <a:pt x="9143" y="3517392"/>
                </a:lnTo>
                <a:lnTo>
                  <a:pt x="9143" y="12192"/>
                </a:lnTo>
                <a:lnTo>
                  <a:pt x="6096" y="12192"/>
                </a:lnTo>
                <a:lnTo>
                  <a:pt x="9143" y="6096"/>
                </a:lnTo>
                <a:lnTo>
                  <a:pt x="5413248" y="6096"/>
                </a:lnTo>
                <a:lnTo>
                  <a:pt x="5413248" y="0"/>
                </a:lnTo>
                <a:close/>
              </a:path>
              <a:path w="5413375" h="3526790">
                <a:moveTo>
                  <a:pt x="9143" y="3517392"/>
                </a:moveTo>
                <a:lnTo>
                  <a:pt x="6096" y="3517392"/>
                </a:lnTo>
                <a:lnTo>
                  <a:pt x="9143" y="3520440"/>
                </a:lnTo>
                <a:lnTo>
                  <a:pt x="9143" y="3517392"/>
                </a:lnTo>
                <a:close/>
              </a:path>
              <a:path w="5413375" h="3526790">
                <a:moveTo>
                  <a:pt x="5404104" y="3517392"/>
                </a:moveTo>
                <a:lnTo>
                  <a:pt x="9143" y="3517392"/>
                </a:lnTo>
                <a:lnTo>
                  <a:pt x="9143" y="3520440"/>
                </a:lnTo>
                <a:lnTo>
                  <a:pt x="5404104" y="3520440"/>
                </a:lnTo>
                <a:lnTo>
                  <a:pt x="5404104" y="3517392"/>
                </a:lnTo>
                <a:close/>
              </a:path>
              <a:path w="5413375" h="3526790">
                <a:moveTo>
                  <a:pt x="5404104" y="6096"/>
                </a:moveTo>
                <a:lnTo>
                  <a:pt x="5404104" y="3520440"/>
                </a:lnTo>
                <a:lnTo>
                  <a:pt x="5407152" y="3517392"/>
                </a:lnTo>
                <a:lnTo>
                  <a:pt x="5413248" y="3517392"/>
                </a:lnTo>
                <a:lnTo>
                  <a:pt x="5413248" y="12192"/>
                </a:lnTo>
                <a:lnTo>
                  <a:pt x="5407152" y="12192"/>
                </a:lnTo>
                <a:lnTo>
                  <a:pt x="5404104" y="6096"/>
                </a:lnTo>
                <a:close/>
              </a:path>
              <a:path w="5413375" h="3526790">
                <a:moveTo>
                  <a:pt x="5413248" y="3517392"/>
                </a:moveTo>
                <a:lnTo>
                  <a:pt x="5407152" y="3517392"/>
                </a:lnTo>
                <a:lnTo>
                  <a:pt x="5404104" y="3520440"/>
                </a:lnTo>
                <a:lnTo>
                  <a:pt x="5413248" y="3520440"/>
                </a:lnTo>
                <a:lnTo>
                  <a:pt x="5413248" y="3517392"/>
                </a:lnTo>
                <a:close/>
              </a:path>
              <a:path w="5413375" h="3526790">
                <a:moveTo>
                  <a:pt x="9143" y="6096"/>
                </a:moveTo>
                <a:lnTo>
                  <a:pt x="6096" y="12192"/>
                </a:lnTo>
                <a:lnTo>
                  <a:pt x="9143" y="12192"/>
                </a:lnTo>
                <a:lnTo>
                  <a:pt x="9143" y="6096"/>
                </a:lnTo>
                <a:close/>
              </a:path>
              <a:path w="5413375" h="3526790">
                <a:moveTo>
                  <a:pt x="5404104" y="6096"/>
                </a:moveTo>
                <a:lnTo>
                  <a:pt x="9143" y="6096"/>
                </a:lnTo>
                <a:lnTo>
                  <a:pt x="9143" y="12192"/>
                </a:lnTo>
                <a:lnTo>
                  <a:pt x="5404104" y="12192"/>
                </a:lnTo>
                <a:lnTo>
                  <a:pt x="5404104" y="6096"/>
                </a:lnTo>
                <a:close/>
              </a:path>
              <a:path w="5413375" h="3526790">
                <a:moveTo>
                  <a:pt x="5413248" y="6096"/>
                </a:moveTo>
                <a:lnTo>
                  <a:pt x="5404104" y="6096"/>
                </a:lnTo>
                <a:lnTo>
                  <a:pt x="5407152" y="12192"/>
                </a:lnTo>
                <a:lnTo>
                  <a:pt x="5413248" y="12192"/>
                </a:lnTo>
                <a:lnTo>
                  <a:pt x="5413248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8819" y="4852446"/>
            <a:ext cx="8605520" cy="2392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432175">
              <a:lnSpc>
                <a:spcPct val="101099"/>
              </a:lnSpc>
            </a:pPr>
            <a:r>
              <a:rPr sz="1800" spc="-15" dirty="0">
                <a:latin typeface="Calibri"/>
                <a:cs typeface="Calibri"/>
              </a:rPr>
              <a:t>Stress </a:t>
            </a:r>
            <a:r>
              <a:rPr sz="1800" spc="-10" dirty="0">
                <a:latin typeface="Calibri"/>
                <a:cs typeface="Calibri"/>
              </a:rPr>
              <a:t>trajectories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cane design (left) compared </a:t>
            </a:r>
            <a:r>
              <a:rPr sz="1800" spc="-5" dirty="0">
                <a:latin typeface="Calibri"/>
                <a:cs typeface="Calibri"/>
              </a:rPr>
              <a:t>with  </a:t>
            </a:r>
            <a:r>
              <a:rPr sz="1800" spc="-15" dirty="0">
                <a:latin typeface="Calibri"/>
                <a:cs typeface="Calibri"/>
              </a:rPr>
              <a:t>trabeculae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femur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(right)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800" spc="-5" dirty="0">
                <a:latin typeface="Calibri"/>
                <a:cs typeface="Calibri"/>
              </a:rPr>
              <a:t>This comparison </a:t>
            </a:r>
            <a:r>
              <a:rPr sz="1800" spc="-10" dirty="0">
                <a:latin typeface="Calibri"/>
                <a:cs typeface="Calibri"/>
              </a:rPr>
              <a:t>led </a:t>
            </a:r>
            <a:r>
              <a:rPr sz="1800" spc="-20" dirty="0">
                <a:latin typeface="Calibri"/>
                <a:cs typeface="Calibri"/>
              </a:rPr>
              <a:t>Wolff </a:t>
            </a:r>
            <a:r>
              <a:rPr sz="1800" spc="-15" dirty="0">
                <a:latin typeface="Calibri"/>
                <a:cs typeface="Calibri"/>
              </a:rPr>
              <a:t>to formulate </a:t>
            </a:r>
            <a:r>
              <a:rPr sz="1800" spc="-10" dirty="0">
                <a:latin typeface="Calibri"/>
                <a:cs typeface="Calibri"/>
              </a:rPr>
              <a:t>his </a:t>
            </a:r>
            <a:r>
              <a:rPr sz="1800" spc="-5" dirty="0">
                <a:latin typeface="Calibri"/>
                <a:cs typeface="Calibri"/>
              </a:rPr>
              <a:t>famous </a:t>
            </a:r>
            <a:r>
              <a:rPr sz="1800" spc="-10" dirty="0">
                <a:latin typeface="Calibri"/>
                <a:cs typeface="Calibri"/>
              </a:rPr>
              <a:t>law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bone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adaptation: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1850">
              <a:latin typeface="Times New Roman"/>
              <a:cs typeface="Times New Roman"/>
            </a:endParaRPr>
          </a:p>
          <a:p>
            <a:pPr marL="314325" marR="289560" algn="ctr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“Bone </a:t>
            </a:r>
            <a:r>
              <a:rPr sz="2000" spc="-1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a </a:t>
            </a:r>
            <a:r>
              <a:rPr sz="2000" spc="-15" dirty="0">
                <a:latin typeface="Calibri"/>
                <a:cs typeface="Calibri"/>
              </a:rPr>
              <a:t>healthy person </a:t>
            </a:r>
            <a:r>
              <a:rPr sz="2000" spc="-5" dirty="0">
                <a:latin typeface="Calibri"/>
                <a:cs typeface="Calibri"/>
              </a:rPr>
              <a:t>or animal </a:t>
            </a:r>
            <a:r>
              <a:rPr sz="2000" spc="-10" dirty="0">
                <a:latin typeface="Calibri"/>
                <a:cs typeface="Calibri"/>
              </a:rPr>
              <a:t>will </a:t>
            </a:r>
            <a:r>
              <a:rPr sz="2000" dirty="0">
                <a:latin typeface="Calibri"/>
                <a:cs typeface="Calibri"/>
              </a:rPr>
              <a:t>adapt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the loads it is </a:t>
            </a:r>
            <a:r>
              <a:rPr sz="2000" spc="-10" dirty="0">
                <a:latin typeface="Calibri"/>
                <a:cs typeface="Calibri"/>
              </a:rPr>
              <a:t>placed </a:t>
            </a:r>
            <a:r>
              <a:rPr sz="2000" spc="10" dirty="0">
                <a:latin typeface="Calibri"/>
                <a:cs typeface="Calibri"/>
              </a:rPr>
              <a:t>under”  </a:t>
            </a:r>
            <a:r>
              <a:rPr sz="2000" spc="-5" dirty="0">
                <a:latin typeface="Calibri"/>
                <a:cs typeface="Calibri"/>
              </a:rPr>
              <a:t>or </a:t>
            </a:r>
            <a:r>
              <a:rPr sz="2000" spc="-1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a </a:t>
            </a:r>
            <a:r>
              <a:rPr sz="2000" spc="-15" dirty="0">
                <a:latin typeface="Calibri"/>
                <a:cs typeface="Calibri"/>
              </a:rPr>
              <a:t>more </a:t>
            </a:r>
            <a:r>
              <a:rPr sz="2000" spc="-10" dirty="0">
                <a:latin typeface="Calibri"/>
                <a:cs typeface="Calibri"/>
              </a:rPr>
              <a:t>modern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version:</a:t>
            </a:r>
            <a:endParaRPr sz="2000">
              <a:latin typeface="Calibri"/>
              <a:cs typeface="Calibri"/>
            </a:endParaRPr>
          </a:p>
          <a:p>
            <a:pPr marL="91440" marR="5080" algn="ctr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“Bone </a:t>
            </a:r>
            <a:r>
              <a:rPr sz="2000" spc="-10" dirty="0">
                <a:latin typeface="Calibri"/>
                <a:cs typeface="Calibri"/>
              </a:rPr>
              <a:t>changes </a:t>
            </a:r>
            <a:r>
              <a:rPr sz="2000" spc="-5" dirty="0">
                <a:latin typeface="Calibri"/>
                <a:cs typeface="Calibri"/>
              </a:rPr>
              <a:t>its </a:t>
            </a:r>
            <a:r>
              <a:rPr sz="2000" spc="-15" dirty="0">
                <a:latin typeface="Calibri"/>
                <a:cs typeface="Calibri"/>
              </a:rPr>
              <a:t>external </a:t>
            </a:r>
            <a:r>
              <a:rPr sz="2000" spc="-5" dirty="0">
                <a:latin typeface="Calibri"/>
                <a:cs typeface="Calibri"/>
              </a:rPr>
              <a:t>shape and </a:t>
            </a:r>
            <a:r>
              <a:rPr sz="2000" spc="-10" dirty="0">
                <a:latin typeface="Calibri"/>
                <a:cs typeface="Calibri"/>
              </a:rPr>
              <a:t>internal </a:t>
            </a:r>
            <a:r>
              <a:rPr sz="2000" spc="-5" dirty="0">
                <a:latin typeface="Calibri"/>
                <a:cs typeface="Calibri"/>
              </a:rPr>
              <a:t>(spongy) </a:t>
            </a:r>
            <a:r>
              <a:rPr sz="2000" spc="-10" dirty="0">
                <a:latin typeface="Calibri"/>
                <a:cs typeface="Calibri"/>
              </a:rPr>
              <a:t>architecture in response </a:t>
            </a:r>
            <a:r>
              <a:rPr sz="2000" spc="-15" dirty="0">
                <a:latin typeface="Calibri"/>
                <a:cs typeface="Calibri"/>
              </a:rPr>
              <a:t>to  </a:t>
            </a:r>
            <a:r>
              <a:rPr sz="2000" spc="-20" dirty="0">
                <a:latin typeface="Calibri"/>
                <a:cs typeface="Calibri"/>
              </a:rPr>
              <a:t>stresses </a:t>
            </a:r>
            <a:r>
              <a:rPr sz="2000" spc="-5" dirty="0">
                <a:latin typeface="Calibri"/>
                <a:cs typeface="Calibri"/>
              </a:rPr>
              <a:t>acting on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20" dirty="0">
                <a:latin typeface="Calibri"/>
                <a:cs typeface="Calibri"/>
              </a:rPr>
              <a:t>it”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240" y="5897879"/>
            <a:ext cx="8608060" cy="1308100"/>
          </a:xfrm>
          <a:custGeom>
            <a:avLst/>
            <a:gdLst/>
            <a:ahLst/>
            <a:cxnLst/>
            <a:rect l="l" t="t" r="r" b="b"/>
            <a:pathLst>
              <a:path w="8608060" h="1308100">
                <a:moveTo>
                  <a:pt x="8604504" y="0"/>
                </a:moveTo>
                <a:lnTo>
                  <a:pt x="3047" y="0"/>
                </a:lnTo>
                <a:lnTo>
                  <a:pt x="0" y="3048"/>
                </a:lnTo>
                <a:lnTo>
                  <a:pt x="0" y="1304544"/>
                </a:lnTo>
                <a:lnTo>
                  <a:pt x="3047" y="1307592"/>
                </a:lnTo>
                <a:lnTo>
                  <a:pt x="8604504" y="1307592"/>
                </a:lnTo>
                <a:lnTo>
                  <a:pt x="8607552" y="1304544"/>
                </a:lnTo>
                <a:lnTo>
                  <a:pt x="8607552" y="1301496"/>
                </a:lnTo>
                <a:lnTo>
                  <a:pt x="9143" y="1301496"/>
                </a:lnTo>
                <a:lnTo>
                  <a:pt x="6095" y="1298448"/>
                </a:lnTo>
                <a:lnTo>
                  <a:pt x="9143" y="1298448"/>
                </a:lnTo>
                <a:lnTo>
                  <a:pt x="9143" y="12192"/>
                </a:lnTo>
                <a:lnTo>
                  <a:pt x="6095" y="12192"/>
                </a:lnTo>
                <a:lnTo>
                  <a:pt x="9143" y="6096"/>
                </a:lnTo>
                <a:lnTo>
                  <a:pt x="8607552" y="6096"/>
                </a:lnTo>
                <a:lnTo>
                  <a:pt x="8607552" y="3048"/>
                </a:lnTo>
                <a:lnTo>
                  <a:pt x="8604504" y="0"/>
                </a:lnTo>
                <a:close/>
              </a:path>
              <a:path w="8608060" h="1308100">
                <a:moveTo>
                  <a:pt x="9143" y="1298448"/>
                </a:moveTo>
                <a:lnTo>
                  <a:pt x="6095" y="1298448"/>
                </a:lnTo>
                <a:lnTo>
                  <a:pt x="9143" y="1301496"/>
                </a:lnTo>
                <a:lnTo>
                  <a:pt x="9143" y="1298448"/>
                </a:lnTo>
                <a:close/>
              </a:path>
              <a:path w="8608060" h="1308100">
                <a:moveTo>
                  <a:pt x="8598408" y="1298448"/>
                </a:moveTo>
                <a:lnTo>
                  <a:pt x="9143" y="1298448"/>
                </a:lnTo>
                <a:lnTo>
                  <a:pt x="9143" y="1301496"/>
                </a:lnTo>
                <a:lnTo>
                  <a:pt x="8598408" y="1301496"/>
                </a:lnTo>
                <a:lnTo>
                  <a:pt x="8598408" y="1298448"/>
                </a:lnTo>
                <a:close/>
              </a:path>
              <a:path w="8608060" h="1308100">
                <a:moveTo>
                  <a:pt x="8598408" y="6096"/>
                </a:moveTo>
                <a:lnTo>
                  <a:pt x="8598408" y="1301496"/>
                </a:lnTo>
                <a:lnTo>
                  <a:pt x="8604504" y="1298448"/>
                </a:lnTo>
                <a:lnTo>
                  <a:pt x="8607552" y="1298448"/>
                </a:lnTo>
                <a:lnTo>
                  <a:pt x="8607552" y="12192"/>
                </a:lnTo>
                <a:lnTo>
                  <a:pt x="8604504" y="12192"/>
                </a:lnTo>
                <a:lnTo>
                  <a:pt x="8598408" y="6096"/>
                </a:lnTo>
                <a:close/>
              </a:path>
              <a:path w="8608060" h="1308100">
                <a:moveTo>
                  <a:pt x="8607552" y="1298448"/>
                </a:moveTo>
                <a:lnTo>
                  <a:pt x="8604504" y="1298448"/>
                </a:lnTo>
                <a:lnTo>
                  <a:pt x="8598408" y="1301496"/>
                </a:lnTo>
                <a:lnTo>
                  <a:pt x="8607552" y="1301496"/>
                </a:lnTo>
                <a:lnTo>
                  <a:pt x="8607552" y="1298448"/>
                </a:lnTo>
                <a:close/>
              </a:path>
              <a:path w="8608060" h="1308100">
                <a:moveTo>
                  <a:pt x="9143" y="6096"/>
                </a:moveTo>
                <a:lnTo>
                  <a:pt x="6095" y="12192"/>
                </a:lnTo>
                <a:lnTo>
                  <a:pt x="9143" y="12192"/>
                </a:lnTo>
                <a:lnTo>
                  <a:pt x="9143" y="6096"/>
                </a:lnTo>
                <a:close/>
              </a:path>
              <a:path w="8608060" h="1308100">
                <a:moveTo>
                  <a:pt x="8598408" y="6096"/>
                </a:moveTo>
                <a:lnTo>
                  <a:pt x="9143" y="6096"/>
                </a:lnTo>
                <a:lnTo>
                  <a:pt x="9143" y="12192"/>
                </a:lnTo>
                <a:lnTo>
                  <a:pt x="8598408" y="12192"/>
                </a:lnTo>
                <a:lnTo>
                  <a:pt x="8598408" y="6096"/>
                </a:lnTo>
                <a:close/>
              </a:path>
              <a:path w="8608060" h="1308100">
                <a:moveTo>
                  <a:pt x="8607552" y="6096"/>
                </a:moveTo>
                <a:lnTo>
                  <a:pt x="8598408" y="6096"/>
                </a:lnTo>
                <a:lnTo>
                  <a:pt x="8604504" y="12192"/>
                </a:lnTo>
                <a:lnTo>
                  <a:pt x="8607552" y="12192"/>
                </a:lnTo>
                <a:lnTo>
                  <a:pt x="8607552" y="6096"/>
                </a:lnTo>
                <a:close/>
              </a:path>
            </a:pathLst>
          </a:custGeom>
          <a:solidFill>
            <a:srgbClr val="2F2F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7240" y="5897879"/>
            <a:ext cx="8608060" cy="1308100"/>
          </a:xfrm>
          <a:custGeom>
            <a:avLst/>
            <a:gdLst/>
            <a:ahLst/>
            <a:cxnLst/>
            <a:rect l="l" t="t" r="r" b="b"/>
            <a:pathLst>
              <a:path w="8608060" h="1308100">
                <a:moveTo>
                  <a:pt x="8604504" y="0"/>
                </a:moveTo>
                <a:lnTo>
                  <a:pt x="3047" y="0"/>
                </a:lnTo>
                <a:lnTo>
                  <a:pt x="0" y="3048"/>
                </a:lnTo>
                <a:lnTo>
                  <a:pt x="0" y="1304544"/>
                </a:lnTo>
                <a:lnTo>
                  <a:pt x="3047" y="1307592"/>
                </a:lnTo>
                <a:lnTo>
                  <a:pt x="8604504" y="1307592"/>
                </a:lnTo>
                <a:lnTo>
                  <a:pt x="8607552" y="1304544"/>
                </a:lnTo>
                <a:lnTo>
                  <a:pt x="8607552" y="1301496"/>
                </a:lnTo>
                <a:lnTo>
                  <a:pt x="9143" y="1301496"/>
                </a:lnTo>
                <a:lnTo>
                  <a:pt x="6095" y="1298448"/>
                </a:lnTo>
                <a:lnTo>
                  <a:pt x="9143" y="1298448"/>
                </a:lnTo>
                <a:lnTo>
                  <a:pt x="9143" y="12192"/>
                </a:lnTo>
                <a:lnTo>
                  <a:pt x="6095" y="12192"/>
                </a:lnTo>
                <a:lnTo>
                  <a:pt x="9143" y="6096"/>
                </a:lnTo>
                <a:lnTo>
                  <a:pt x="8607552" y="6096"/>
                </a:lnTo>
                <a:lnTo>
                  <a:pt x="8607552" y="3048"/>
                </a:lnTo>
                <a:lnTo>
                  <a:pt x="8604504" y="0"/>
                </a:lnTo>
                <a:close/>
              </a:path>
              <a:path w="8608060" h="1308100">
                <a:moveTo>
                  <a:pt x="9143" y="1298448"/>
                </a:moveTo>
                <a:lnTo>
                  <a:pt x="6095" y="1298448"/>
                </a:lnTo>
                <a:lnTo>
                  <a:pt x="9143" y="1301496"/>
                </a:lnTo>
                <a:lnTo>
                  <a:pt x="9143" y="1298448"/>
                </a:lnTo>
                <a:close/>
              </a:path>
              <a:path w="8608060" h="1308100">
                <a:moveTo>
                  <a:pt x="8598408" y="1298448"/>
                </a:moveTo>
                <a:lnTo>
                  <a:pt x="9143" y="1298448"/>
                </a:lnTo>
                <a:lnTo>
                  <a:pt x="9143" y="1301496"/>
                </a:lnTo>
                <a:lnTo>
                  <a:pt x="8598408" y="1301496"/>
                </a:lnTo>
                <a:lnTo>
                  <a:pt x="8598408" y="1298448"/>
                </a:lnTo>
                <a:close/>
              </a:path>
              <a:path w="8608060" h="1308100">
                <a:moveTo>
                  <a:pt x="8598408" y="6096"/>
                </a:moveTo>
                <a:lnTo>
                  <a:pt x="8598408" y="1301496"/>
                </a:lnTo>
                <a:lnTo>
                  <a:pt x="8604504" y="1298448"/>
                </a:lnTo>
                <a:lnTo>
                  <a:pt x="8607552" y="1298448"/>
                </a:lnTo>
                <a:lnTo>
                  <a:pt x="8607552" y="12192"/>
                </a:lnTo>
                <a:lnTo>
                  <a:pt x="8604504" y="12192"/>
                </a:lnTo>
                <a:lnTo>
                  <a:pt x="8598408" y="6096"/>
                </a:lnTo>
                <a:close/>
              </a:path>
              <a:path w="8608060" h="1308100">
                <a:moveTo>
                  <a:pt x="8607552" y="1298448"/>
                </a:moveTo>
                <a:lnTo>
                  <a:pt x="8604504" y="1298448"/>
                </a:lnTo>
                <a:lnTo>
                  <a:pt x="8598408" y="1301496"/>
                </a:lnTo>
                <a:lnTo>
                  <a:pt x="8607552" y="1301496"/>
                </a:lnTo>
                <a:lnTo>
                  <a:pt x="8607552" y="1298448"/>
                </a:lnTo>
                <a:close/>
              </a:path>
              <a:path w="8608060" h="1308100">
                <a:moveTo>
                  <a:pt x="9143" y="6096"/>
                </a:moveTo>
                <a:lnTo>
                  <a:pt x="6095" y="12192"/>
                </a:lnTo>
                <a:lnTo>
                  <a:pt x="9143" y="12192"/>
                </a:lnTo>
                <a:lnTo>
                  <a:pt x="9143" y="6096"/>
                </a:lnTo>
                <a:close/>
              </a:path>
              <a:path w="8608060" h="1308100">
                <a:moveTo>
                  <a:pt x="8598408" y="6096"/>
                </a:moveTo>
                <a:lnTo>
                  <a:pt x="9143" y="6096"/>
                </a:lnTo>
                <a:lnTo>
                  <a:pt x="9143" y="12192"/>
                </a:lnTo>
                <a:lnTo>
                  <a:pt x="8598408" y="12192"/>
                </a:lnTo>
                <a:lnTo>
                  <a:pt x="8598408" y="6096"/>
                </a:lnTo>
                <a:close/>
              </a:path>
              <a:path w="8608060" h="1308100">
                <a:moveTo>
                  <a:pt x="8607552" y="6096"/>
                </a:moveTo>
                <a:lnTo>
                  <a:pt x="8598408" y="6096"/>
                </a:lnTo>
                <a:lnTo>
                  <a:pt x="8604504" y="12192"/>
                </a:lnTo>
                <a:lnTo>
                  <a:pt x="8607552" y="12192"/>
                </a:lnTo>
                <a:lnTo>
                  <a:pt x="8607552" y="6096"/>
                </a:lnTo>
                <a:close/>
              </a:path>
            </a:pathLst>
          </a:custGeom>
          <a:solidFill>
            <a:srgbClr val="2F2F9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2400" y="-8415"/>
            <a:ext cx="8334375" cy="4431983"/>
          </a:xfrm>
        </p:spPr>
        <p:txBody>
          <a:bodyPr/>
          <a:lstStyle/>
          <a:p>
            <a:r>
              <a:rPr lang="en-US" sz="4400" u="sng" dirty="0">
                <a:solidFill>
                  <a:schemeClr val="accent1">
                    <a:lumMod val="75000"/>
                  </a:schemeClr>
                </a:solidFill>
              </a:rPr>
              <a:t>Bone Cells</a:t>
            </a:r>
          </a:p>
          <a:p>
            <a:r>
              <a:rPr lang="en-US" sz="3200" i="1" dirty="0" smtClean="0">
                <a:solidFill>
                  <a:srgbClr val="000090"/>
                </a:solidFill>
              </a:rPr>
              <a:t>Osteocytes</a:t>
            </a:r>
            <a:r>
              <a:rPr lang="en-US" sz="3200" dirty="0">
                <a:solidFill>
                  <a:srgbClr val="000090"/>
                </a:solidFill>
              </a:rPr>
              <a:t>- </a:t>
            </a: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Maintain bone,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</a:rPr>
              <a:t>mechanosensors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3200" i="1" dirty="0">
                <a:solidFill>
                  <a:srgbClr val="000090"/>
                </a:solidFill>
              </a:rPr>
              <a:t>Osteoblasts- </a:t>
            </a: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Secrete osteoid, </a:t>
            </a: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form bone</a:t>
            </a:r>
          </a:p>
          <a:p>
            <a:r>
              <a:rPr lang="en-US" sz="3200" i="1" dirty="0">
                <a:solidFill>
                  <a:srgbClr val="000090"/>
                </a:solidFill>
              </a:rPr>
              <a:t>Osteoclasts-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resorb bone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536" b="13328"/>
          <a:stretch/>
        </p:blipFill>
        <p:spPr>
          <a:xfrm>
            <a:off x="2692400" y="2124000"/>
            <a:ext cx="7366000" cy="56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835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787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20"/>
              </a:spcBef>
            </a:pPr>
            <a:r>
              <a:rPr sz="3600" dirty="0"/>
              <a:t>Bone </a:t>
            </a:r>
            <a:r>
              <a:rPr sz="3600" spc="5" dirty="0"/>
              <a:t>Modelling </a:t>
            </a:r>
            <a:r>
              <a:rPr sz="3600" dirty="0"/>
              <a:t>and</a:t>
            </a:r>
            <a:r>
              <a:rPr sz="3600" spc="-95" dirty="0"/>
              <a:t> </a:t>
            </a:r>
            <a:r>
              <a:rPr sz="3600" dirty="0"/>
              <a:t>Remodelling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15772" y="1323847"/>
            <a:ext cx="3754120" cy="136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200" b="1" dirty="0">
                <a:latin typeface="Calibri"/>
                <a:cs typeface="Calibri"/>
              </a:rPr>
              <a:t>Osteoclasts </a:t>
            </a:r>
            <a:r>
              <a:rPr sz="2200" dirty="0">
                <a:latin typeface="Calibri"/>
                <a:cs typeface="Calibri"/>
              </a:rPr>
              <a:t>break </a:t>
            </a:r>
            <a:r>
              <a:rPr sz="2200" spc="5" dirty="0">
                <a:latin typeface="Calibri"/>
                <a:cs typeface="Calibri"/>
              </a:rPr>
              <a:t>down</a:t>
            </a:r>
            <a:r>
              <a:rPr sz="2200" spc="-16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bone  tissue by </a:t>
            </a:r>
            <a:r>
              <a:rPr sz="2200" spc="5" dirty="0">
                <a:latin typeface="Calibri"/>
                <a:cs typeface="Calibri"/>
              </a:rPr>
              <a:t>removing </a:t>
            </a:r>
            <a:r>
              <a:rPr sz="2200" dirty="0">
                <a:latin typeface="Calibri"/>
                <a:cs typeface="Calibri"/>
              </a:rPr>
              <a:t>its  mineralized matrix </a:t>
            </a:r>
            <a:r>
              <a:rPr sz="2200" spc="-5" dirty="0">
                <a:latin typeface="Calibri"/>
                <a:cs typeface="Calibri"/>
              </a:rPr>
              <a:t>and  </a:t>
            </a:r>
            <a:r>
              <a:rPr sz="2200" dirty="0">
                <a:latin typeface="Calibri"/>
                <a:cs typeface="Calibri"/>
              </a:rPr>
              <a:t>resolving the </a:t>
            </a:r>
            <a:r>
              <a:rPr sz="2200" spc="-5" dirty="0">
                <a:latin typeface="Calibri"/>
                <a:cs typeface="Calibri"/>
              </a:rPr>
              <a:t>organic</a:t>
            </a:r>
            <a:r>
              <a:rPr sz="2200" spc="-1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bone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5772" y="2732023"/>
            <a:ext cx="3991610" cy="697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200" spc="-5" dirty="0">
                <a:latin typeface="Calibri"/>
                <a:cs typeface="Calibri"/>
              </a:rPr>
              <a:t>Calcium and </a:t>
            </a:r>
            <a:r>
              <a:rPr sz="2200" dirty="0">
                <a:latin typeface="Calibri"/>
                <a:cs typeface="Calibri"/>
              </a:rPr>
              <a:t>phosphate ions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are  released into the blood</a:t>
            </a:r>
            <a:r>
              <a:rPr sz="2200" spc="-1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stream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5123" y="1323847"/>
            <a:ext cx="4580255" cy="2038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200" b="1" dirty="0">
                <a:latin typeface="Calibri"/>
                <a:cs typeface="Calibri"/>
              </a:rPr>
              <a:t>Osteoblasts </a:t>
            </a:r>
            <a:r>
              <a:rPr sz="2200" dirty="0">
                <a:latin typeface="Calibri"/>
                <a:cs typeface="Calibri"/>
              </a:rPr>
              <a:t>deposit a collagen  (flexible) matrix </a:t>
            </a:r>
            <a:r>
              <a:rPr sz="2200" spc="-5" dirty="0">
                <a:latin typeface="Calibri"/>
                <a:cs typeface="Calibri"/>
              </a:rPr>
              <a:t>but </a:t>
            </a:r>
            <a:r>
              <a:rPr sz="2200" dirty="0">
                <a:latin typeface="Calibri"/>
                <a:cs typeface="Calibri"/>
              </a:rPr>
              <a:t>they also</a:t>
            </a:r>
            <a:r>
              <a:rPr sz="2200" spc="-1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release  </a:t>
            </a:r>
            <a:r>
              <a:rPr sz="2200" b="1" spc="5" dirty="0">
                <a:latin typeface="Calibri"/>
                <a:cs typeface="Calibri"/>
              </a:rPr>
              <a:t>calcium</a:t>
            </a:r>
            <a:r>
              <a:rPr sz="2200" spc="5" dirty="0">
                <a:latin typeface="Calibri"/>
                <a:cs typeface="Calibri"/>
              </a:rPr>
              <a:t>, </a:t>
            </a:r>
            <a:r>
              <a:rPr sz="2200" dirty="0">
                <a:latin typeface="Calibri"/>
                <a:cs typeface="Calibri"/>
              </a:rPr>
              <a:t>magnesium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phosphate  ions, which chemically combine </a:t>
            </a:r>
            <a:r>
              <a:rPr sz="2200" spc="-5" dirty="0">
                <a:latin typeface="Calibri"/>
                <a:cs typeface="Calibri"/>
              </a:rPr>
              <a:t>and  harden </a:t>
            </a:r>
            <a:r>
              <a:rPr sz="2200" dirty="0">
                <a:latin typeface="Calibri"/>
                <a:cs typeface="Calibri"/>
              </a:rPr>
              <a:t>within the matrix into </a:t>
            </a:r>
            <a:r>
              <a:rPr sz="2200" spc="-5" dirty="0">
                <a:latin typeface="Calibri"/>
                <a:cs typeface="Calibri"/>
              </a:rPr>
              <a:t>the  </a:t>
            </a:r>
            <a:r>
              <a:rPr sz="2200" dirty="0">
                <a:latin typeface="Calibri"/>
                <a:cs typeface="Calibri"/>
              </a:rPr>
              <a:t>mineral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hydroxyapatite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6433311"/>
            <a:ext cx="893127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00"/>
              </a:lnSpc>
            </a:pPr>
            <a:r>
              <a:rPr sz="2000" spc="-15" dirty="0">
                <a:latin typeface="Calibri"/>
                <a:cs typeface="Calibri"/>
              </a:rPr>
              <a:t>Osteoclasts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5" dirty="0">
                <a:latin typeface="Calibri"/>
                <a:cs typeface="Calibri"/>
              </a:rPr>
              <a:t>osteoblasts are </a:t>
            </a:r>
            <a:r>
              <a:rPr sz="2000" spc="-5" dirty="0">
                <a:latin typeface="Calibri"/>
                <a:cs typeface="Calibri"/>
              </a:rPr>
              <a:t>crucial </a:t>
            </a:r>
            <a:r>
              <a:rPr sz="2000" spc="-2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control </a:t>
            </a:r>
            <a:r>
              <a:rPr sz="2000" spc="-5" dirty="0">
                <a:latin typeface="Calibri"/>
                <a:cs typeface="Calibri"/>
              </a:rPr>
              <a:t>of the </a:t>
            </a:r>
            <a:r>
              <a:rPr sz="2000" spc="-10" dirty="0">
                <a:latin typeface="Calibri"/>
                <a:cs typeface="Calibri"/>
              </a:rPr>
              <a:t>amount </a:t>
            </a:r>
            <a:r>
              <a:rPr sz="2000" spc="-5" dirty="0">
                <a:latin typeface="Calibri"/>
                <a:cs typeface="Calibri"/>
              </a:rPr>
              <a:t>of bone </a:t>
            </a:r>
            <a:r>
              <a:rPr sz="2000" spc="-10" dirty="0">
                <a:latin typeface="Calibri"/>
                <a:cs typeface="Calibri"/>
              </a:rPr>
              <a:t>tissue  </a:t>
            </a:r>
            <a:r>
              <a:rPr sz="2000" spc="-5" dirty="0">
                <a:latin typeface="Calibri"/>
                <a:cs typeface="Calibri"/>
              </a:rPr>
              <a:t>and blood </a:t>
            </a:r>
            <a:r>
              <a:rPr sz="2000" spc="-10" dirty="0">
                <a:latin typeface="Calibri"/>
                <a:cs typeface="Calibri"/>
              </a:rPr>
              <a:t>calcium </a:t>
            </a:r>
            <a:r>
              <a:rPr sz="2000" spc="-20" dirty="0">
                <a:latin typeface="Calibri"/>
                <a:cs typeface="Calibri"/>
              </a:rPr>
              <a:t>level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their activity </a:t>
            </a:r>
            <a:r>
              <a:rPr sz="2000" spc="-5" dirty="0">
                <a:latin typeface="Calibri"/>
                <a:cs typeface="Calibri"/>
              </a:rPr>
              <a:t>is under </a:t>
            </a:r>
            <a:r>
              <a:rPr sz="2000" spc="-15" dirty="0">
                <a:latin typeface="Calibri"/>
                <a:cs typeface="Calibri"/>
              </a:rPr>
              <a:t>strong </a:t>
            </a:r>
            <a:r>
              <a:rPr sz="2000" spc="-5" dirty="0">
                <a:latin typeface="Calibri"/>
                <a:cs typeface="Calibri"/>
              </a:rPr>
              <a:t>hormonal </a:t>
            </a:r>
            <a:r>
              <a:rPr sz="2000" spc="-15" dirty="0">
                <a:latin typeface="Calibri"/>
                <a:cs typeface="Calibri"/>
              </a:rPr>
              <a:t>control </a:t>
            </a:r>
            <a:r>
              <a:rPr sz="2000" spc="-10" dirty="0">
                <a:latin typeface="Calibri"/>
                <a:cs typeface="Calibri"/>
              </a:rPr>
              <a:t>(Vitamin</a:t>
            </a:r>
            <a:r>
              <a:rPr sz="2000" spc="409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6255" y="3526535"/>
            <a:ext cx="7162800" cy="2825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4732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1160"/>
              </a:spcBef>
            </a:pPr>
            <a:r>
              <a:rPr sz="2800" dirty="0"/>
              <a:t>Endochondral</a:t>
            </a:r>
            <a:r>
              <a:rPr sz="2800" spc="-140" dirty="0"/>
              <a:t> </a:t>
            </a:r>
            <a:r>
              <a:rPr sz="2800" spc="5" dirty="0"/>
              <a:t>Ossification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38987" y="1859279"/>
            <a:ext cx="3369310" cy="317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1: </a:t>
            </a:r>
            <a:r>
              <a:rPr sz="2400" spc="-5" dirty="0">
                <a:latin typeface="Calibri"/>
                <a:cs typeface="Calibri"/>
              </a:rPr>
              <a:t>Cartilage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  <a:p>
            <a:pPr marL="356870" marR="147955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3: </a:t>
            </a:r>
            <a:r>
              <a:rPr sz="2400" spc="-5" dirty="0">
                <a:latin typeface="Calibri"/>
                <a:cs typeface="Calibri"/>
              </a:rPr>
              <a:t>Invasion </a:t>
            </a:r>
            <a:r>
              <a:rPr sz="2400" dirty="0">
                <a:latin typeface="Calibri"/>
                <a:cs typeface="Calibri"/>
              </a:rPr>
              <a:t>of blood  </a:t>
            </a:r>
            <a:r>
              <a:rPr sz="2400" spc="-5" dirty="0">
                <a:latin typeface="Calibri"/>
                <a:cs typeface="Calibri"/>
              </a:rPr>
              <a:t>vessels, </a:t>
            </a:r>
            <a:r>
              <a:rPr sz="2400" dirty="0">
                <a:latin typeface="Calibri"/>
                <a:cs typeface="Calibri"/>
              </a:rPr>
              <a:t>primary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center  of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ossification</a:t>
            </a:r>
            <a:endParaRPr sz="2400">
              <a:latin typeface="Calibri"/>
              <a:cs typeface="Calibri"/>
            </a:endParaRPr>
          </a:p>
          <a:p>
            <a:pPr marL="356870" marR="508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5: Secondary center of  ossification in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epiphyses</a:t>
            </a:r>
            <a:endParaRPr sz="2400">
              <a:latin typeface="Calibri"/>
              <a:cs typeface="Calibri"/>
            </a:endParaRPr>
          </a:p>
          <a:p>
            <a:pPr marL="356870" marR="59690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6: Epiphyseal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plate,  articular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cartilage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8703" y="1520952"/>
            <a:ext cx="5419344" cy="4879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05655" y="1514855"/>
            <a:ext cx="5428615" cy="4895215"/>
          </a:xfrm>
          <a:custGeom>
            <a:avLst/>
            <a:gdLst/>
            <a:ahLst/>
            <a:cxnLst/>
            <a:rect l="l" t="t" r="r" b="b"/>
            <a:pathLst>
              <a:path w="5428615" h="4895215">
                <a:moveTo>
                  <a:pt x="5428488" y="0"/>
                </a:moveTo>
                <a:lnTo>
                  <a:pt x="0" y="0"/>
                </a:lnTo>
                <a:lnTo>
                  <a:pt x="0" y="4895088"/>
                </a:lnTo>
                <a:lnTo>
                  <a:pt x="5428488" y="4895088"/>
                </a:lnTo>
                <a:lnTo>
                  <a:pt x="5428488" y="4888992"/>
                </a:lnTo>
                <a:lnTo>
                  <a:pt x="9144" y="4888992"/>
                </a:lnTo>
                <a:lnTo>
                  <a:pt x="6096" y="4882896"/>
                </a:lnTo>
                <a:lnTo>
                  <a:pt x="9144" y="4882896"/>
                </a:lnTo>
                <a:lnTo>
                  <a:pt x="9144" y="9144"/>
                </a:lnTo>
                <a:lnTo>
                  <a:pt x="6096" y="9144"/>
                </a:lnTo>
                <a:lnTo>
                  <a:pt x="9144" y="6096"/>
                </a:lnTo>
                <a:lnTo>
                  <a:pt x="5428488" y="6096"/>
                </a:lnTo>
                <a:lnTo>
                  <a:pt x="5428488" y="0"/>
                </a:lnTo>
                <a:close/>
              </a:path>
              <a:path w="5428615" h="4895215">
                <a:moveTo>
                  <a:pt x="9144" y="4882896"/>
                </a:moveTo>
                <a:lnTo>
                  <a:pt x="6096" y="4882896"/>
                </a:lnTo>
                <a:lnTo>
                  <a:pt x="9144" y="4888992"/>
                </a:lnTo>
                <a:lnTo>
                  <a:pt x="9144" y="4882896"/>
                </a:lnTo>
                <a:close/>
              </a:path>
              <a:path w="5428615" h="4895215">
                <a:moveTo>
                  <a:pt x="5416296" y="4882896"/>
                </a:moveTo>
                <a:lnTo>
                  <a:pt x="9144" y="4882896"/>
                </a:lnTo>
                <a:lnTo>
                  <a:pt x="9144" y="4888992"/>
                </a:lnTo>
                <a:lnTo>
                  <a:pt x="5416296" y="4888992"/>
                </a:lnTo>
                <a:lnTo>
                  <a:pt x="5416296" y="4882896"/>
                </a:lnTo>
                <a:close/>
              </a:path>
              <a:path w="5428615" h="4895215">
                <a:moveTo>
                  <a:pt x="5416296" y="6096"/>
                </a:moveTo>
                <a:lnTo>
                  <a:pt x="5416296" y="4888992"/>
                </a:lnTo>
                <a:lnTo>
                  <a:pt x="5422392" y="4882896"/>
                </a:lnTo>
                <a:lnTo>
                  <a:pt x="5428488" y="4882896"/>
                </a:lnTo>
                <a:lnTo>
                  <a:pt x="5428488" y="9144"/>
                </a:lnTo>
                <a:lnTo>
                  <a:pt x="5422392" y="9144"/>
                </a:lnTo>
                <a:lnTo>
                  <a:pt x="5416296" y="6096"/>
                </a:lnTo>
                <a:close/>
              </a:path>
              <a:path w="5428615" h="4895215">
                <a:moveTo>
                  <a:pt x="5428488" y="4882896"/>
                </a:moveTo>
                <a:lnTo>
                  <a:pt x="5422392" y="4882896"/>
                </a:lnTo>
                <a:lnTo>
                  <a:pt x="5416296" y="4888992"/>
                </a:lnTo>
                <a:lnTo>
                  <a:pt x="5428488" y="4888992"/>
                </a:lnTo>
                <a:lnTo>
                  <a:pt x="5428488" y="4882896"/>
                </a:lnTo>
                <a:close/>
              </a:path>
              <a:path w="5428615" h="4895215">
                <a:moveTo>
                  <a:pt x="9144" y="6096"/>
                </a:moveTo>
                <a:lnTo>
                  <a:pt x="6096" y="9144"/>
                </a:lnTo>
                <a:lnTo>
                  <a:pt x="9144" y="9144"/>
                </a:lnTo>
                <a:lnTo>
                  <a:pt x="9144" y="6096"/>
                </a:lnTo>
                <a:close/>
              </a:path>
              <a:path w="5428615" h="4895215">
                <a:moveTo>
                  <a:pt x="5416296" y="6096"/>
                </a:moveTo>
                <a:lnTo>
                  <a:pt x="9144" y="6096"/>
                </a:lnTo>
                <a:lnTo>
                  <a:pt x="9144" y="9144"/>
                </a:lnTo>
                <a:lnTo>
                  <a:pt x="5416296" y="9144"/>
                </a:lnTo>
                <a:lnTo>
                  <a:pt x="5416296" y="6096"/>
                </a:lnTo>
                <a:close/>
              </a:path>
              <a:path w="5428615" h="4895215">
                <a:moveTo>
                  <a:pt x="5428488" y="6096"/>
                </a:moveTo>
                <a:lnTo>
                  <a:pt x="5416296" y="6096"/>
                </a:lnTo>
                <a:lnTo>
                  <a:pt x="5422392" y="9144"/>
                </a:lnTo>
                <a:lnTo>
                  <a:pt x="5428488" y="9144"/>
                </a:lnTo>
                <a:lnTo>
                  <a:pt x="5428488" y="60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176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880"/>
              </a:spcBef>
            </a:pPr>
            <a:r>
              <a:rPr sz="3200" spc="-10" dirty="0"/>
              <a:t>Endochondral </a:t>
            </a:r>
            <a:r>
              <a:rPr sz="3200" spc="-5" dirty="0"/>
              <a:t>and </a:t>
            </a:r>
            <a:r>
              <a:rPr sz="3200" spc="-10" dirty="0"/>
              <a:t>Intramembranous</a:t>
            </a:r>
            <a:r>
              <a:rPr sz="3200" spc="100" dirty="0"/>
              <a:t> </a:t>
            </a:r>
            <a:r>
              <a:rPr sz="3200" dirty="0"/>
              <a:t>Ossification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04688" y="4465320"/>
            <a:ext cx="3990340" cy="281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550">
              <a:latin typeface="Times New Roman"/>
              <a:cs typeface="Times New Roman"/>
            </a:endParaRPr>
          </a:p>
          <a:p>
            <a:pPr marR="509905" algn="r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619" y="1394967"/>
            <a:ext cx="4703445" cy="581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000" b="1" dirty="0">
                <a:latin typeface="Calibri"/>
                <a:cs typeface="Calibri"/>
              </a:rPr>
              <a:t>Endochondral  </a:t>
            </a:r>
            <a:r>
              <a:rPr sz="2000" spc="-10" dirty="0">
                <a:latin typeface="Calibri"/>
                <a:cs typeface="Calibri"/>
              </a:rPr>
              <a:t>(most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bones)</a:t>
            </a:r>
            <a:endParaRPr sz="20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357505" algn="l"/>
              </a:tabLst>
            </a:pPr>
            <a:r>
              <a:rPr sz="2000" b="1" spc="-1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cartilage </a:t>
            </a:r>
            <a:r>
              <a:rPr sz="2000" spc="-10" dirty="0">
                <a:latin typeface="Calibri"/>
                <a:cs typeface="Calibri"/>
              </a:rPr>
              <a:t>model</a:t>
            </a:r>
            <a:endParaRPr sz="2000">
              <a:latin typeface="Calibri"/>
              <a:cs typeface="Calibri"/>
            </a:endParaRPr>
          </a:p>
          <a:p>
            <a:pPr marL="356870" marR="588645" indent="-34417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357505" algn="l"/>
              </a:tabLst>
            </a:pPr>
            <a:r>
              <a:rPr sz="2000" b="1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: </a:t>
            </a:r>
            <a:r>
              <a:rPr sz="2000" spc="-10" dirty="0">
                <a:latin typeface="Calibri"/>
                <a:cs typeface="Calibri"/>
              </a:rPr>
              <a:t>invasion </a:t>
            </a:r>
            <a:r>
              <a:rPr sz="2000" spc="-5" dirty="0">
                <a:latin typeface="Calibri"/>
                <a:cs typeface="Calibri"/>
              </a:rPr>
              <a:t>of blood </a:t>
            </a:r>
            <a:r>
              <a:rPr sz="2000" spc="-15" dirty="0">
                <a:latin typeface="Calibri"/>
                <a:cs typeface="Calibri"/>
              </a:rPr>
              <a:t>vessels, </a:t>
            </a:r>
            <a:r>
              <a:rPr sz="2000" spc="-5" dirty="0">
                <a:latin typeface="Calibri"/>
                <a:cs typeface="Calibri"/>
              </a:rPr>
              <a:t>primary  centre of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ossification</a:t>
            </a:r>
            <a:endParaRPr sz="2000">
              <a:latin typeface="Calibri"/>
              <a:cs typeface="Calibri"/>
            </a:endParaRPr>
          </a:p>
          <a:p>
            <a:pPr marL="356870" marR="521970" indent="-34417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357505" algn="l"/>
              </a:tabLst>
            </a:pPr>
            <a:r>
              <a:rPr sz="2000" b="1" spc="-10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: secondary </a:t>
            </a:r>
            <a:r>
              <a:rPr sz="2000" spc="-5" dirty="0">
                <a:latin typeface="Calibri"/>
                <a:cs typeface="Calibri"/>
              </a:rPr>
              <a:t>centre of </a:t>
            </a:r>
            <a:r>
              <a:rPr sz="2000" spc="-10" dirty="0">
                <a:latin typeface="Calibri"/>
                <a:cs typeface="Calibri"/>
              </a:rPr>
              <a:t>ossification in  epiphyses</a:t>
            </a:r>
            <a:endParaRPr sz="20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480"/>
              </a:spcBef>
              <a:buFont typeface="Calibri"/>
              <a:buChar char="•"/>
              <a:tabLst>
                <a:tab pos="357505" algn="l"/>
              </a:tabLst>
            </a:pPr>
            <a:r>
              <a:rPr sz="2000" b="1" spc="-10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epiphyseal plate, articular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cartilage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6870" marR="508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000" b="1" dirty="0">
                <a:latin typeface="Calibri"/>
                <a:cs typeface="Calibri"/>
              </a:rPr>
              <a:t>Intramembranous </a:t>
            </a:r>
            <a:r>
              <a:rPr sz="2000" spc="-5" dirty="0">
                <a:latin typeface="Calibri"/>
                <a:cs typeface="Calibri"/>
              </a:rPr>
              <a:t>(bone fracture healing,  skull bone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development)</a:t>
            </a:r>
            <a:endParaRPr sz="20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480"/>
              </a:spcBef>
              <a:buChar char="•"/>
              <a:tabLst>
                <a:tab pos="357505" algn="l"/>
              </a:tabLst>
            </a:pPr>
            <a:r>
              <a:rPr sz="2000" dirty="0">
                <a:latin typeface="Calibri"/>
                <a:cs typeface="Calibri"/>
              </a:rPr>
              <a:t>No </a:t>
            </a:r>
            <a:r>
              <a:rPr sz="2000" spc="-10" dirty="0">
                <a:latin typeface="Calibri"/>
                <a:cs typeface="Calibri"/>
              </a:rPr>
              <a:t>cartilage model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present</a:t>
            </a:r>
            <a:endParaRPr sz="2000">
              <a:latin typeface="Calibri"/>
              <a:cs typeface="Calibri"/>
            </a:endParaRPr>
          </a:p>
          <a:p>
            <a:pPr marL="356870" marR="92710" indent="-344170">
              <a:lnSpc>
                <a:spcPct val="100000"/>
              </a:lnSpc>
              <a:spcBef>
                <a:spcPts val="480"/>
              </a:spcBef>
              <a:buChar char="•"/>
              <a:tabLst>
                <a:tab pos="357505" algn="l"/>
              </a:tabLst>
            </a:pPr>
            <a:r>
              <a:rPr sz="2000" spc="-10" dirty="0">
                <a:latin typeface="Calibri"/>
                <a:cs typeface="Calibri"/>
              </a:rPr>
              <a:t>Formation </a:t>
            </a:r>
            <a:r>
              <a:rPr sz="2000" spc="-5" dirty="0">
                <a:latin typeface="Calibri"/>
                <a:cs typeface="Calibri"/>
              </a:rPr>
              <a:t>of bone </a:t>
            </a:r>
            <a:r>
              <a:rPr sz="2000" spc="-10" dirty="0">
                <a:latin typeface="Calibri"/>
                <a:cs typeface="Calibri"/>
              </a:rPr>
              <a:t>spicules which fuse </a:t>
            </a:r>
            <a:r>
              <a:rPr sz="2000" spc="-5" dirty="0">
                <a:latin typeface="Calibri"/>
                <a:cs typeface="Calibri"/>
              </a:rPr>
              <a:t>to  trabeculae </a:t>
            </a:r>
            <a:r>
              <a:rPr sz="2000" spc="-10" dirty="0">
                <a:latin typeface="Calibri"/>
                <a:cs typeface="Calibri"/>
              </a:rPr>
              <a:t>in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membranes</a:t>
            </a:r>
            <a:endParaRPr sz="2000">
              <a:latin typeface="Calibri"/>
              <a:cs typeface="Calibri"/>
            </a:endParaRPr>
          </a:p>
          <a:p>
            <a:pPr marL="356870" marR="187960" indent="-344170">
              <a:lnSpc>
                <a:spcPct val="100000"/>
              </a:lnSpc>
              <a:spcBef>
                <a:spcPts val="480"/>
              </a:spcBef>
              <a:buChar char="•"/>
              <a:tabLst>
                <a:tab pos="357505" algn="l"/>
              </a:tabLst>
            </a:pPr>
            <a:r>
              <a:rPr sz="2000" spc="-5" dirty="0">
                <a:latin typeface="Calibri"/>
                <a:cs typeface="Calibri"/>
              </a:rPr>
              <a:t>Bone </a:t>
            </a:r>
            <a:r>
              <a:rPr sz="2000" spc="-10" dirty="0">
                <a:latin typeface="Calibri"/>
                <a:cs typeface="Calibri"/>
              </a:rPr>
              <a:t>growth </a:t>
            </a:r>
            <a:r>
              <a:rPr sz="2000" spc="-5" dirty="0">
                <a:latin typeface="Calibri"/>
                <a:cs typeface="Calibri"/>
              </a:rPr>
              <a:t>continues at the </a:t>
            </a:r>
            <a:r>
              <a:rPr sz="2000" spc="-10" dirty="0">
                <a:latin typeface="Calibri"/>
                <a:cs typeface="Calibri"/>
              </a:rPr>
              <a:t>surface </a:t>
            </a:r>
            <a:r>
              <a:rPr sz="2000" spc="-5" dirty="0">
                <a:latin typeface="Calibri"/>
                <a:cs typeface="Calibri"/>
              </a:rPr>
              <a:t>of  trabeculae </a:t>
            </a:r>
            <a:r>
              <a:rPr sz="2000" spc="-10" dirty="0">
                <a:latin typeface="Calibri"/>
                <a:cs typeface="Calibri"/>
              </a:rPr>
              <a:t>resulting in </a:t>
            </a:r>
            <a:r>
              <a:rPr sz="2000" spc="-15" dirty="0">
                <a:latin typeface="Calibri"/>
                <a:cs typeface="Calibri"/>
              </a:rPr>
              <a:t>woven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bone</a:t>
            </a:r>
            <a:endParaRPr sz="2000">
              <a:latin typeface="Calibri"/>
              <a:cs typeface="Calibri"/>
            </a:endParaRPr>
          </a:p>
          <a:p>
            <a:pPr marL="356870" marR="116205" indent="-344170">
              <a:lnSpc>
                <a:spcPct val="100000"/>
              </a:lnSpc>
              <a:spcBef>
                <a:spcPts val="480"/>
              </a:spcBef>
              <a:buChar char="•"/>
              <a:tabLst>
                <a:tab pos="357505" algn="l"/>
              </a:tabLst>
            </a:pPr>
            <a:r>
              <a:rPr sz="2000" spc="-10" dirty="0">
                <a:latin typeface="Calibri"/>
                <a:cs typeface="Calibri"/>
              </a:rPr>
              <a:t>Woven </a:t>
            </a:r>
            <a:r>
              <a:rPr sz="2000" spc="-5" dirty="0">
                <a:latin typeface="Calibri"/>
                <a:cs typeface="Calibri"/>
              </a:rPr>
              <a:t>bone is </a:t>
            </a:r>
            <a:r>
              <a:rPr sz="2000" spc="-10" dirty="0">
                <a:latin typeface="Calibri"/>
                <a:cs typeface="Calibri"/>
              </a:rPr>
              <a:t>later replaced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spc="-10" dirty="0">
                <a:latin typeface="Calibri"/>
                <a:cs typeface="Calibri"/>
              </a:rPr>
              <a:t>lamellar  </a:t>
            </a:r>
            <a:r>
              <a:rPr sz="2000" spc="-5" dirty="0">
                <a:latin typeface="Calibri"/>
                <a:cs typeface="Calibri"/>
              </a:rPr>
              <a:t>bone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4688" y="4465320"/>
            <a:ext cx="3989832" cy="2819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4391" y="1295400"/>
            <a:ext cx="2721864" cy="3026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900"/>
              </a:spcBef>
            </a:pPr>
            <a:r>
              <a:rPr sz="3200" spc="-5" dirty="0"/>
              <a:t>Ossification </a:t>
            </a:r>
            <a:r>
              <a:rPr sz="3200" dirty="0"/>
              <a:t>of </a:t>
            </a:r>
            <a:r>
              <a:rPr sz="3200" spc="-5" dirty="0"/>
              <a:t>Bones in Wrist </a:t>
            </a:r>
            <a:r>
              <a:rPr sz="3200" spc="-10" dirty="0"/>
              <a:t>and</a:t>
            </a:r>
            <a:r>
              <a:rPr sz="3200" spc="35" dirty="0"/>
              <a:t> </a:t>
            </a:r>
            <a:r>
              <a:rPr sz="3200" spc="-10" dirty="0"/>
              <a:t>Forearm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353311" y="4529328"/>
            <a:ext cx="2063495" cy="259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67911" y="4529328"/>
            <a:ext cx="2151889" cy="2633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9" y="4535423"/>
            <a:ext cx="1914144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5980" y="1469135"/>
            <a:ext cx="8305800" cy="3028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Age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spc="-5" dirty="0">
                <a:latin typeface="Calibri"/>
                <a:cs typeface="Calibri"/>
              </a:rPr>
              <a:t>which </a:t>
            </a:r>
            <a:r>
              <a:rPr sz="2400" dirty="0">
                <a:latin typeface="Calibri"/>
                <a:cs typeface="Calibri"/>
              </a:rPr>
              <a:t>bones ossify </a:t>
            </a:r>
            <a:r>
              <a:rPr sz="2400" spc="-5" dirty="0">
                <a:latin typeface="Calibri"/>
                <a:cs typeface="Calibri"/>
              </a:rPr>
              <a:t>is </a:t>
            </a:r>
            <a:r>
              <a:rPr sz="2400" spc="-15" dirty="0">
                <a:latin typeface="Calibri"/>
                <a:cs typeface="Calibri"/>
              </a:rPr>
              <a:t>different for </a:t>
            </a:r>
            <a:r>
              <a:rPr sz="2400" spc="-5" dirty="0">
                <a:latin typeface="Calibri"/>
                <a:cs typeface="Calibri"/>
              </a:rPr>
              <a:t>each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bone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One </a:t>
            </a:r>
            <a:r>
              <a:rPr sz="2400" spc="-15" dirty="0">
                <a:latin typeface="Calibri"/>
                <a:cs typeface="Calibri"/>
              </a:rPr>
              <a:t>can </a:t>
            </a:r>
            <a:r>
              <a:rPr sz="2400" spc="-10" dirty="0">
                <a:latin typeface="Calibri"/>
                <a:cs typeface="Calibri"/>
              </a:rPr>
              <a:t>estimate age </a:t>
            </a:r>
            <a:r>
              <a:rPr sz="2400" dirty="0">
                <a:latin typeface="Calibri"/>
                <a:cs typeface="Calibri"/>
              </a:rPr>
              <a:t>of a </a:t>
            </a:r>
            <a:r>
              <a:rPr sz="2400" spc="-5" dirty="0">
                <a:latin typeface="Calibri"/>
                <a:cs typeface="Calibri"/>
              </a:rPr>
              <a:t>person </a:t>
            </a:r>
            <a:r>
              <a:rPr sz="2400" spc="5" dirty="0">
                <a:latin typeface="Calibri"/>
                <a:cs typeface="Calibri"/>
              </a:rPr>
              <a:t>by </a:t>
            </a:r>
            <a:r>
              <a:rPr sz="2400" spc="-5" dirty="0">
                <a:latin typeface="Calibri"/>
                <a:cs typeface="Calibri"/>
              </a:rPr>
              <a:t>pattern </a:t>
            </a:r>
            <a:r>
              <a:rPr sz="2400" dirty="0">
                <a:latin typeface="Calibri"/>
                <a:cs typeface="Calibri"/>
              </a:rPr>
              <a:t>of </a:t>
            </a:r>
            <a:r>
              <a:rPr sz="2400" spc="-5" dirty="0">
                <a:latin typeface="Calibri"/>
                <a:cs typeface="Calibri"/>
              </a:rPr>
              <a:t>ossification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present</a:t>
            </a:r>
            <a:endParaRPr sz="2400">
              <a:latin typeface="Calibri"/>
              <a:cs typeface="Calibri"/>
            </a:endParaRPr>
          </a:p>
          <a:p>
            <a:pPr marL="521334" marR="678180">
              <a:lnSpc>
                <a:spcPct val="149500"/>
              </a:lnSpc>
              <a:spcBef>
                <a:spcPts val="1500"/>
              </a:spcBef>
              <a:tabLst>
                <a:tab pos="917575" algn="l"/>
              </a:tabLst>
            </a:pPr>
            <a:r>
              <a:rPr sz="2100" spc="5" dirty="0">
                <a:latin typeface="Calibri"/>
                <a:cs typeface="Calibri"/>
              </a:rPr>
              <a:t>A:	</a:t>
            </a:r>
            <a:r>
              <a:rPr sz="2100" spc="-10" dirty="0">
                <a:latin typeface="Calibri"/>
                <a:cs typeface="Calibri"/>
              </a:rPr>
              <a:t>Note incomplete ossification </a:t>
            </a:r>
            <a:r>
              <a:rPr sz="2100" spc="-5" dirty="0">
                <a:latin typeface="Calibri"/>
                <a:cs typeface="Calibri"/>
              </a:rPr>
              <a:t>of carpal </a:t>
            </a:r>
            <a:r>
              <a:rPr sz="2100" dirty="0">
                <a:latin typeface="Calibri"/>
                <a:cs typeface="Calibri"/>
              </a:rPr>
              <a:t>bones (wrist)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toddler </a:t>
            </a:r>
            <a:r>
              <a:rPr sz="2100" dirty="0">
                <a:latin typeface="Calibri"/>
                <a:cs typeface="Calibri"/>
              </a:rPr>
              <a:t> B:	</a:t>
            </a:r>
            <a:r>
              <a:rPr sz="2100" spc="-10" dirty="0">
                <a:latin typeface="Calibri"/>
                <a:cs typeface="Calibri"/>
              </a:rPr>
              <a:t>Note </a:t>
            </a:r>
            <a:r>
              <a:rPr sz="2100" spc="-5" dirty="0">
                <a:latin typeface="Calibri"/>
                <a:cs typeface="Calibri"/>
              </a:rPr>
              <a:t>growth </a:t>
            </a:r>
            <a:r>
              <a:rPr sz="2100" spc="-15" dirty="0">
                <a:latin typeface="Calibri"/>
                <a:cs typeface="Calibri"/>
              </a:rPr>
              <a:t>plate </a:t>
            </a:r>
            <a:r>
              <a:rPr sz="2100" spc="-5" dirty="0">
                <a:latin typeface="Calibri"/>
                <a:cs typeface="Calibri"/>
              </a:rPr>
              <a:t>in young individual </a:t>
            </a:r>
            <a:r>
              <a:rPr sz="2100" spc="5" dirty="0">
                <a:latin typeface="Calibri"/>
                <a:cs typeface="Calibri"/>
              </a:rPr>
              <a:t>(1) </a:t>
            </a:r>
            <a:r>
              <a:rPr sz="2100" dirty="0">
                <a:latin typeface="Calibri"/>
                <a:cs typeface="Calibri"/>
              </a:rPr>
              <a:t>and </a:t>
            </a:r>
            <a:r>
              <a:rPr sz="2100" spc="-10" dirty="0">
                <a:latin typeface="Calibri"/>
                <a:cs typeface="Calibri"/>
              </a:rPr>
              <a:t>fracture</a:t>
            </a:r>
            <a:r>
              <a:rPr sz="2100" spc="-8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(2)</a:t>
            </a:r>
            <a:endParaRPr sz="2100">
              <a:latin typeface="Calibri"/>
              <a:cs typeface="Calibri"/>
            </a:endParaRPr>
          </a:p>
          <a:p>
            <a:pPr marL="521334">
              <a:lnSpc>
                <a:spcPct val="100000"/>
              </a:lnSpc>
              <a:spcBef>
                <a:spcPts val="1270"/>
              </a:spcBef>
              <a:tabLst>
                <a:tab pos="917575" algn="l"/>
              </a:tabLst>
            </a:pPr>
            <a:r>
              <a:rPr sz="2100" dirty="0">
                <a:latin typeface="Calibri"/>
                <a:cs typeface="Calibri"/>
              </a:rPr>
              <a:t>C:	Carpal bones and </a:t>
            </a:r>
            <a:r>
              <a:rPr sz="2100" spc="-5" dirty="0">
                <a:latin typeface="Calibri"/>
                <a:cs typeface="Calibri"/>
              </a:rPr>
              <a:t>growth </a:t>
            </a:r>
            <a:r>
              <a:rPr sz="2100" spc="-10" dirty="0">
                <a:latin typeface="Calibri"/>
                <a:cs typeface="Calibri"/>
              </a:rPr>
              <a:t>plates </a:t>
            </a:r>
            <a:r>
              <a:rPr sz="2100" spc="-5" dirty="0">
                <a:latin typeface="Calibri"/>
                <a:cs typeface="Calibri"/>
              </a:rPr>
              <a:t>fully ossified in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adult</a:t>
            </a:r>
            <a:endParaRPr sz="2100">
              <a:latin typeface="Calibri"/>
              <a:cs typeface="Calibri"/>
            </a:endParaRPr>
          </a:p>
          <a:p>
            <a:pPr marL="1475105">
              <a:lnSpc>
                <a:spcPct val="100000"/>
              </a:lnSpc>
              <a:spcBef>
                <a:spcPts val="1155"/>
              </a:spcBef>
              <a:tabLst>
                <a:tab pos="3918585" algn="l"/>
                <a:tab pos="6414135" algn="l"/>
              </a:tabLst>
            </a:pPr>
            <a:r>
              <a:rPr sz="3200" spc="-5" dirty="0">
                <a:latin typeface="Calibri"/>
                <a:cs typeface="Calibri"/>
              </a:rPr>
              <a:t>A	B	C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900"/>
              </a:spcBef>
            </a:pPr>
            <a:r>
              <a:rPr sz="3200" spc="-5" dirty="0"/>
              <a:t>Joints -</a:t>
            </a:r>
            <a:r>
              <a:rPr sz="3200" spc="-55" dirty="0"/>
              <a:t> </a:t>
            </a:r>
            <a:r>
              <a:rPr sz="3200" spc="-10" dirty="0"/>
              <a:t>Structure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93851" y="1259840"/>
            <a:ext cx="5417185" cy="364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200" b="1" dirty="0">
                <a:latin typeface="Calibri"/>
                <a:cs typeface="Calibri"/>
              </a:rPr>
              <a:t>Cartilaginous</a:t>
            </a:r>
            <a:r>
              <a:rPr sz="2200" b="1" spc="-10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joints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25"/>
              </a:spcBef>
              <a:buFont typeface="Calibri"/>
              <a:buChar char="–"/>
              <a:tabLst>
                <a:tab pos="756920" algn="l"/>
              </a:tabLst>
            </a:pPr>
            <a:r>
              <a:rPr sz="2200" b="1" i="1" dirty="0">
                <a:solidFill>
                  <a:srgbClr val="007F00"/>
                </a:solidFill>
                <a:latin typeface="Calibri"/>
                <a:cs typeface="Calibri"/>
              </a:rPr>
              <a:t>Primary</a:t>
            </a:r>
            <a:r>
              <a:rPr sz="2200" b="1" dirty="0">
                <a:solidFill>
                  <a:srgbClr val="007F00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  <a:p>
            <a:pPr marL="469900" marR="5080">
              <a:lnSpc>
                <a:spcPct val="100000"/>
              </a:lnSpc>
              <a:spcBef>
                <a:spcPts val="525"/>
              </a:spcBef>
            </a:pPr>
            <a:r>
              <a:rPr sz="2200" dirty="0">
                <a:latin typeface="Calibri"/>
                <a:cs typeface="Calibri"/>
              </a:rPr>
              <a:t>Temporary joint, connecting element =  </a:t>
            </a:r>
            <a:r>
              <a:rPr sz="2200" spc="-5" dirty="0">
                <a:latin typeface="Calibri"/>
                <a:cs typeface="Calibri"/>
              </a:rPr>
              <a:t>hyaline </a:t>
            </a:r>
            <a:r>
              <a:rPr sz="2200" dirty="0">
                <a:latin typeface="Calibri"/>
                <a:cs typeface="Calibri"/>
              </a:rPr>
              <a:t>cartilage, </a:t>
            </a:r>
            <a:r>
              <a:rPr sz="2200" spc="-5" dirty="0">
                <a:latin typeface="Calibri"/>
                <a:cs typeface="Calibri"/>
              </a:rPr>
              <a:t>e.g. </a:t>
            </a:r>
            <a:r>
              <a:rPr sz="2200" spc="5" dirty="0">
                <a:latin typeface="Calibri"/>
                <a:cs typeface="Calibri"/>
              </a:rPr>
              <a:t>between </a:t>
            </a:r>
            <a:r>
              <a:rPr sz="2200" dirty="0">
                <a:latin typeface="Calibri"/>
                <a:cs typeface="Calibri"/>
              </a:rPr>
              <a:t>epiphyses  </a:t>
            </a:r>
            <a:r>
              <a:rPr sz="2200" spc="-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diaphyses </a:t>
            </a:r>
            <a:r>
              <a:rPr sz="2200" spc="5" dirty="0">
                <a:latin typeface="Calibri"/>
                <a:cs typeface="Calibri"/>
              </a:rPr>
              <a:t>of </a:t>
            </a:r>
            <a:r>
              <a:rPr sz="2200" dirty="0">
                <a:latin typeface="Calibri"/>
                <a:cs typeface="Calibri"/>
              </a:rPr>
              <a:t>long bones, joint</a:t>
            </a:r>
            <a:r>
              <a:rPr sz="2200" spc="-165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between  </a:t>
            </a:r>
            <a:r>
              <a:rPr sz="2200" spc="-5" dirty="0">
                <a:latin typeface="Calibri"/>
                <a:cs typeface="Calibri"/>
              </a:rPr>
              <a:t>ribs </a:t>
            </a:r>
            <a:r>
              <a:rPr sz="2200" dirty="0">
                <a:latin typeface="Calibri"/>
                <a:cs typeface="Calibri"/>
              </a:rPr>
              <a:t>2-7 </a:t>
            </a:r>
            <a:r>
              <a:rPr sz="2200" spc="-5" dirty="0">
                <a:latin typeface="Calibri"/>
                <a:cs typeface="Calibri"/>
              </a:rPr>
              <a:t>and</a:t>
            </a:r>
            <a:r>
              <a:rPr sz="2200" spc="-11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sternum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25"/>
              </a:spcBef>
              <a:buFont typeface="Calibri"/>
              <a:buChar char="–"/>
              <a:tabLst>
                <a:tab pos="756285" algn="l"/>
              </a:tabLst>
            </a:pPr>
            <a:r>
              <a:rPr sz="2200" b="1" i="1" spc="5" dirty="0">
                <a:solidFill>
                  <a:srgbClr val="7030A0"/>
                </a:solidFill>
                <a:latin typeface="Calibri"/>
                <a:cs typeface="Calibri"/>
              </a:rPr>
              <a:t>Secondary</a:t>
            </a:r>
            <a:r>
              <a:rPr sz="2200" b="1" spc="5" dirty="0">
                <a:solidFill>
                  <a:srgbClr val="7030A0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  <a:p>
            <a:pPr marL="469900" marR="67310">
              <a:lnSpc>
                <a:spcPct val="100000"/>
              </a:lnSpc>
              <a:spcBef>
                <a:spcPts val="525"/>
              </a:spcBef>
            </a:pPr>
            <a:r>
              <a:rPr sz="2200" dirty="0">
                <a:latin typeface="Calibri"/>
                <a:cs typeface="Calibri"/>
              </a:rPr>
              <a:t>Persisting joint, connecting </a:t>
            </a:r>
            <a:r>
              <a:rPr sz="2200" spc="5" dirty="0">
                <a:latin typeface="Calibri"/>
                <a:cs typeface="Calibri"/>
              </a:rPr>
              <a:t>element </a:t>
            </a:r>
            <a:r>
              <a:rPr sz="2200" dirty="0">
                <a:latin typeface="Calibri"/>
                <a:cs typeface="Calibri"/>
              </a:rPr>
              <a:t>=  </a:t>
            </a:r>
            <a:r>
              <a:rPr sz="2200" spc="-5" dirty="0">
                <a:latin typeface="Calibri"/>
                <a:cs typeface="Calibri"/>
              </a:rPr>
              <a:t>fibrous </a:t>
            </a:r>
            <a:r>
              <a:rPr sz="2200" dirty="0">
                <a:latin typeface="Calibri"/>
                <a:cs typeface="Calibri"/>
              </a:rPr>
              <a:t>cartilage, </a:t>
            </a:r>
            <a:r>
              <a:rPr sz="2200" spc="-5" dirty="0">
                <a:latin typeface="Calibri"/>
                <a:cs typeface="Calibri"/>
              </a:rPr>
              <a:t>e.g. pubic </a:t>
            </a:r>
            <a:r>
              <a:rPr sz="2200" dirty="0">
                <a:latin typeface="Calibri"/>
                <a:cs typeface="Calibri"/>
              </a:rPr>
              <a:t>symphysis,  intervertebral </a:t>
            </a:r>
            <a:r>
              <a:rPr sz="2200" spc="-5" dirty="0">
                <a:latin typeface="Calibri"/>
                <a:cs typeface="Calibri"/>
              </a:rPr>
              <a:t>discs, sterno-manubrial</a:t>
            </a:r>
            <a:r>
              <a:rPr sz="2200" spc="-1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joint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3851" y="5350255"/>
            <a:ext cx="4436110" cy="190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Font typeface="Calibri"/>
              <a:buChar char="•"/>
              <a:tabLst>
                <a:tab pos="357505" algn="l"/>
              </a:tabLst>
            </a:pPr>
            <a:r>
              <a:rPr sz="2200" b="1" dirty="0">
                <a:latin typeface="Calibri"/>
                <a:cs typeface="Calibri"/>
              </a:rPr>
              <a:t>Synovial</a:t>
            </a:r>
            <a:r>
              <a:rPr sz="2200" b="1" spc="-114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joints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25"/>
              </a:spcBef>
              <a:buChar char="–"/>
              <a:tabLst>
                <a:tab pos="756920" algn="l"/>
              </a:tabLst>
            </a:pPr>
            <a:r>
              <a:rPr sz="2200" spc="-5" dirty="0">
                <a:latin typeface="Calibri"/>
                <a:cs typeface="Calibri"/>
              </a:rPr>
              <a:t>Fluid </a:t>
            </a:r>
            <a:r>
              <a:rPr sz="2200" dirty="0">
                <a:latin typeface="Calibri"/>
                <a:cs typeface="Calibri"/>
              </a:rPr>
              <a:t>filled joint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capsule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25"/>
              </a:spcBef>
              <a:buChar char="–"/>
              <a:tabLst>
                <a:tab pos="756920" algn="l"/>
              </a:tabLst>
            </a:pPr>
            <a:r>
              <a:rPr sz="2200" spc="-5" dirty="0">
                <a:latin typeface="Calibri"/>
                <a:cs typeface="Calibri"/>
              </a:rPr>
              <a:t>Articular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cartilage</a:t>
            </a:r>
            <a:endParaRPr sz="2200">
              <a:latin typeface="Calibri"/>
              <a:cs typeface="Calibri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525"/>
              </a:spcBef>
              <a:buChar char="–"/>
              <a:tabLst>
                <a:tab pos="756920" algn="l"/>
              </a:tabLst>
            </a:pPr>
            <a:r>
              <a:rPr sz="2200" spc="5" dirty="0">
                <a:latin typeface="Calibri"/>
                <a:cs typeface="Calibri"/>
              </a:rPr>
              <a:t>Most </a:t>
            </a:r>
            <a:r>
              <a:rPr sz="2200" dirty="0">
                <a:latin typeface="Calibri"/>
                <a:cs typeface="Calibri"/>
              </a:rPr>
              <a:t>joints with a wide </a:t>
            </a:r>
            <a:r>
              <a:rPr sz="2200" spc="-5" dirty="0">
                <a:latin typeface="Calibri"/>
                <a:cs typeface="Calibri"/>
              </a:rPr>
              <a:t>range</a:t>
            </a:r>
            <a:r>
              <a:rPr sz="2200" spc="-145" dirty="0">
                <a:latin typeface="Calibri"/>
                <a:cs typeface="Calibri"/>
              </a:rPr>
              <a:t> </a:t>
            </a:r>
            <a:r>
              <a:rPr sz="2200" spc="5" dirty="0">
                <a:latin typeface="Calibri"/>
                <a:cs typeface="Calibri"/>
              </a:rPr>
              <a:t>of  movement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4600" y="4160520"/>
            <a:ext cx="3023616" cy="3148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51011" y="4205223"/>
            <a:ext cx="98361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Synovial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joint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47815" y="1249680"/>
            <a:ext cx="3319272" cy="2804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0040" y="2715767"/>
            <a:ext cx="469900" cy="326390"/>
          </a:xfrm>
          <a:custGeom>
            <a:avLst/>
            <a:gdLst/>
            <a:ahLst/>
            <a:cxnLst/>
            <a:rect l="l" t="t" r="r" b="b"/>
            <a:pathLst>
              <a:path w="469900" h="326389">
                <a:moveTo>
                  <a:pt x="280415" y="3048"/>
                </a:moveTo>
                <a:lnTo>
                  <a:pt x="188975" y="3048"/>
                </a:lnTo>
                <a:lnTo>
                  <a:pt x="167639" y="9144"/>
                </a:lnTo>
                <a:lnTo>
                  <a:pt x="146303" y="12192"/>
                </a:lnTo>
                <a:lnTo>
                  <a:pt x="70103" y="45720"/>
                </a:lnTo>
                <a:lnTo>
                  <a:pt x="30479" y="85344"/>
                </a:lnTo>
                <a:lnTo>
                  <a:pt x="18287" y="97536"/>
                </a:lnTo>
                <a:lnTo>
                  <a:pt x="6095" y="128016"/>
                </a:lnTo>
                <a:lnTo>
                  <a:pt x="6095" y="131064"/>
                </a:lnTo>
                <a:lnTo>
                  <a:pt x="0" y="146304"/>
                </a:lnTo>
                <a:lnTo>
                  <a:pt x="0" y="182880"/>
                </a:lnTo>
                <a:lnTo>
                  <a:pt x="6095" y="198120"/>
                </a:lnTo>
                <a:lnTo>
                  <a:pt x="6095" y="201168"/>
                </a:lnTo>
                <a:lnTo>
                  <a:pt x="30479" y="243840"/>
                </a:lnTo>
                <a:lnTo>
                  <a:pt x="57911" y="271272"/>
                </a:lnTo>
                <a:lnTo>
                  <a:pt x="73151" y="280416"/>
                </a:lnTo>
                <a:lnTo>
                  <a:pt x="88391" y="292608"/>
                </a:lnTo>
                <a:lnTo>
                  <a:pt x="124967" y="307848"/>
                </a:lnTo>
                <a:lnTo>
                  <a:pt x="167639" y="320040"/>
                </a:lnTo>
                <a:lnTo>
                  <a:pt x="213359" y="326136"/>
                </a:lnTo>
                <a:lnTo>
                  <a:pt x="259079" y="326136"/>
                </a:lnTo>
                <a:lnTo>
                  <a:pt x="280415" y="323088"/>
                </a:lnTo>
                <a:lnTo>
                  <a:pt x="304800" y="320040"/>
                </a:lnTo>
                <a:lnTo>
                  <a:pt x="326135" y="313944"/>
                </a:lnTo>
                <a:lnTo>
                  <a:pt x="344424" y="307848"/>
                </a:lnTo>
                <a:lnTo>
                  <a:pt x="365759" y="301752"/>
                </a:lnTo>
                <a:lnTo>
                  <a:pt x="381000" y="292608"/>
                </a:lnTo>
                <a:lnTo>
                  <a:pt x="385572" y="289560"/>
                </a:lnTo>
                <a:lnTo>
                  <a:pt x="213359" y="289560"/>
                </a:lnTo>
                <a:lnTo>
                  <a:pt x="192024" y="286512"/>
                </a:lnTo>
                <a:lnTo>
                  <a:pt x="137159" y="271272"/>
                </a:lnTo>
                <a:lnTo>
                  <a:pt x="91439" y="249936"/>
                </a:lnTo>
                <a:lnTo>
                  <a:pt x="57911" y="219456"/>
                </a:lnTo>
                <a:lnTo>
                  <a:pt x="51815" y="207264"/>
                </a:lnTo>
                <a:lnTo>
                  <a:pt x="45719" y="198120"/>
                </a:lnTo>
                <a:lnTo>
                  <a:pt x="39624" y="185928"/>
                </a:lnTo>
                <a:lnTo>
                  <a:pt x="42062" y="185928"/>
                </a:lnTo>
                <a:lnTo>
                  <a:pt x="40233" y="176784"/>
                </a:lnTo>
                <a:lnTo>
                  <a:pt x="39624" y="176784"/>
                </a:lnTo>
                <a:lnTo>
                  <a:pt x="37185" y="164592"/>
                </a:lnTo>
                <a:lnTo>
                  <a:pt x="36575" y="164592"/>
                </a:lnTo>
                <a:lnTo>
                  <a:pt x="36575" y="161544"/>
                </a:lnTo>
                <a:lnTo>
                  <a:pt x="37185" y="161544"/>
                </a:lnTo>
                <a:lnTo>
                  <a:pt x="39624" y="149352"/>
                </a:lnTo>
                <a:lnTo>
                  <a:pt x="40385" y="149352"/>
                </a:lnTo>
                <a:lnTo>
                  <a:pt x="41909" y="143256"/>
                </a:lnTo>
                <a:lnTo>
                  <a:pt x="39624" y="143256"/>
                </a:lnTo>
                <a:lnTo>
                  <a:pt x="45719" y="128016"/>
                </a:lnTo>
                <a:lnTo>
                  <a:pt x="51815" y="115824"/>
                </a:lnTo>
                <a:lnTo>
                  <a:pt x="82295" y="85344"/>
                </a:lnTo>
                <a:lnTo>
                  <a:pt x="94487" y="76200"/>
                </a:lnTo>
                <a:lnTo>
                  <a:pt x="106679" y="70104"/>
                </a:lnTo>
                <a:lnTo>
                  <a:pt x="121919" y="60960"/>
                </a:lnTo>
                <a:lnTo>
                  <a:pt x="140207" y="54864"/>
                </a:lnTo>
                <a:lnTo>
                  <a:pt x="155448" y="48768"/>
                </a:lnTo>
                <a:lnTo>
                  <a:pt x="173735" y="45720"/>
                </a:lnTo>
                <a:lnTo>
                  <a:pt x="195071" y="42672"/>
                </a:lnTo>
                <a:lnTo>
                  <a:pt x="213359" y="39624"/>
                </a:lnTo>
                <a:lnTo>
                  <a:pt x="386079" y="39624"/>
                </a:lnTo>
                <a:lnTo>
                  <a:pt x="381000" y="36576"/>
                </a:lnTo>
                <a:lnTo>
                  <a:pt x="344424" y="18287"/>
                </a:lnTo>
                <a:lnTo>
                  <a:pt x="301751" y="6096"/>
                </a:lnTo>
                <a:lnTo>
                  <a:pt x="280415" y="3048"/>
                </a:lnTo>
                <a:close/>
              </a:path>
              <a:path w="469900" h="326389">
                <a:moveTo>
                  <a:pt x="468782" y="185928"/>
                </a:moveTo>
                <a:lnTo>
                  <a:pt x="429767" y="185928"/>
                </a:lnTo>
                <a:lnTo>
                  <a:pt x="423671" y="201168"/>
                </a:lnTo>
                <a:lnTo>
                  <a:pt x="417575" y="210312"/>
                </a:lnTo>
                <a:lnTo>
                  <a:pt x="390143" y="240792"/>
                </a:lnTo>
                <a:lnTo>
                  <a:pt x="347471" y="265176"/>
                </a:lnTo>
                <a:lnTo>
                  <a:pt x="332231" y="274320"/>
                </a:lnTo>
                <a:lnTo>
                  <a:pt x="313943" y="277368"/>
                </a:lnTo>
                <a:lnTo>
                  <a:pt x="295655" y="283464"/>
                </a:lnTo>
                <a:lnTo>
                  <a:pt x="274319" y="286512"/>
                </a:lnTo>
                <a:lnTo>
                  <a:pt x="256031" y="289560"/>
                </a:lnTo>
                <a:lnTo>
                  <a:pt x="385572" y="289560"/>
                </a:lnTo>
                <a:lnTo>
                  <a:pt x="438911" y="243840"/>
                </a:lnTo>
                <a:lnTo>
                  <a:pt x="463295" y="201168"/>
                </a:lnTo>
                <a:lnTo>
                  <a:pt x="463295" y="198120"/>
                </a:lnTo>
                <a:lnTo>
                  <a:pt x="466343" y="198120"/>
                </a:lnTo>
                <a:lnTo>
                  <a:pt x="468782" y="185928"/>
                </a:lnTo>
                <a:close/>
              </a:path>
              <a:path w="469900" h="326389">
                <a:moveTo>
                  <a:pt x="42062" y="185928"/>
                </a:moveTo>
                <a:lnTo>
                  <a:pt x="39624" y="185928"/>
                </a:lnTo>
                <a:lnTo>
                  <a:pt x="42671" y="188976"/>
                </a:lnTo>
                <a:lnTo>
                  <a:pt x="42062" y="185928"/>
                </a:lnTo>
                <a:close/>
              </a:path>
              <a:path w="469900" h="326389">
                <a:moveTo>
                  <a:pt x="429767" y="173736"/>
                </a:moveTo>
                <a:lnTo>
                  <a:pt x="426719" y="188976"/>
                </a:lnTo>
                <a:lnTo>
                  <a:pt x="429767" y="185928"/>
                </a:lnTo>
                <a:lnTo>
                  <a:pt x="468782" y="185928"/>
                </a:lnTo>
                <a:lnTo>
                  <a:pt x="469391" y="182880"/>
                </a:lnTo>
                <a:lnTo>
                  <a:pt x="469391" y="176784"/>
                </a:lnTo>
                <a:lnTo>
                  <a:pt x="429767" y="176784"/>
                </a:lnTo>
                <a:lnTo>
                  <a:pt x="429767" y="173736"/>
                </a:lnTo>
                <a:close/>
              </a:path>
              <a:path w="469900" h="326389">
                <a:moveTo>
                  <a:pt x="39624" y="173736"/>
                </a:moveTo>
                <a:lnTo>
                  <a:pt x="39624" y="176784"/>
                </a:lnTo>
                <a:lnTo>
                  <a:pt x="40233" y="176784"/>
                </a:lnTo>
                <a:lnTo>
                  <a:pt x="39624" y="173736"/>
                </a:lnTo>
                <a:close/>
              </a:path>
              <a:path w="469900" h="326389">
                <a:moveTo>
                  <a:pt x="432511" y="163068"/>
                </a:moveTo>
                <a:lnTo>
                  <a:pt x="429767" y="176784"/>
                </a:lnTo>
                <a:lnTo>
                  <a:pt x="469391" y="176784"/>
                </a:lnTo>
                <a:lnTo>
                  <a:pt x="469391" y="164592"/>
                </a:lnTo>
                <a:lnTo>
                  <a:pt x="432815" y="164592"/>
                </a:lnTo>
                <a:lnTo>
                  <a:pt x="432511" y="163068"/>
                </a:lnTo>
                <a:close/>
              </a:path>
              <a:path w="469900" h="326389">
                <a:moveTo>
                  <a:pt x="36575" y="161544"/>
                </a:moveTo>
                <a:lnTo>
                  <a:pt x="36575" y="164592"/>
                </a:lnTo>
                <a:lnTo>
                  <a:pt x="36880" y="163068"/>
                </a:lnTo>
                <a:lnTo>
                  <a:pt x="36575" y="161544"/>
                </a:lnTo>
                <a:close/>
              </a:path>
              <a:path w="469900" h="326389">
                <a:moveTo>
                  <a:pt x="36880" y="163068"/>
                </a:moveTo>
                <a:lnTo>
                  <a:pt x="36575" y="164592"/>
                </a:lnTo>
                <a:lnTo>
                  <a:pt x="37185" y="164592"/>
                </a:lnTo>
                <a:lnTo>
                  <a:pt x="36880" y="163068"/>
                </a:lnTo>
                <a:close/>
              </a:path>
              <a:path w="469900" h="326389">
                <a:moveTo>
                  <a:pt x="432815" y="161544"/>
                </a:moveTo>
                <a:lnTo>
                  <a:pt x="432511" y="163068"/>
                </a:lnTo>
                <a:lnTo>
                  <a:pt x="432815" y="164592"/>
                </a:lnTo>
                <a:lnTo>
                  <a:pt x="432815" y="161544"/>
                </a:lnTo>
                <a:close/>
              </a:path>
              <a:path w="469900" h="326389">
                <a:moveTo>
                  <a:pt x="469391" y="161544"/>
                </a:moveTo>
                <a:lnTo>
                  <a:pt x="432815" y="161544"/>
                </a:lnTo>
                <a:lnTo>
                  <a:pt x="432815" y="164592"/>
                </a:lnTo>
                <a:lnTo>
                  <a:pt x="469391" y="164592"/>
                </a:lnTo>
                <a:lnTo>
                  <a:pt x="469391" y="161544"/>
                </a:lnTo>
                <a:close/>
              </a:path>
              <a:path w="469900" h="326389">
                <a:moveTo>
                  <a:pt x="37185" y="161544"/>
                </a:moveTo>
                <a:lnTo>
                  <a:pt x="36575" y="161544"/>
                </a:lnTo>
                <a:lnTo>
                  <a:pt x="36880" y="163068"/>
                </a:lnTo>
                <a:lnTo>
                  <a:pt x="37185" y="161544"/>
                </a:lnTo>
                <a:close/>
              </a:path>
              <a:path w="469900" h="326389">
                <a:moveTo>
                  <a:pt x="469391" y="149352"/>
                </a:moveTo>
                <a:lnTo>
                  <a:pt x="429767" y="149352"/>
                </a:lnTo>
                <a:lnTo>
                  <a:pt x="432511" y="163068"/>
                </a:lnTo>
                <a:lnTo>
                  <a:pt x="432815" y="161544"/>
                </a:lnTo>
                <a:lnTo>
                  <a:pt x="469391" y="161544"/>
                </a:lnTo>
                <a:lnTo>
                  <a:pt x="469391" y="149352"/>
                </a:lnTo>
                <a:close/>
              </a:path>
              <a:path w="469900" h="326389">
                <a:moveTo>
                  <a:pt x="40385" y="149352"/>
                </a:moveTo>
                <a:lnTo>
                  <a:pt x="39624" y="149352"/>
                </a:lnTo>
                <a:lnTo>
                  <a:pt x="39624" y="152400"/>
                </a:lnTo>
                <a:lnTo>
                  <a:pt x="40385" y="149352"/>
                </a:lnTo>
                <a:close/>
              </a:path>
              <a:path w="469900" h="326389">
                <a:moveTo>
                  <a:pt x="386079" y="39624"/>
                </a:moveTo>
                <a:lnTo>
                  <a:pt x="256031" y="39624"/>
                </a:lnTo>
                <a:lnTo>
                  <a:pt x="277367" y="42672"/>
                </a:lnTo>
                <a:lnTo>
                  <a:pt x="313943" y="48768"/>
                </a:lnTo>
                <a:lnTo>
                  <a:pt x="377951" y="79248"/>
                </a:lnTo>
                <a:lnTo>
                  <a:pt x="411479" y="106680"/>
                </a:lnTo>
                <a:lnTo>
                  <a:pt x="423671" y="131064"/>
                </a:lnTo>
                <a:lnTo>
                  <a:pt x="429767" y="140208"/>
                </a:lnTo>
                <a:lnTo>
                  <a:pt x="426719" y="140208"/>
                </a:lnTo>
                <a:lnTo>
                  <a:pt x="429767" y="152400"/>
                </a:lnTo>
                <a:lnTo>
                  <a:pt x="429767" y="149352"/>
                </a:lnTo>
                <a:lnTo>
                  <a:pt x="469391" y="149352"/>
                </a:lnTo>
                <a:lnTo>
                  <a:pt x="469391" y="146304"/>
                </a:lnTo>
                <a:lnTo>
                  <a:pt x="466343" y="131064"/>
                </a:lnTo>
                <a:lnTo>
                  <a:pt x="463295" y="128016"/>
                </a:lnTo>
                <a:lnTo>
                  <a:pt x="457200" y="112776"/>
                </a:lnTo>
                <a:lnTo>
                  <a:pt x="438911" y="82296"/>
                </a:lnTo>
                <a:lnTo>
                  <a:pt x="426719" y="70104"/>
                </a:lnTo>
                <a:lnTo>
                  <a:pt x="396239" y="45720"/>
                </a:lnTo>
                <a:lnTo>
                  <a:pt x="386079" y="39624"/>
                </a:lnTo>
                <a:close/>
              </a:path>
              <a:path w="469900" h="326389">
                <a:moveTo>
                  <a:pt x="42671" y="140208"/>
                </a:moveTo>
                <a:lnTo>
                  <a:pt x="39624" y="143256"/>
                </a:lnTo>
                <a:lnTo>
                  <a:pt x="41909" y="143256"/>
                </a:lnTo>
                <a:lnTo>
                  <a:pt x="42671" y="140208"/>
                </a:lnTo>
                <a:close/>
              </a:path>
              <a:path w="469900" h="326389">
                <a:moveTo>
                  <a:pt x="234695" y="0"/>
                </a:moveTo>
                <a:lnTo>
                  <a:pt x="210311" y="3048"/>
                </a:lnTo>
                <a:lnTo>
                  <a:pt x="259079" y="3048"/>
                </a:lnTo>
                <a:lnTo>
                  <a:pt x="234695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40040" y="2715767"/>
            <a:ext cx="469900" cy="326390"/>
          </a:xfrm>
          <a:custGeom>
            <a:avLst/>
            <a:gdLst/>
            <a:ahLst/>
            <a:cxnLst/>
            <a:rect l="l" t="t" r="r" b="b"/>
            <a:pathLst>
              <a:path w="469900" h="326389">
                <a:moveTo>
                  <a:pt x="280415" y="3048"/>
                </a:moveTo>
                <a:lnTo>
                  <a:pt x="188975" y="3048"/>
                </a:lnTo>
                <a:lnTo>
                  <a:pt x="167639" y="9144"/>
                </a:lnTo>
                <a:lnTo>
                  <a:pt x="146303" y="12192"/>
                </a:lnTo>
                <a:lnTo>
                  <a:pt x="70103" y="45720"/>
                </a:lnTo>
                <a:lnTo>
                  <a:pt x="30479" y="85344"/>
                </a:lnTo>
                <a:lnTo>
                  <a:pt x="18287" y="97536"/>
                </a:lnTo>
                <a:lnTo>
                  <a:pt x="6095" y="128016"/>
                </a:lnTo>
                <a:lnTo>
                  <a:pt x="6095" y="131064"/>
                </a:lnTo>
                <a:lnTo>
                  <a:pt x="0" y="146304"/>
                </a:lnTo>
                <a:lnTo>
                  <a:pt x="0" y="182880"/>
                </a:lnTo>
                <a:lnTo>
                  <a:pt x="6095" y="198120"/>
                </a:lnTo>
                <a:lnTo>
                  <a:pt x="6095" y="201168"/>
                </a:lnTo>
                <a:lnTo>
                  <a:pt x="30479" y="243840"/>
                </a:lnTo>
                <a:lnTo>
                  <a:pt x="57911" y="271272"/>
                </a:lnTo>
                <a:lnTo>
                  <a:pt x="73151" y="280416"/>
                </a:lnTo>
                <a:lnTo>
                  <a:pt x="88391" y="292608"/>
                </a:lnTo>
                <a:lnTo>
                  <a:pt x="124967" y="307848"/>
                </a:lnTo>
                <a:lnTo>
                  <a:pt x="167639" y="320040"/>
                </a:lnTo>
                <a:lnTo>
                  <a:pt x="213359" y="326136"/>
                </a:lnTo>
                <a:lnTo>
                  <a:pt x="259079" y="326136"/>
                </a:lnTo>
                <a:lnTo>
                  <a:pt x="280415" y="323088"/>
                </a:lnTo>
                <a:lnTo>
                  <a:pt x="304800" y="320040"/>
                </a:lnTo>
                <a:lnTo>
                  <a:pt x="326135" y="313944"/>
                </a:lnTo>
                <a:lnTo>
                  <a:pt x="344424" y="307848"/>
                </a:lnTo>
                <a:lnTo>
                  <a:pt x="365759" y="301752"/>
                </a:lnTo>
                <a:lnTo>
                  <a:pt x="381000" y="292608"/>
                </a:lnTo>
                <a:lnTo>
                  <a:pt x="385572" y="289560"/>
                </a:lnTo>
                <a:lnTo>
                  <a:pt x="213359" y="289560"/>
                </a:lnTo>
                <a:lnTo>
                  <a:pt x="192024" y="286512"/>
                </a:lnTo>
                <a:lnTo>
                  <a:pt x="137159" y="271272"/>
                </a:lnTo>
                <a:lnTo>
                  <a:pt x="91439" y="249936"/>
                </a:lnTo>
                <a:lnTo>
                  <a:pt x="57911" y="219456"/>
                </a:lnTo>
                <a:lnTo>
                  <a:pt x="51815" y="207264"/>
                </a:lnTo>
                <a:lnTo>
                  <a:pt x="45719" y="198120"/>
                </a:lnTo>
                <a:lnTo>
                  <a:pt x="39624" y="185928"/>
                </a:lnTo>
                <a:lnTo>
                  <a:pt x="42062" y="185928"/>
                </a:lnTo>
                <a:lnTo>
                  <a:pt x="40233" y="176784"/>
                </a:lnTo>
                <a:lnTo>
                  <a:pt x="39624" y="176784"/>
                </a:lnTo>
                <a:lnTo>
                  <a:pt x="37185" y="164592"/>
                </a:lnTo>
                <a:lnTo>
                  <a:pt x="36575" y="164592"/>
                </a:lnTo>
                <a:lnTo>
                  <a:pt x="36575" y="161544"/>
                </a:lnTo>
                <a:lnTo>
                  <a:pt x="37185" y="161544"/>
                </a:lnTo>
                <a:lnTo>
                  <a:pt x="39624" y="149352"/>
                </a:lnTo>
                <a:lnTo>
                  <a:pt x="40385" y="149352"/>
                </a:lnTo>
                <a:lnTo>
                  <a:pt x="41909" y="143256"/>
                </a:lnTo>
                <a:lnTo>
                  <a:pt x="39624" y="143256"/>
                </a:lnTo>
                <a:lnTo>
                  <a:pt x="45719" y="128016"/>
                </a:lnTo>
                <a:lnTo>
                  <a:pt x="51815" y="115824"/>
                </a:lnTo>
                <a:lnTo>
                  <a:pt x="82295" y="85344"/>
                </a:lnTo>
                <a:lnTo>
                  <a:pt x="94487" y="76200"/>
                </a:lnTo>
                <a:lnTo>
                  <a:pt x="106679" y="70104"/>
                </a:lnTo>
                <a:lnTo>
                  <a:pt x="121919" y="60960"/>
                </a:lnTo>
                <a:lnTo>
                  <a:pt x="140207" y="54864"/>
                </a:lnTo>
                <a:lnTo>
                  <a:pt x="155448" y="48768"/>
                </a:lnTo>
                <a:lnTo>
                  <a:pt x="173735" y="45720"/>
                </a:lnTo>
                <a:lnTo>
                  <a:pt x="195071" y="42672"/>
                </a:lnTo>
                <a:lnTo>
                  <a:pt x="213359" y="39624"/>
                </a:lnTo>
                <a:lnTo>
                  <a:pt x="386079" y="39624"/>
                </a:lnTo>
                <a:lnTo>
                  <a:pt x="381000" y="36576"/>
                </a:lnTo>
                <a:lnTo>
                  <a:pt x="344424" y="18287"/>
                </a:lnTo>
                <a:lnTo>
                  <a:pt x="301751" y="6096"/>
                </a:lnTo>
                <a:lnTo>
                  <a:pt x="280415" y="3048"/>
                </a:lnTo>
                <a:close/>
              </a:path>
              <a:path w="469900" h="326389">
                <a:moveTo>
                  <a:pt x="468782" y="185928"/>
                </a:moveTo>
                <a:lnTo>
                  <a:pt x="429767" y="185928"/>
                </a:lnTo>
                <a:lnTo>
                  <a:pt x="423671" y="201168"/>
                </a:lnTo>
                <a:lnTo>
                  <a:pt x="417575" y="210312"/>
                </a:lnTo>
                <a:lnTo>
                  <a:pt x="390143" y="240792"/>
                </a:lnTo>
                <a:lnTo>
                  <a:pt x="347471" y="265176"/>
                </a:lnTo>
                <a:lnTo>
                  <a:pt x="332231" y="274320"/>
                </a:lnTo>
                <a:lnTo>
                  <a:pt x="313943" y="277368"/>
                </a:lnTo>
                <a:lnTo>
                  <a:pt x="295655" y="283464"/>
                </a:lnTo>
                <a:lnTo>
                  <a:pt x="274319" y="286512"/>
                </a:lnTo>
                <a:lnTo>
                  <a:pt x="256031" y="289560"/>
                </a:lnTo>
                <a:lnTo>
                  <a:pt x="385572" y="289560"/>
                </a:lnTo>
                <a:lnTo>
                  <a:pt x="438911" y="243840"/>
                </a:lnTo>
                <a:lnTo>
                  <a:pt x="463295" y="201168"/>
                </a:lnTo>
                <a:lnTo>
                  <a:pt x="463295" y="198120"/>
                </a:lnTo>
                <a:lnTo>
                  <a:pt x="466343" y="198120"/>
                </a:lnTo>
                <a:lnTo>
                  <a:pt x="468782" y="185928"/>
                </a:lnTo>
                <a:close/>
              </a:path>
              <a:path w="469900" h="326389">
                <a:moveTo>
                  <a:pt x="42062" y="185928"/>
                </a:moveTo>
                <a:lnTo>
                  <a:pt x="39624" y="185928"/>
                </a:lnTo>
                <a:lnTo>
                  <a:pt x="42671" y="188976"/>
                </a:lnTo>
                <a:lnTo>
                  <a:pt x="42062" y="185928"/>
                </a:lnTo>
                <a:close/>
              </a:path>
              <a:path w="469900" h="326389">
                <a:moveTo>
                  <a:pt x="429767" y="173736"/>
                </a:moveTo>
                <a:lnTo>
                  <a:pt x="426719" y="188976"/>
                </a:lnTo>
                <a:lnTo>
                  <a:pt x="429767" y="185928"/>
                </a:lnTo>
                <a:lnTo>
                  <a:pt x="468782" y="185928"/>
                </a:lnTo>
                <a:lnTo>
                  <a:pt x="469391" y="182880"/>
                </a:lnTo>
                <a:lnTo>
                  <a:pt x="469391" y="176784"/>
                </a:lnTo>
                <a:lnTo>
                  <a:pt x="429767" y="176784"/>
                </a:lnTo>
                <a:lnTo>
                  <a:pt x="429767" y="173736"/>
                </a:lnTo>
                <a:close/>
              </a:path>
              <a:path w="469900" h="326389">
                <a:moveTo>
                  <a:pt x="39624" y="173736"/>
                </a:moveTo>
                <a:lnTo>
                  <a:pt x="39624" y="176784"/>
                </a:lnTo>
                <a:lnTo>
                  <a:pt x="40233" y="176784"/>
                </a:lnTo>
                <a:lnTo>
                  <a:pt x="39624" y="173736"/>
                </a:lnTo>
                <a:close/>
              </a:path>
              <a:path w="469900" h="326389">
                <a:moveTo>
                  <a:pt x="432511" y="163068"/>
                </a:moveTo>
                <a:lnTo>
                  <a:pt x="429767" y="176784"/>
                </a:lnTo>
                <a:lnTo>
                  <a:pt x="469391" y="176784"/>
                </a:lnTo>
                <a:lnTo>
                  <a:pt x="469391" y="164592"/>
                </a:lnTo>
                <a:lnTo>
                  <a:pt x="432815" y="164592"/>
                </a:lnTo>
                <a:lnTo>
                  <a:pt x="432511" y="163068"/>
                </a:lnTo>
                <a:close/>
              </a:path>
              <a:path w="469900" h="326389">
                <a:moveTo>
                  <a:pt x="36575" y="161544"/>
                </a:moveTo>
                <a:lnTo>
                  <a:pt x="36575" y="164592"/>
                </a:lnTo>
                <a:lnTo>
                  <a:pt x="36880" y="163068"/>
                </a:lnTo>
                <a:lnTo>
                  <a:pt x="36575" y="161544"/>
                </a:lnTo>
                <a:close/>
              </a:path>
              <a:path w="469900" h="326389">
                <a:moveTo>
                  <a:pt x="36880" y="163068"/>
                </a:moveTo>
                <a:lnTo>
                  <a:pt x="36575" y="164592"/>
                </a:lnTo>
                <a:lnTo>
                  <a:pt x="37185" y="164592"/>
                </a:lnTo>
                <a:lnTo>
                  <a:pt x="36880" y="163068"/>
                </a:lnTo>
                <a:close/>
              </a:path>
              <a:path w="469900" h="326389">
                <a:moveTo>
                  <a:pt x="432815" y="161544"/>
                </a:moveTo>
                <a:lnTo>
                  <a:pt x="432511" y="163068"/>
                </a:lnTo>
                <a:lnTo>
                  <a:pt x="432815" y="164592"/>
                </a:lnTo>
                <a:lnTo>
                  <a:pt x="432815" y="161544"/>
                </a:lnTo>
                <a:close/>
              </a:path>
              <a:path w="469900" h="326389">
                <a:moveTo>
                  <a:pt x="469391" y="161544"/>
                </a:moveTo>
                <a:lnTo>
                  <a:pt x="432815" y="161544"/>
                </a:lnTo>
                <a:lnTo>
                  <a:pt x="432815" y="164592"/>
                </a:lnTo>
                <a:lnTo>
                  <a:pt x="469391" y="164592"/>
                </a:lnTo>
                <a:lnTo>
                  <a:pt x="469391" y="161544"/>
                </a:lnTo>
                <a:close/>
              </a:path>
              <a:path w="469900" h="326389">
                <a:moveTo>
                  <a:pt x="37185" y="161544"/>
                </a:moveTo>
                <a:lnTo>
                  <a:pt x="36575" y="161544"/>
                </a:lnTo>
                <a:lnTo>
                  <a:pt x="36880" y="163068"/>
                </a:lnTo>
                <a:lnTo>
                  <a:pt x="37185" y="161544"/>
                </a:lnTo>
                <a:close/>
              </a:path>
              <a:path w="469900" h="326389">
                <a:moveTo>
                  <a:pt x="469391" y="149352"/>
                </a:moveTo>
                <a:lnTo>
                  <a:pt x="429767" y="149352"/>
                </a:lnTo>
                <a:lnTo>
                  <a:pt x="432511" y="163068"/>
                </a:lnTo>
                <a:lnTo>
                  <a:pt x="432815" y="161544"/>
                </a:lnTo>
                <a:lnTo>
                  <a:pt x="469391" y="161544"/>
                </a:lnTo>
                <a:lnTo>
                  <a:pt x="469391" y="149352"/>
                </a:lnTo>
                <a:close/>
              </a:path>
              <a:path w="469900" h="326389">
                <a:moveTo>
                  <a:pt x="40385" y="149352"/>
                </a:moveTo>
                <a:lnTo>
                  <a:pt x="39624" y="149352"/>
                </a:lnTo>
                <a:lnTo>
                  <a:pt x="39624" y="152400"/>
                </a:lnTo>
                <a:lnTo>
                  <a:pt x="40385" y="149352"/>
                </a:lnTo>
                <a:close/>
              </a:path>
              <a:path w="469900" h="326389">
                <a:moveTo>
                  <a:pt x="386079" y="39624"/>
                </a:moveTo>
                <a:lnTo>
                  <a:pt x="256031" y="39624"/>
                </a:lnTo>
                <a:lnTo>
                  <a:pt x="277367" y="42672"/>
                </a:lnTo>
                <a:lnTo>
                  <a:pt x="313943" y="48768"/>
                </a:lnTo>
                <a:lnTo>
                  <a:pt x="377951" y="79248"/>
                </a:lnTo>
                <a:lnTo>
                  <a:pt x="411479" y="106680"/>
                </a:lnTo>
                <a:lnTo>
                  <a:pt x="423671" y="131064"/>
                </a:lnTo>
                <a:lnTo>
                  <a:pt x="429767" y="140208"/>
                </a:lnTo>
                <a:lnTo>
                  <a:pt x="426719" y="140208"/>
                </a:lnTo>
                <a:lnTo>
                  <a:pt x="429767" y="152400"/>
                </a:lnTo>
                <a:lnTo>
                  <a:pt x="429767" y="149352"/>
                </a:lnTo>
                <a:lnTo>
                  <a:pt x="469391" y="149352"/>
                </a:lnTo>
                <a:lnTo>
                  <a:pt x="469391" y="146304"/>
                </a:lnTo>
                <a:lnTo>
                  <a:pt x="466343" y="131064"/>
                </a:lnTo>
                <a:lnTo>
                  <a:pt x="463295" y="128016"/>
                </a:lnTo>
                <a:lnTo>
                  <a:pt x="457200" y="112776"/>
                </a:lnTo>
                <a:lnTo>
                  <a:pt x="438911" y="82296"/>
                </a:lnTo>
                <a:lnTo>
                  <a:pt x="426719" y="70104"/>
                </a:lnTo>
                <a:lnTo>
                  <a:pt x="396239" y="45720"/>
                </a:lnTo>
                <a:lnTo>
                  <a:pt x="386079" y="39624"/>
                </a:lnTo>
                <a:close/>
              </a:path>
              <a:path w="469900" h="326389">
                <a:moveTo>
                  <a:pt x="42671" y="140208"/>
                </a:moveTo>
                <a:lnTo>
                  <a:pt x="39624" y="143256"/>
                </a:lnTo>
                <a:lnTo>
                  <a:pt x="41909" y="143256"/>
                </a:lnTo>
                <a:lnTo>
                  <a:pt x="42671" y="140208"/>
                </a:lnTo>
                <a:close/>
              </a:path>
              <a:path w="469900" h="326389">
                <a:moveTo>
                  <a:pt x="234695" y="0"/>
                </a:moveTo>
                <a:lnTo>
                  <a:pt x="210311" y="3048"/>
                </a:lnTo>
                <a:lnTo>
                  <a:pt x="259079" y="3048"/>
                </a:lnTo>
                <a:lnTo>
                  <a:pt x="234695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8456" y="2420111"/>
            <a:ext cx="192405" cy="405765"/>
          </a:xfrm>
          <a:custGeom>
            <a:avLst/>
            <a:gdLst/>
            <a:ahLst/>
            <a:cxnLst/>
            <a:rect l="l" t="t" r="r" b="b"/>
            <a:pathLst>
              <a:path w="192404" h="405764">
                <a:moveTo>
                  <a:pt x="131064" y="12191"/>
                </a:moveTo>
                <a:lnTo>
                  <a:pt x="60960" y="12191"/>
                </a:lnTo>
                <a:lnTo>
                  <a:pt x="51816" y="21336"/>
                </a:lnTo>
                <a:lnTo>
                  <a:pt x="45720" y="30479"/>
                </a:lnTo>
                <a:lnTo>
                  <a:pt x="36575" y="39624"/>
                </a:lnTo>
                <a:lnTo>
                  <a:pt x="30479" y="51815"/>
                </a:lnTo>
                <a:lnTo>
                  <a:pt x="24384" y="67055"/>
                </a:lnTo>
                <a:lnTo>
                  <a:pt x="18288" y="79248"/>
                </a:lnTo>
                <a:lnTo>
                  <a:pt x="15240" y="94487"/>
                </a:lnTo>
                <a:lnTo>
                  <a:pt x="6096" y="128015"/>
                </a:lnTo>
                <a:lnTo>
                  <a:pt x="3048" y="164591"/>
                </a:lnTo>
                <a:lnTo>
                  <a:pt x="0" y="204215"/>
                </a:lnTo>
                <a:lnTo>
                  <a:pt x="3048" y="243839"/>
                </a:lnTo>
                <a:lnTo>
                  <a:pt x="9144" y="280415"/>
                </a:lnTo>
                <a:lnTo>
                  <a:pt x="15240" y="310896"/>
                </a:lnTo>
                <a:lnTo>
                  <a:pt x="21336" y="326136"/>
                </a:lnTo>
                <a:lnTo>
                  <a:pt x="24384" y="341375"/>
                </a:lnTo>
                <a:lnTo>
                  <a:pt x="30479" y="353567"/>
                </a:lnTo>
                <a:lnTo>
                  <a:pt x="39624" y="365760"/>
                </a:lnTo>
                <a:lnTo>
                  <a:pt x="45720" y="377951"/>
                </a:lnTo>
                <a:lnTo>
                  <a:pt x="64008" y="396239"/>
                </a:lnTo>
                <a:lnTo>
                  <a:pt x="70103" y="399288"/>
                </a:lnTo>
                <a:lnTo>
                  <a:pt x="73151" y="399288"/>
                </a:lnTo>
                <a:lnTo>
                  <a:pt x="73151" y="402336"/>
                </a:lnTo>
                <a:lnTo>
                  <a:pt x="82296" y="405384"/>
                </a:lnTo>
                <a:lnTo>
                  <a:pt x="109727" y="405384"/>
                </a:lnTo>
                <a:lnTo>
                  <a:pt x="118872" y="402336"/>
                </a:lnTo>
                <a:lnTo>
                  <a:pt x="121920" y="399288"/>
                </a:lnTo>
                <a:lnTo>
                  <a:pt x="128016" y="396239"/>
                </a:lnTo>
                <a:lnTo>
                  <a:pt x="131064" y="396239"/>
                </a:lnTo>
                <a:lnTo>
                  <a:pt x="131064" y="393191"/>
                </a:lnTo>
                <a:lnTo>
                  <a:pt x="149351" y="374903"/>
                </a:lnTo>
                <a:lnTo>
                  <a:pt x="153416" y="368808"/>
                </a:lnTo>
                <a:lnTo>
                  <a:pt x="91440" y="368808"/>
                </a:lnTo>
                <a:lnTo>
                  <a:pt x="86868" y="365760"/>
                </a:lnTo>
                <a:lnTo>
                  <a:pt x="85344" y="365760"/>
                </a:lnTo>
                <a:lnTo>
                  <a:pt x="79248" y="359663"/>
                </a:lnTo>
                <a:lnTo>
                  <a:pt x="76200" y="353567"/>
                </a:lnTo>
                <a:lnTo>
                  <a:pt x="64008" y="335279"/>
                </a:lnTo>
                <a:lnTo>
                  <a:pt x="60960" y="326136"/>
                </a:lnTo>
                <a:lnTo>
                  <a:pt x="54864" y="313943"/>
                </a:lnTo>
                <a:lnTo>
                  <a:pt x="51816" y="301751"/>
                </a:lnTo>
                <a:lnTo>
                  <a:pt x="45720" y="271272"/>
                </a:lnTo>
                <a:lnTo>
                  <a:pt x="39624" y="237743"/>
                </a:lnTo>
                <a:lnTo>
                  <a:pt x="39624" y="167639"/>
                </a:lnTo>
                <a:lnTo>
                  <a:pt x="45720" y="134112"/>
                </a:lnTo>
                <a:lnTo>
                  <a:pt x="51816" y="103632"/>
                </a:lnTo>
                <a:lnTo>
                  <a:pt x="54864" y="91439"/>
                </a:lnTo>
                <a:lnTo>
                  <a:pt x="60960" y="79248"/>
                </a:lnTo>
                <a:lnTo>
                  <a:pt x="64008" y="67055"/>
                </a:lnTo>
                <a:lnTo>
                  <a:pt x="70103" y="57912"/>
                </a:lnTo>
                <a:lnTo>
                  <a:pt x="85344" y="42672"/>
                </a:lnTo>
                <a:lnTo>
                  <a:pt x="82296" y="42672"/>
                </a:lnTo>
                <a:lnTo>
                  <a:pt x="91440" y="39624"/>
                </a:lnTo>
                <a:lnTo>
                  <a:pt x="88392" y="39624"/>
                </a:lnTo>
                <a:lnTo>
                  <a:pt x="94488" y="36575"/>
                </a:lnTo>
                <a:lnTo>
                  <a:pt x="153162" y="36575"/>
                </a:lnTo>
                <a:lnTo>
                  <a:pt x="146303" y="27432"/>
                </a:lnTo>
                <a:lnTo>
                  <a:pt x="131064" y="12191"/>
                </a:lnTo>
                <a:close/>
              </a:path>
              <a:path w="192404" h="405764">
                <a:moveTo>
                  <a:pt x="88392" y="365760"/>
                </a:moveTo>
                <a:lnTo>
                  <a:pt x="91440" y="368808"/>
                </a:lnTo>
                <a:lnTo>
                  <a:pt x="94488" y="368808"/>
                </a:lnTo>
                <a:lnTo>
                  <a:pt x="88392" y="365760"/>
                </a:lnTo>
                <a:close/>
              </a:path>
              <a:path w="192404" h="405764">
                <a:moveTo>
                  <a:pt x="103632" y="365760"/>
                </a:moveTo>
                <a:lnTo>
                  <a:pt x="97536" y="368808"/>
                </a:lnTo>
                <a:lnTo>
                  <a:pt x="100584" y="368808"/>
                </a:lnTo>
                <a:lnTo>
                  <a:pt x="103632" y="365760"/>
                </a:lnTo>
                <a:close/>
              </a:path>
              <a:path w="192404" h="405764">
                <a:moveTo>
                  <a:pt x="109727" y="362712"/>
                </a:moveTo>
                <a:lnTo>
                  <a:pt x="100584" y="368808"/>
                </a:lnTo>
                <a:lnTo>
                  <a:pt x="153416" y="368808"/>
                </a:lnTo>
                <a:lnTo>
                  <a:pt x="155448" y="365760"/>
                </a:lnTo>
                <a:lnTo>
                  <a:pt x="106679" y="365760"/>
                </a:lnTo>
                <a:lnTo>
                  <a:pt x="109727" y="362712"/>
                </a:lnTo>
                <a:close/>
              </a:path>
              <a:path w="192404" h="405764">
                <a:moveTo>
                  <a:pt x="82296" y="362712"/>
                </a:moveTo>
                <a:lnTo>
                  <a:pt x="85344" y="365760"/>
                </a:lnTo>
                <a:lnTo>
                  <a:pt x="86868" y="365760"/>
                </a:lnTo>
                <a:lnTo>
                  <a:pt x="82296" y="362712"/>
                </a:lnTo>
                <a:close/>
              </a:path>
              <a:path w="192404" h="405764">
                <a:moveTo>
                  <a:pt x="153162" y="36575"/>
                </a:moveTo>
                <a:lnTo>
                  <a:pt x="97536" y="36575"/>
                </a:lnTo>
                <a:lnTo>
                  <a:pt x="103632" y="39624"/>
                </a:lnTo>
                <a:lnTo>
                  <a:pt x="100584" y="39624"/>
                </a:lnTo>
                <a:lnTo>
                  <a:pt x="109727" y="42672"/>
                </a:lnTo>
                <a:lnTo>
                  <a:pt x="106679" y="42672"/>
                </a:lnTo>
                <a:lnTo>
                  <a:pt x="112775" y="48767"/>
                </a:lnTo>
                <a:lnTo>
                  <a:pt x="118872" y="51815"/>
                </a:lnTo>
                <a:lnTo>
                  <a:pt x="121920" y="60960"/>
                </a:lnTo>
                <a:lnTo>
                  <a:pt x="134112" y="79248"/>
                </a:lnTo>
                <a:lnTo>
                  <a:pt x="137160" y="91439"/>
                </a:lnTo>
                <a:lnTo>
                  <a:pt x="140208" y="106679"/>
                </a:lnTo>
                <a:lnTo>
                  <a:pt x="149351" y="134112"/>
                </a:lnTo>
                <a:lnTo>
                  <a:pt x="152400" y="167639"/>
                </a:lnTo>
                <a:lnTo>
                  <a:pt x="152400" y="240791"/>
                </a:lnTo>
                <a:lnTo>
                  <a:pt x="140208" y="301751"/>
                </a:lnTo>
                <a:lnTo>
                  <a:pt x="137160" y="313943"/>
                </a:lnTo>
                <a:lnTo>
                  <a:pt x="131064" y="326136"/>
                </a:lnTo>
                <a:lnTo>
                  <a:pt x="128016" y="338327"/>
                </a:lnTo>
                <a:lnTo>
                  <a:pt x="121920" y="347472"/>
                </a:lnTo>
                <a:lnTo>
                  <a:pt x="115824" y="353567"/>
                </a:lnTo>
                <a:lnTo>
                  <a:pt x="112775" y="359663"/>
                </a:lnTo>
                <a:lnTo>
                  <a:pt x="106679" y="365760"/>
                </a:lnTo>
                <a:lnTo>
                  <a:pt x="155448" y="365760"/>
                </a:lnTo>
                <a:lnTo>
                  <a:pt x="167640" y="341375"/>
                </a:lnTo>
                <a:lnTo>
                  <a:pt x="173736" y="326136"/>
                </a:lnTo>
                <a:lnTo>
                  <a:pt x="176784" y="310896"/>
                </a:lnTo>
                <a:lnTo>
                  <a:pt x="185927" y="277367"/>
                </a:lnTo>
                <a:lnTo>
                  <a:pt x="188975" y="240791"/>
                </a:lnTo>
                <a:lnTo>
                  <a:pt x="192024" y="201167"/>
                </a:lnTo>
                <a:lnTo>
                  <a:pt x="185927" y="128015"/>
                </a:lnTo>
                <a:lnTo>
                  <a:pt x="176784" y="94487"/>
                </a:lnTo>
                <a:lnTo>
                  <a:pt x="173736" y="79248"/>
                </a:lnTo>
                <a:lnTo>
                  <a:pt x="167640" y="64008"/>
                </a:lnTo>
                <a:lnTo>
                  <a:pt x="155448" y="39624"/>
                </a:lnTo>
                <a:lnTo>
                  <a:pt x="153162" y="36575"/>
                </a:lnTo>
                <a:close/>
              </a:path>
              <a:path w="192404" h="405764">
                <a:moveTo>
                  <a:pt x="94488" y="36575"/>
                </a:moveTo>
                <a:lnTo>
                  <a:pt x="91440" y="39624"/>
                </a:lnTo>
                <a:lnTo>
                  <a:pt x="96012" y="37337"/>
                </a:lnTo>
                <a:lnTo>
                  <a:pt x="94488" y="36575"/>
                </a:lnTo>
                <a:close/>
              </a:path>
              <a:path w="192404" h="405764">
                <a:moveTo>
                  <a:pt x="97536" y="36575"/>
                </a:moveTo>
                <a:lnTo>
                  <a:pt x="96012" y="37337"/>
                </a:lnTo>
                <a:lnTo>
                  <a:pt x="100584" y="39624"/>
                </a:lnTo>
                <a:lnTo>
                  <a:pt x="97536" y="36575"/>
                </a:lnTo>
                <a:close/>
              </a:path>
              <a:path w="192404" h="405764">
                <a:moveTo>
                  <a:pt x="97536" y="36575"/>
                </a:moveTo>
                <a:lnTo>
                  <a:pt x="94488" y="36575"/>
                </a:lnTo>
                <a:lnTo>
                  <a:pt x="96012" y="37337"/>
                </a:lnTo>
                <a:lnTo>
                  <a:pt x="97536" y="36575"/>
                </a:lnTo>
                <a:close/>
              </a:path>
              <a:path w="192404" h="405764">
                <a:moveTo>
                  <a:pt x="121920" y="6096"/>
                </a:moveTo>
                <a:lnTo>
                  <a:pt x="70103" y="6096"/>
                </a:lnTo>
                <a:lnTo>
                  <a:pt x="64008" y="12191"/>
                </a:lnTo>
                <a:lnTo>
                  <a:pt x="128016" y="12191"/>
                </a:lnTo>
                <a:lnTo>
                  <a:pt x="121920" y="6096"/>
                </a:lnTo>
                <a:close/>
              </a:path>
              <a:path w="192404" h="405764">
                <a:moveTo>
                  <a:pt x="109727" y="0"/>
                </a:moveTo>
                <a:lnTo>
                  <a:pt x="82296" y="0"/>
                </a:lnTo>
                <a:lnTo>
                  <a:pt x="82296" y="3048"/>
                </a:lnTo>
                <a:lnTo>
                  <a:pt x="73151" y="6096"/>
                </a:lnTo>
                <a:lnTo>
                  <a:pt x="118872" y="6096"/>
                </a:lnTo>
                <a:lnTo>
                  <a:pt x="109727" y="3048"/>
                </a:lnTo>
                <a:lnTo>
                  <a:pt x="10972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8456" y="2420111"/>
            <a:ext cx="192405" cy="405765"/>
          </a:xfrm>
          <a:custGeom>
            <a:avLst/>
            <a:gdLst/>
            <a:ahLst/>
            <a:cxnLst/>
            <a:rect l="l" t="t" r="r" b="b"/>
            <a:pathLst>
              <a:path w="192404" h="405764">
                <a:moveTo>
                  <a:pt x="131064" y="12191"/>
                </a:moveTo>
                <a:lnTo>
                  <a:pt x="60960" y="12191"/>
                </a:lnTo>
                <a:lnTo>
                  <a:pt x="51816" y="21336"/>
                </a:lnTo>
                <a:lnTo>
                  <a:pt x="45720" y="30479"/>
                </a:lnTo>
                <a:lnTo>
                  <a:pt x="36575" y="39624"/>
                </a:lnTo>
                <a:lnTo>
                  <a:pt x="30479" y="51815"/>
                </a:lnTo>
                <a:lnTo>
                  <a:pt x="24384" y="67055"/>
                </a:lnTo>
                <a:lnTo>
                  <a:pt x="18288" y="79248"/>
                </a:lnTo>
                <a:lnTo>
                  <a:pt x="15240" y="94487"/>
                </a:lnTo>
                <a:lnTo>
                  <a:pt x="6096" y="128015"/>
                </a:lnTo>
                <a:lnTo>
                  <a:pt x="3048" y="164591"/>
                </a:lnTo>
                <a:lnTo>
                  <a:pt x="0" y="204215"/>
                </a:lnTo>
                <a:lnTo>
                  <a:pt x="3048" y="243839"/>
                </a:lnTo>
                <a:lnTo>
                  <a:pt x="9144" y="280415"/>
                </a:lnTo>
                <a:lnTo>
                  <a:pt x="15240" y="310896"/>
                </a:lnTo>
                <a:lnTo>
                  <a:pt x="21336" y="326136"/>
                </a:lnTo>
                <a:lnTo>
                  <a:pt x="24384" y="341375"/>
                </a:lnTo>
                <a:lnTo>
                  <a:pt x="30479" y="353567"/>
                </a:lnTo>
                <a:lnTo>
                  <a:pt x="39624" y="365760"/>
                </a:lnTo>
                <a:lnTo>
                  <a:pt x="45720" y="377951"/>
                </a:lnTo>
                <a:lnTo>
                  <a:pt x="64008" y="396239"/>
                </a:lnTo>
                <a:lnTo>
                  <a:pt x="70103" y="399288"/>
                </a:lnTo>
                <a:lnTo>
                  <a:pt x="73151" y="399288"/>
                </a:lnTo>
                <a:lnTo>
                  <a:pt x="73151" y="402336"/>
                </a:lnTo>
                <a:lnTo>
                  <a:pt x="82296" y="405384"/>
                </a:lnTo>
                <a:lnTo>
                  <a:pt x="109727" y="405384"/>
                </a:lnTo>
                <a:lnTo>
                  <a:pt x="118872" y="402336"/>
                </a:lnTo>
                <a:lnTo>
                  <a:pt x="121920" y="399288"/>
                </a:lnTo>
                <a:lnTo>
                  <a:pt x="128016" y="396239"/>
                </a:lnTo>
                <a:lnTo>
                  <a:pt x="131064" y="396239"/>
                </a:lnTo>
                <a:lnTo>
                  <a:pt x="131064" y="393191"/>
                </a:lnTo>
                <a:lnTo>
                  <a:pt x="149351" y="374903"/>
                </a:lnTo>
                <a:lnTo>
                  <a:pt x="153416" y="368808"/>
                </a:lnTo>
                <a:lnTo>
                  <a:pt x="91440" y="368808"/>
                </a:lnTo>
                <a:lnTo>
                  <a:pt x="86868" y="365760"/>
                </a:lnTo>
                <a:lnTo>
                  <a:pt x="85344" y="365760"/>
                </a:lnTo>
                <a:lnTo>
                  <a:pt x="79248" y="359663"/>
                </a:lnTo>
                <a:lnTo>
                  <a:pt x="76200" y="353567"/>
                </a:lnTo>
                <a:lnTo>
                  <a:pt x="64008" y="335279"/>
                </a:lnTo>
                <a:lnTo>
                  <a:pt x="60960" y="326136"/>
                </a:lnTo>
                <a:lnTo>
                  <a:pt x="54864" y="313943"/>
                </a:lnTo>
                <a:lnTo>
                  <a:pt x="51816" y="301751"/>
                </a:lnTo>
                <a:lnTo>
                  <a:pt x="45720" y="271272"/>
                </a:lnTo>
                <a:lnTo>
                  <a:pt x="39624" y="237743"/>
                </a:lnTo>
                <a:lnTo>
                  <a:pt x="39624" y="167639"/>
                </a:lnTo>
                <a:lnTo>
                  <a:pt x="45720" y="134112"/>
                </a:lnTo>
                <a:lnTo>
                  <a:pt x="51816" y="103632"/>
                </a:lnTo>
                <a:lnTo>
                  <a:pt x="54864" y="91439"/>
                </a:lnTo>
                <a:lnTo>
                  <a:pt x="60960" y="79248"/>
                </a:lnTo>
                <a:lnTo>
                  <a:pt x="64008" y="67055"/>
                </a:lnTo>
                <a:lnTo>
                  <a:pt x="70103" y="57912"/>
                </a:lnTo>
                <a:lnTo>
                  <a:pt x="85344" y="42672"/>
                </a:lnTo>
                <a:lnTo>
                  <a:pt x="82296" y="42672"/>
                </a:lnTo>
                <a:lnTo>
                  <a:pt x="91440" y="39624"/>
                </a:lnTo>
                <a:lnTo>
                  <a:pt x="88392" y="39624"/>
                </a:lnTo>
                <a:lnTo>
                  <a:pt x="94488" y="36575"/>
                </a:lnTo>
                <a:lnTo>
                  <a:pt x="153162" y="36575"/>
                </a:lnTo>
                <a:lnTo>
                  <a:pt x="146303" y="27432"/>
                </a:lnTo>
                <a:lnTo>
                  <a:pt x="131064" y="12191"/>
                </a:lnTo>
                <a:close/>
              </a:path>
              <a:path w="192404" h="405764">
                <a:moveTo>
                  <a:pt x="88392" y="365760"/>
                </a:moveTo>
                <a:lnTo>
                  <a:pt x="91440" y="368808"/>
                </a:lnTo>
                <a:lnTo>
                  <a:pt x="94488" y="368808"/>
                </a:lnTo>
                <a:lnTo>
                  <a:pt x="88392" y="365760"/>
                </a:lnTo>
                <a:close/>
              </a:path>
              <a:path w="192404" h="405764">
                <a:moveTo>
                  <a:pt x="103632" y="365760"/>
                </a:moveTo>
                <a:lnTo>
                  <a:pt x="97536" y="368808"/>
                </a:lnTo>
                <a:lnTo>
                  <a:pt x="100584" y="368808"/>
                </a:lnTo>
                <a:lnTo>
                  <a:pt x="103632" y="365760"/>
                </a:lnTo>
                <a:close/>
              </a:path>
              <a:path w="192404" h="405764">
                <a:moveTo>
                  <a:pt x="109727" y="362712"/>
                </a:moveTo>
                <a:lnTo>
                  <a:pt x="100584" y="368808"/>
                </a:lnTo>
                <a:lnTo>
                  <a:pt x="153416" y="368808"/>
                </a:lnTo>
                <a:lnTo>
                  <a:pt x="155448" y="365760"/>
                </a:lnTo>
                <a:lnTo>
                  <a:pt x="106679" y="365760"/>
                </a:lnTo>
                <a:lnTo>
                  <a:pt x="109727" y="362712"/>
                </a:lnTo>
                <a:close/>
              </a:path>
              <a:path w="192404" h="405764">
                <a:moveTo>
                  <a:pt x="82296" y="362712"/>
                </a:moveTo>
                <a:lnTo>
                  <a:pt x="85344" y="365760"/>
                </a:lnTo>
                <a:lnTo>
                  <a:pt x="86868" y="365760"/>
                </a:lnTo>
                <a:lnTo>
                  <a:pt x="82296" y="362712"/>
                </a:lnTo>
                <a:close/>
              </a:path>
              <a:path w="192404" h="405764">
                <a:moveTo>
                  <a:pt x="153162" y="36575"/>
                </a:moveTo>
                <a:lnTo>
                  <a:pt x="97536" y="36575"/>
                </a:lnTo>
                <a:lnTo>
                  <a:pt x="103632" y="39624"/>
                </a:lnTo>
                <a:lnTo>
                  <a:pt x="100584" y="39624"/>
                </a:lnTo>
                <a:lnTo>
                  <a:pt x="109727" y="42672"/>
                </a:lnTo>
                <a:lnTo>
                  <a:pt x="106679" y="42672"/>
                </a:lnTo>
                <a:lnTo>
                  <a:pt x="112775" y="48767"/>
                </a:lnTo>
                <a:lnTo>
                  <a:pt x="118872" y="51815"/>
                </a:lnTo>
                <a:lnTo>
                  <a:pt x="121920" y="60960"/>
                </a:lnTo>
                <a:lnTo>
                  <a:pt x="134112" y="79248"/>
                </a:lnTo>
                <a:lnTo>
                  <a:pt x="137160" y="91439"/>
                </a:lnTo>
                <a:lnTo>
                  <a:pt x="140208" y="106679"/>
                </a:lnTo>
                <a:lnTo>
                  <a:pt x="149351" y="134112"/>
                </a:lnTo>
                <a:lnTo>
                  <a:pt x="152400" y="167639"/>
                </a:lnTo>
                <a:lnTo>
                  <a:pt x="152400" y="240791"/>
                </a:lnTo>
                <a:lnTo>
                  <a:pt x="140208" y="301751"/>
                </a:lnTo>
                <a:lnTo>
                  <a:pt x="137160" y="313943"/>
                </a:lnTo>
                <a:lnTo>
                  <a:pt x="131064" y="326136"/>
                </a:lnTo>
                <a:lnTo>
                  <a:pt x="128016" y="338327"/>
                </a:lnTo>
                <a:lnTo>
                  <a:pt x="121920" y="347472"/>
                </a:lnTo>
                <a:lnTo>
                  <a:pt x="115824" y="353567"/>
                </a:lnTo>
                <a:lnTo>
                  <a:pt x="112775" y="359663"/>
                </a:lnTo>
                <a:lnTo>
                  <a:pt x="106679" y="365760"/>
                </a:lnTo>
                <a:lnTo>
                  <a:pt x="155448" y="365760"/>
                </a:lnTo>
                <a:lnTo>
                  <a:pt x="167640" y="341375"/>
                </a:lnTo>
                <a:lnTo>
                  <a:pt x="173736" y="326136"/>
                </a:lnTo>
                <a:lnTo>
                  <a:pt x="176784" y="310896"/>
                </a:lnTo>
                <a:lnTo>
                  <a:pt x="185927" y="277367"/>
                </a:lnTo>
                <a:lnTo>
                  <a:pt x="188975" y="240791"/>
                </a:lnTo>
                <a:lnTo>
                  <a:pt x="192024" y="201167"/>
                </a:lnTo>
                <a:lnTo>
                  <a:pt x="185927" y="128015"/>
                </a:lnTo>
                <a:lnTo>
                  <a:pt x="176784" y="94487"/>
                </a:lnTo>
                <a:lnTo>
                  <a:pt x="173736" y="79248"/>
                </a:lnTo>
                <a:lnTo>
                  <a:pt x="167640" y="64008"/>
                </a:lnTo>
                <a:lnTo>
                  <a:pt x="155448" y="39624"/>
                </a:lnTo>
                <a:lnTo>
                  <a:pt x="153162" y="36575"/>
                </a:lnTo>
                <a:close/>
              </a:path>
              <a:path w="192404" h="405764">
                <a:moveTo>
                  <a:pt x="94488" y="36575"/>
                </a:moveTo>
                <a:lnTo>
                  <a:pt x="91440" y="39624"/>
                </a:lnTo>
                <a:lnTo>
                  <a:pt x="96012" y="37337"/>
                </a:lnTo>
                <a:lnTo>
                  <a:pt x="94488" y="36575"/>
                </a:lnTo>
                <a:close/>
              </a:path>
              <a:path w="192404" h="405764">
                <a:moveTo>
                  <a:pt x="97536" y="36575"/>
                </a:moveTo>
                <a:lnTo>
                  <a:pt x="96012" y="37337"/>
                </a:lnTo>
                <a:lnTo>
                  <a:pt x="100584" y="39624"/>
                </a:lnTo>
                <a:lnTo>
                  <a:pt x="97536" y="36575"/>
                </a:lnTo>
                <a:close/>
              </a:path>
              <a:path w="192404" h="405764">
                <a:moveTo>
                  <a:pt x="97536" y="36575"/>
                </a:moveTo>
                <a:lnTo>
                  <a:pt x="94488" y="36575"/>
                </a:lnTo>
                <a:lnTo>
                  <a:pt x="96012" y="37337"/>
                </a:lnTo>
                <a:lnTo>
                  <a:pt x="97536" y="36575"/>
                </a:lnTo>
                <a:close/>
              </a:path>
              <a:path w="192404" h="405764">
                <a:moveTo>
                  <a:pt x="121920" y="6096"/>
                </a:moveTo>
                <a:lnTo>
                  <a:pt x="70103" y="6096"/>
                </a:lnTo>
                <a:lnTo>
                  <a:pt x="64008" y="12191"/>
                </a:lnTo>
                <a:lnTo>
                  <a:pt x="128016" y="12191"/>
                </a:lnTo>
                <a:lnTo>
                  <a:pt x="121920" y="6096"/>
                </a:lnTo>
                <a:close/>
              </a:path>
              <a:path w="192404" h="405764">
                <a:moveTo>
                  <a:pt x="109727" y="0"/>
                </a:moveTo>
                <a:lnTo>
                  <a:pt x="82296" y="0"/>
                </a:lnTo>
                <a:lnTo>
                  <a:pt x="82296" y="3048"/>
                </a:lnTo>
                <a:lnTo>
                  <a:pt x="73151" y="6096"/>
                </a:lnTo>
                <a:lnTo>
                  <a:pt x="118872" y="6096"/>
                </a:lnTo>
                <a:lnTo>
                  <a:pt x="109727" y="3048"/>
                </a:lnTo>
                <a:lnTo>
                  <a:pt x="10972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903467" y="1303528"/>
            <a:ext cx="13366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Cartilaginous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joint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900"/>
              </a:spcBef>
            </a:pPr>
            <a:r>
              <a:rPr sz="3200" spc="-5" dirty="0"/>
              <a:t>Joint</a:t>
            </a:r>
            <a:r>
              <a:rPr sz="3200" spc="-65" dirty="0"/>
              <a:t> </a:t>
            </a:r>
            <a:r>
              <a:rPr sz="3200" spc="-5" dirty="0"/>
              <a:t>Space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88923" y="2046223"/>
            <a:ext cx="3060700" cy="3651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165100" indent="-344170">
              <a:lnSpc>
                <a:spcPts val="3020"/>
              </a:lnSpc>
              <a:buChar char="•"/>
              <a:tabLst>
                <a:tab pos="357505" algn="l"/>
              </a:tabLst>
            </a:pPr>
            <a:r>
              <a:rPr sz="2800" spc="-5" dirty="0">
                <a:latin typeface="Calibri"/>
                <a:cs typeface="Calibri"/>
              </a:rPr>
              <a:t>Joint space </a:t>
            </a:r>
            <a:r>
              <a:rPr sz="2800" spc="5" dirty="0">
                <a:latin typeface="Calibri"/>
                <a:cs typeface="Calibri"/>
              </a:rPr>
              <a:t>on  </a:t>
            </a:r>
            <a:r>
              <a:rPr sz="2800" dirty="0">
                <a:latin typeface="Calibri"/>
                <a:cs typeface="Calibri"/>
              </a:rPr>
              <a:t>Radiograph is  </a:t>
            </a:r>
            <a:r>
              <a:rPr sz="2800" spc="-5" dirty="0">
                <a:latin typeface="Calibri"/>
                <a:cs typeface="Calibri"/>
              </a:rPr>
              <a:t>articular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cartilage</a:t>
            </a:r>
            <a:endParaRPr sz="2800">
              <a:latin typeface="Calibri"/>
              <a:cs typeface="Calibri"/>
            </a:endParaRPr>
          </a:p>
          <a:p>
            <a:pPr marL="356870" marR="5080" indent="-344170">
              <a:lnSpc>
                <a:spcPts val="3020"/>
              </a:lnSpc>
              <a:spcBef>
                <a:spcPts val="675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Loss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this </a:t>
            </a:r>
            <a:r>
              <a:rPr sz="2800" dirty="0">
                <a:latin typeface="Calibri"/>
                <a:cs typeface="Calibri"/>
              </a:rPr>
              <a:t>joint  </a:t>
            </a:r>
            <a:r>
              <a:rPr sz="2800" spc="-5" dirty="0">
                <a:latin typeface="Calibri"/>
                <a:cs typeface="Calibri"/>
              </a:rPr>
              <a:t>space </a:t>
            </a:r>
            <a:r>
              <a:rPr sz="2800" spc="5" dirty="0">
                <a:latin typeface="Calibri"/>
                <a:cs typeface="Calibri"/>
              </a:rPr>
              <a:t>[R]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indicates  </a:t>
            </a:r>
            <a:r>
              <a:rPr sz="2800" spc="5" dirty="0">
                <a:latin typeface="Calibri"/>
                <a:cs typeface="Calibri"/>
              </a:rPr>
              <a:t>loss of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cartilage</a:t>
            </a:r>
            <a:endParaRPr sz="2800">
              <a:latin typeface="Calibri"/>
              <a:cs typeface="Calibri"/>
            </a:endParaRPr>
          </a:p>
          <a:p>
            <a:pPr marL="356870" marR="300355" indent="-344170">
              <a:lnSpc>
                <a:spcPts val="3020"/>
              </a:lnSpc>
              <a:spcBef>
                <a:spcPts val="675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Osteoarthritis</a:t>
            </a:r>
            <a:r>
              <a:rPr sz="2800" spc="-14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or  </a:t>
            </a:r>
            <a:r>
              <a:rPr sz="2800" spc="-5" dirty="0">
                <a:latin typeface="Calibri"/>
                <a:cs typeface="Calibri"/>
              </a:rPr>
              <a:t>rheumatoid  </a:t>
            </a:r>
            <a:r>
              <a:rPr sz="2800" dirty="0">
                <a:latin typeface="Calibri"/>
                <a:cs typeface="Calibri"/>
              </a:rPr>
              <a:t>arthritis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38600" y="1935479"/>
            <a:ext cx="5273040" cy="4218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900"/>
              </a:spcBef>
            </a:pPr>
            <a:r>
              <a:rPr sz="3200" spc="-5" dirty="0"/>
              <a:t>Joints - </a:t>
            </a:r>
            <a:r>
              <a:rPr sz="3200" spc="-10" dirty="0"/>
              <a:t>Movement, Degrees </a:t>
            </a:r>
            <a:r>
              <a:rPr sz="3200" dirty="0"/>
              <a:t>of </a:t>
            </a:r>
            <a:r>
              <a:rPr sz="3200" spc="-10" dirty="0"/>
              <a:t>Freedom</a:t>
            </a:r>
            <a:r>
              <a:rPr sz="3200" spc="160" dirty="0"/>
              <a:t> </a:t>
            </a:r>
            <a:r>
              <a:rPr sz="3200" spc="-15" dirty="0"/>
              <a:t>(df)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486916" y="5788152"/>
            <a:ext cx="2353945" cy="906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  <a:tabLst>
                <a:tab pos="1678305" algn="l"/>
              </a:tabLst>
            </a:pPr>
            <a:r>
              <a:rPr sz="2400" spc="-5" dirty="0">
                <a:latin typeface="Calibri"/>
                <a:cs typeface="Calibri"/>
              </a:rPr>
              <a:t>Ball </a:t>
            </a:r>
            <a:r>
              <a:rPr sz="2400" dirty="0">
                <a:latin typeface="Calibri"/>
                <a:cs typeface="Calibri"/>
              </a:rPr>
              <a:t>&amp; </a:t>
            </a:r>
            <a:r>
              <a:rPr sz="2400" spc="-5" dirty="0">
                <a:latin typeface="Calibri"/>
                <a:cs typeface="Calibri"/>
              </a:rPr>
              <a:t>socket (3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  </a:t>
            </a:r>
            <a:r>
              <a:rPr sz="2400" dirty="0">
                <a:latin typeface="Calibri"/>
                <a:cs typeface="Calibri"/>
              </a:rPr>
              <a:t>Saddle  </a:t>
            </a:r>
            <a:r>
              <a:rPr sz="2400" spc="3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joint	</a:t>
            </a:r>
            <a:r>
              <a:rPr sz="2400" spc="-5" dirty="0">
                <a:latin typeface="Calibri"/>
                <a:cs typeface="Calibri"/>
              </a:rPr>
              <a:t>(3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86981" y="5861303"/>
            <a:ext cx="1620520" cy="833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Hinge (1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</a:t>
            </a:r>
            <a:endParaRPr sz="2400">
              <a:latin typeface="Calibri"/>
              <a:cs typeface="Calibri"/>
            </a:endParaRPr>
          </a:p>
          <a:p>
            <a:pPr marL="13335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Calibri"/>
                <a:cs typeface="Calibri"/>
              </a:rPr>
              <a:t>Gliding </a:t>
            </a:r>
            <a:r>
              <a:rPr sz="2400" spc="-5" dirty="0">
                <a:latin typeface="Calibri"/>
                <a:cs typeface="Calibri"/>
              </a:rPr>
              <a:t>(2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4717" y="5861303"/>
            <a:ext cx="2012314" cy="833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Pivot </a:t>
            </a:r>
            <a:r>
              <a:rPr sz="2400" spc="-5" dirty="0">
                <a:latin typeface="Calibri"/>
                <a:cs typeface="Calibri"/>
              </a:rPr>
              <a:t>(1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</a:t>
            </a:r>
            <a:endParaRPr sz="2400">
              <a:latin typeface="Calibri"/>
              <a:cs typeface="Calibri"/>
            </a:endParaRPr>
          </a:p>
          <a:p>
            <a:pPr marL="2286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latin typeface="Calibri"/>
                <a:cs typeface="Calibri"/>
              </a:rPr>
              <a:t>Condyloid </a:t>
            </a:r>
            <a:r>
              <a:rPr sz="2400" spc="-5" dirty="0">
                <a:latin typeface="Calibri"/>
                <a:cs typeface="Calibri"/>
              </a:rPr>
              <a:t>(2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df)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319" y="1502663"/>
            <a:ext cx="8714232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371600"/>
            <a:ext cx="9144000" cy="1828800"/>
          </a:xfrm>
          <a:custGeom>
            <a:avLst/>
            <a:gdLst/>
            <a:ahLst/>
            <a:cxnLst/>
            <a:rect l="l" t="t" r="r" b="b"/>
            <a:pathLst>
              <a:path w="9144000" h="1828800">
                <a:moveTo>
                  <a:pt x="0" y="1828800"/>
                </a:moveTo>
                <a:lnTo>
                  <a:pt x="9144000" y="1828800"/>
                </a:lnTo>
                <a:lnTo>
                  <a:pt x="9144000" y="0"/>
                </a:lnTo>
                <a:lnTo>
                  <a:pt x="0" y="0"/>
                </a:lnTo>
                <a:lnTo>
                  <a:pt x="0" y="1828800"/>
                </a:lnTo>
                <a:close/>
              </a:path>
            </a:pathLst>
          </a:custGeom>
          <a:solidFill>
            <a:srgbClr val="B3DC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9485">
              <a:lnSpc>
                <a:spcPct val="100000"/>
              </a:lnSpc>
            </a:pPr>
            <a:r>
              <a:rPr spc="-10" dirty="0"/>
              <a:t>Bones </a:t>
            </a:r>
            <a:r>
              <a:rPr spc="-5" dirty="0"/>
              <a:t>– </a:t>
            </a:r>
            <a:r>
              <a:rPr spc="-10" dirty="0"/>
              <a:t>Joints </a:t>
            </a:r>
            <a:r>
              <a:rPr spc="-5" dirty="0"/>
              <a:t>-</a:t>
            </a:r>
            <a:r>
              <a:rPr spc="55" dirty="0"/>
              <a:t> </a:t>
            </a:r>
            <a:r>
              <a:rPr spc="-10" dirty="0"/>
              <a:t>Skeleton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3095" y="2362200"/>
            <a:ext cx="3340607" cy="461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8679" y="2481072"/>
            <a:ext cx="1304925" cy="1804670"/>
          </a:xfrm>
          <a:custGeom>
            <a:avLst/>
            <a:gdLst/>
            <a:ahLst/>
            <a:cxnLst/>
            <a:rect l="l" t="t" r="r" b="b"/>
            <a:pathLst>
              <a:path w="1304925" h="1804670">
                <a:moveTo>
                  <a:pt x="0" y="1804415"/>
                </a:moveTo>
                <a:lnTo>
                  <a:pt x="1304544" y="1804415"/>
                </a:lnTo>
                <a:lnTo>
                  <a:pt x="1304544" y="0"/>
                </a:lnTo>
                <a:lnTo>
                  <a:pt x="0" y="0"/>
                </a:lnTo>
                <a:lnTo>
                  <a:pt x="0" y="1804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66488" y="2468879"/>
            <a:ext cx="1329055" cy="1828800"/>
          </a:xfrm>
          <a:custGeom>
            <a:avLst/>
            <a:gdLst/>
            <a:ahLst/>
            <a:cxnLst/>
            <a:rect l="l" t="t" r="r" b="b"/>
            <a:pathLst>
              <a:path w="1329054" h="1828800">
                <a:moveTo>
                  <a:pt x="1322832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1822704"/>
                </a:lnTo>
                <a:lnTo>
                  <a:pt x="6096" y="1828800"/>
                </a:lnTo>
                <a:lnTo>
                  <a:pt x="1322832" y="1828800"/>
                </a:lnTo>
                <a:lnTo>
                  <a:pt x="1328927" y="1822704"/>
                </a:lnTo>
                <a:lnTo>
                  <a:pt x="1328927" y="1816608"/>
                </a:lnTo>
                <a:lnTo>
                  <a:pt x="24384" y="1816608"/>
                </a:lnTo>
                <a:lnTo>
                  <a:pt x="12191" y="1804416"/>
                </a:lnTo>
                <a:lnTo>
                  <a:pt x="24384" y="1804416"/>
                </a:lnTo>
                <a:lnTo>
                  <a:pt x="24384" y="24384"/>
                </a:lnTo>
                <a:lnTo>
                  <a:pt x="12191" y="24384"/>
                </a:lnTo>
                <a:lnTo>
                  <a:pt x="24384" y="12192"/>
                </a:lnTo>
                <a:lnTo>
                  <a:pt x="1328927" y="12192"/>
                </a:lnTo>
                <a:lnTo>
                  <a:pt x="1328927" y="6096"/>
                </a:lnTo>
                <a:lnTo>
                  <a:pt x="1322832" y="0"/>
                </a:lnTo>
                <a:close/>
              </a:path>
              <a:path w="1329054" h="1828800">
                <a:moveTo>
                  <a:pt x="24384" y="1804416"/>
                </a:moveTo>
                <a:lnTo>
                  <a:pt x="12191" y="1804416"/>
                </a:lnTo>
                <a:lnTo>
                  <a:pt x="24384" y="1816608"/>
                </a:lnTo>
                <a:lnTo>
                  <a:pt x="24384" y="1804416"/>
                </a:lnTo>
                <a:close/>
              </a:path>
              <a:path w="1329054" h="1828800">
                <a:moveTo>
                  <a:pt x="1304544" y="1804416"/>
                </a:moveTo>
                <a:lnTo>
                  <a:pt x="24384" y="1804416"/>
                </a:lnTo>
                <a:lnTo>
                  <a:pt x="24384" y="1816608"/>
                </a:lnTo>
                <a:lnTo>
                  <a:pt x="1304544" y="1816608"/>
                </a:lnTo>
                <a:lnTo>
                  <a:pt x="1304544" y="1804416"/>
                </a:lnTo>
                <a:close/>
              </a:path>
              <a:path w="1329054" h="1828800">
                <a:moveTo>
                  <a:pt x="1304544" y="12192"/>
                </a:moveTo>
                <a:lnTo>
                  <a:pt x="1304544" y="1816608"/>
                </a:lnTo>
                <a:lnTo>
                  <a:pt x="1316736" y="1804416"/>
                </a:lnTo>
                <a:lnTo>
                  <a:pt x="1328927" y="1804416"/>
                </a:lnTo>
                <a:lnTo>
                  <a:pt x="1328927" y="24384"/>
                </a:lnTo>
                <a:lnTo>
                  <a:pt x="1316736" y="24384"/>
                </a:lnTo>
                <a:lnTo>
                  <a:pt x="1304544" y="12192"/>
                </a:lnTo>
                <a:close/>
              </a:path>
              <a:path w="1329054" h="1828800">
                <a:moveTo>
                  <a:pt x="1328927" y="1804416"/>
                </a:moveTo>
                <a:lnTo>
                  <a:pt x="1316736" y="1804416"/>
                </a:lnTo>
                <a:lnTo>
                  <a:pt x="1304544" y="1816608"/>
                </a:lnTo>
                <a:lnTo>
                  <a:pt x="1328927" y="1816608"/>
                </a:lnTo>
                <a:lnTo>
                  <a:pt x="1328927" y="1804416"/>
                </a:lnTo>
                <a:close/>
              </a:path>
              <a:path w="1329054" h="1828800">
                <a:moveTo>
                  <a:pt x="24384" y="12192"/>
                </a:moveTo>
                <a:lnTo>
                  <a:pt x="12191" y="24384"/>
                </a:lnTo>
                <a:lnTo>
                  <a:pt x="24384" y="24384"/>
                </a:lnTo>
                <a:lnTo>
                  <a:pt x="24384" y="12192"/>
                </a:lnTo>
                <a:close/>
              </a:path>
              <a:path w="1329054" h="1828800">
                <a:moveTo>
                  <a:pt x="1304544" y="12192"/>
                </a:moveTo>
                <a:lnTo>
                  <a:pt x="24384" y="12192"/>
                </a:lnTo>
                <a:lnTo>
                  <a:pt x="24384" y="24384"/>
                </a:lnTo>
                <a:lnTo>
                  <a:pt x="1304544" y="24384"/>
                </a:lnTo>
                <a:lnTo>
                  <a:pt x="1304544" y="12192"/>
                </a:lnTo>
                <a:close/>
              </a:path>
              <a:path w="1329054" h="1828800">
                <a:moveTo>
                  <a:pt x="1328927" y="12192"/>
                </a:moveTo>
                <a:lnTo>
                  <a:pt x="1304544" y="12192"/>
                </a:lnTo>
                <a:lnTo>
                  <a:pt x="1316736" y="24384"/>
                </a:lnTo>
                <a:lnTo>
                  <a:pt x="1328927" y="24384"/>
                </a:lnTo>
                <a:lnTo>
                  <a:pt x="1328927" y="12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4208" y="2499360"/>
            <a:ext cx="539750" cy="3057525"/>
          </a:xfrm>
          <a:custGeom>
            <a:avLst/>
            <a:gdLst/>
            <a:ahLst/>
            <a:cxnLst/>
            <a:rect l="l" t="t" r="r" b="b"/>
            <a:pathLst>
              <a:path w="539750" h="3057525">
                <a:moveTo>
                  <a:pt x="0" y="3057144"/>
                </a:moveTo>
                <a:lnTo>
                  <a:pt x="539496" y="3057144"/>
                </a:lnTo>
                <a:lnTo>
                  <a:pt x="539496" y="0"/>
                </a:lnTo>
                <a:lnTo>
                  <a:pt x="0" y="0"/>
                </a:lnTo>
                <a:lnTo>
                  <a:pt x="0" y="30571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62015" y="2487167"/>
            <a:ext cx="563880" cy="3084830"/>
          </a:xfrm>
          <a:custGeom>
            <a:avLst/>
            <a:gdLst/>
            <a:ahLst/>
            <a:cxnLst/>
            <a:rect l="l" t="t" r="r" b="b"/>
            <a:pathLst>
              <a:path w="563879" h="3084829">
                <a:moveTo>
                  <a:pt x="557784" y="0"/>
                </a:moveTo>
                <a:lnTo>
                  <a:pt x="6096" y="0"/>
                </a:lnTo>
                <a:lnTo>
                  <a:pt x="0" y="3048"/>
                </a:lnTo>
                <a:lnTo>
                  <a:pt x="0" y="3078480"/>
                </a:lnTo>
                <a:lnTo>
                  <a:pt x="6096" y="3084576"/>
                </a:lnTo>
                <a:lnTo>
                  <a:pt x="557784" y="3084576"/>
                </a:lnTo>
                <a:lnTo>
                  <a:pt x="563880" y="3078480"/>
                </a:lnTo>
                <a:lnTo>
                  <a:pt x="563880" y="3069336"/>
                </a:lnTo>
                <a:lnTo>
                  <a:pt x="24384" y="3069336"/>
                </a:lnTo>
                <a:lnTo>
                  <a:pt x="12192" y="3057144"/>
                </a:lnTo>
                <a:lnTo>
                  <a:pt x="24384" y="3057144"/>
                </a:lnTo>
                <a:lnTo>
                  <a:pt x="24384" y="24384"/>
                </a:lnTo>
                <a:lnTo>
                  <a:pt x="12192" y="24384"/>
                </a:lnTo>
                <a:lnTo>
                  <a:pt x="24384" y="12192"/>
                </a:lnTo>
                <a:lnTo>
                  <a:pt x="563880" y="12192"/>
                </a:lnTo>
                <a:lnTo>
                  <a:pt x="563880" y="3048"/>
                </a:lnTo>
                <a:lnTo>
                  <a:pt x="557784" y="0"/>
                </a:lnTo>
                <a:close/>
              </a:path>
              <a:path w="563879" h="3084829">
                <a:moveTo>
                  <a:pt x="24384" y="3057144"/>
                </a:moveTo>
                <a:lnTo>
                  <a:pt x="12192" y="3057144"/>
                </a:lnTo>
                <a:lnTo>
                  <a:pt x="24384" y="3069336"/>
                </a:lnTo>
                <a:lnTo>
                  <a:pt x="24384" y="3057144"/>
                </a:lnTo>
                <a:close/>
              </a:path>
              <a:path w="563879" h="3084829">
                <a:moveTo>
                  <a:pt x="539496" y="3057144"/>
                </a:moveTo>
                <a:lnTo>
                  <a:pt x="24384" y="3057144"/>
                </a:lnTo>
                <a:lnTo>
                  <a:pt x="24384" y="3069336"/>
                </a:lnTo>
                <a:lnTo>
                  <a:pt x="539496" y="3069336"/>
                </a:lnTo>
                <a:lnTo>
                  <a:pt x="539496" y="3057144"/>
                </a:lnTo>
                <a:close/>
              </a:path>
              <a:path w="563879" h="3084829">
                <a:moveTo>
                  <a:pt x="539496" y="12192"/>
                </a:moveTo>
                <a:lnTo>
                  <a:pt x="539496" y="3069336"/>
                </a:lnTo>
                <a:lnTo>
                  <a:pt x="551688" y="3057144"/>
                </a:lnTo>
                <a:lnTo>
                  <a:pt x="563880" y="3057144"/>
                </a:lnTo>
                <a:lnTo>
                  <a:pt x="563880" y="24384"/>
                </a:lnTo>
                <a:lnTo>
                  <a:pt x="551688" y="24384"/>
                </a:lnTo>
                <a:lnTo>
                  <a:pt x="539496" y="12192"/>
                </a:lnTo>
                <a:close/>
              </a:path>
              <a:path w="563879" h="3084829">
                <a:moveTo>
                  <a:pt x="563880" y="3057144"/>
                </a:moveTo>
                <a:lnTo>
                  <a:pt x="551688" y="3057144"/>
                </a:lnTo>
                <a:lnTo>
                  <a:pt x="539496" y="3069336"/>
                </a:lnTo>
                <a:lnTo>
                  <a:pt x="563880" y="3069336"/>
                </a:lnTo>
                <a:lnTo>
                  <a:pt x="563880" y="3057144"/>
                </a:lnTo>
                <a:close/>
              </a:path>
              <a:path w="563879" h="3084829">
                <a:moveTo>
                  <a:pt x="24384" y="12192"/>
                </a:moveTo>
                <a:lnTo>
                  <a:pt x="12192" y="24384"/>
                </a:lnTo>
                <a:lnTo>
                  <a:pt x="24384" y="24384"/>
                </a:lnTo>
                <a:lnTo>
                  <a:pt x="24384" y="12192"/>
                </a:lnTo>
                <a:close/>
              </a:path>
              <a:path w="563879" h="3084829">
                <a:moveTo>
                  <a:pt x="539496" y="12192"/>
                </a:moveTo>
                <a:lnTo>
                  <a:pt x="24384" y="12192"/>
                </a:lnTo>
                <a:lnTo>
                  <a:pt x="24384" y="24384"/>
                </a:lnTo>
                <a:lnTo>
                  <a:pt x="539496" y="24384"/>
                </a:lnTo>
                <a:lnTo>
                  <a:pt x="539496" y="12192"/>
                </a:lnTo>
                <a:close/>
              </a:path>
              <a:path w="563879" h="3084829">
                <a:moveTo>
                  <a:pt x="563880" y="12192"/>
                </a:moveTo>
                <a:lnTo>
                  <a:pt x="539496" y="12192"/>
                </a:lnTo>
                <a:lnTo>
                  <a:pt x="551688" y="24384"/>
                </a:lnTo>
                <a:lnTo>
                  <a:pt x="563880" y="24384"/>
                </a:lnTo>
                <a:lnTo>
                  <a:pt x="563880" y="12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5896" y="2813304"/>
            <a:ext cx="3221735" cy="4148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200" y="457200"/>
            <a:ext cx="9144000" cy="902335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46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50"/>
              </a:spcBef>
            </a:pPr>
            <a:r>
              <a:rPr sz="3600" b="1" dirty="0">
                <a:latin typeface="Calibri"/>
                <a:cs typeface="Calibri"/>
              </a:rPr>
              <a:t>Motion – Flexion and</a:t>
            </a:r>
            <a:r>
              <a:rPr sz="3600" b="1" spc="-6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Extension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6627" y="1520829"/>
            <a:ext cx="8512175" cy="772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99"/>
              </a:lnSpc>
              <a:tabLst>
                <a:tab pos="1332230" algn="l"/>
              </a:tabLst>
            </a:pPr>
            <a:r>
              <a:rPr sz="2400" b="1" spc="-10" dirty="0">
                <a:latin typeface="Calibri"/>
                <a:cs typeface="Calibri"/>
              </a:rPr>
              <a:t>Flexion </a:t>
            </a:r>
            <a:r>
              <a:rPr sz="2400" b="1" spc="-5" dirty="0">
                <a:latin typeface="Calibri"/>
                <a:cs typeface="Calibri"/>
              </a:rPr>
              <a:t>and </a:t>
            </a:r>
            <a:r>
              <a:rPr sz="2400" b="1" spc="-10" dirty="0">
                <a:latin typeface="Calibri"/>
                <a:cs typeface="Calibri"/>
              </a:rPr>
              <a:t>extension </a:t>
            </a:r>
            <a:r>
              <a:rPr sz="2400" dirty="0">
                <a:latin typeface="Calibri"/>
                <a:cs typeface="Calibri"/>
              </a:rPr>
              <a:t>= </a:t>
            </a:r>
            <a:r>
              <a:rPr sz="2400" spc="-5" dirty="0">
                <a:latin typeface="Calibri"/>
                <a:cs typeface="Calibri"/>
              </a:rPr>
              <a:t>joint </a:t>
            </a:r>
            <a:r>
              <a:rPr sz="2400" dirty="0">
                <a:latin typeface="Calibri"/>
                <a:cs typeface="Calibri"/>
              </a:rPr>
              <a:t>angle </a:t>
            </a:r>
            <a:r>
              <a:rPr sz="2400" spc="-5" dirty="0">
                <a:latin typeface="Calibri"/>
                <a:cs typeface="Calibri"/>
              </a:rPr>
              <a:t>decreasing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increasing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from  </a:t>
            </a:r>
            <a:r>
              <a:rPr sz="2400" dirty="0">
                <a:latin typeface="Calibri"/>
                <a:cs typeface="Calibri"/>
              </a:rPr>
              <a:t>a 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defined	</a:t>
            </a:r>
            <a:r>
              <a:rPr sz="2400" dirty="0">
                <a:latin typeface="Calibri"/>
                <a:cs typeface="Calibri"/>
              </a:rPr>
              <a:t>0</a:t>
            </a:r>
            <a:r>
              <a:rPr sz="2400" dirty="0">
                <a:latin typeface="MS UI Gothic"/>
                <a:cs typeface="MS UI Gothic"/>
              </a:rPr>
              <a:t>°</a:t>
            </a:r>
            <a:r>
              <a:rPr sz="2400" dirty="0">
                <a:latin typeface="Calibri"/>
                <a:cs typeface="Calibri"/>
              </a:rPr>
              <a:t>line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1271" y="2648711"/>
            <a:ext cx="55244" cy="4456430"/>
          </a:xfrm>
          <a:custGeom>
            <a:avLst/>
            <a:gdLst/>
            <a:ahLst/>
            <a:cxnLst/>
            <a:rect l="l" t="t" r="r" b="b"/>
            <a:pathLst>
              <a:path w="55245" h="4456430">
                <a:moveTo>
                  <a:pt x="39624" y="0"/>
                </a:moveTo>
                <a:lnTo>
                  <a:pt x="0" y="0"/>
                </a:lnTo>
                <a:lnTo>
                  <a:pt x="15239" y="4456176"/>
                </a:lnTo>
                <a:lnTo>
                  <a:pt x="54863" y="4456176"/>
                </a:lnTo>
                <a:lnTo>
                  <a:pt x="396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1711" y="2331720"/>
            <a:ext cx="40005" cy="2100580"/>
          </a:xfrm>
          <a:custGeom>
            <a:avLst/>
            <a:gdLst/>
            <a:ahLst/>
            <a:cxnLst/>
            <a:rect l="l" t="t" r="r" b="b"/>
            <a:pathLst>
              <a:path w="40004" h="2100579">
                <a:moveTo>
                  <a:pt x="30479" y="0"/>
                </a:moveTo>
                <a:lnTo>
                  <a:pt x="0" y="0"/>
                </a:lnTo>
                <a:lnTo>
                  <a:pt x="12191" y="2100071"/>
                </a:lnTo>
                <a:lnTo>
                  <a:pt x="39624" y="2100071"/>
                </a:lnTo>
                <a:lnTo>
                  <a:pt x="3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457200"/>
            <a:ext cx="9144000" cy="862965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250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85"/>
              </a:spcBef>
            </a:pPr>
            <a:r>
              <a:rPr sz="3600" b="1" dirty="0">
                <a:latin typeface="Calibri"/>
                <a:cs typeface="Calibri"/>
              </a:rPr>
              <a:t>Motion – </a:t>
            </a:r>
            <a:r>
              <a:rPr sz="3600" b="1" spc="5" dirty="0">
                <a:latin typeface="Calibri"/>
                <a:cs typeface="Calibri"/>
              </a:rPr>
              <a:t>Adduction </a:t>
            </a:r>
            <a:r>
              <a:rPr sz="3600" b="1" dirty="0">
                <a:latin typeface="Calibri"/>
                <a:cs typeface="Calibri"/>
              </a:rPr>
              <a:t>and</a:t>
            </a:r>
            <a:r>
              <a:rPr sz="3600" b="1" spc="-105" dirty="0">
                <a:latin typeface="Calibri"/>
                <a:cs typeface="Calibri"/>
              </a:rPr>
              <a:t> </a:t>
            </a:r>
            <a:r>
              <a:rPr sz="3600" b="1" spc="5" dirty="0">
                <a:latin typeface="Calibri"/>
                <a:cs typeface="Calibri"/>
              </a:rPr>
              <a:t>Abduction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259" y="1386840"/>
            <a:ext cx="796861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Adduction </a:t>
            </a:r>
            <a:r>
              <a:rPr sz="2400" b="1" spc="-5" dirty="0">
                <a:latin typeface="Calibri"/>
                <a:cs typeface="Calibri"/>
              </a:rPr>
              <a:t>and </a:t>
            </a:r>
            <a:r>
              <a:rPr sz="2400" b="1" dirty="0">
                <a:latin typeface="Calibri"/>
                <a:cs typeface="Calibri"/>
              </a:rPr>
              <a:t>abduction </a:t>
            </a:r>
            <a:r>
              <a:rPr sz="2400" dirty="0">
                <a:latin typeface="Calibri"/>
                <a:cs typeface="Calibri"/>
              </a:rPr>
              <a:t>= </a:t>
            </a:r>
            <a:r>
              <a:rPr sz="2400" spc="-5" dirty="0">
                <a:latin typeface="Calibri"/>
                <a:cs typeface="Calibri"/>
              </a:rPr>
              <a:t>joint </a:t>
            </a:r>
            <a:r>
              <a:rPr sz="2400" dirty="0">
                <a:latin typeface="Calibri"/>
                <a:cs typeface="Calibri"/>
              </a:rPr>
              <a:t>angle </a:t>
            </a:r>
            <a:r>
              <a:rPr sz="2400" spc="-5" dirty="0">
                <a:latin typeface="Calibri"/>
                <a:cs typeface="Calibri"/>
              </a:rPr>
              <a:t>decreases </a:t>
            </a:r>
            <a:r>
              <a:rPr sz="2400" dirty="0">
                <a:latin typeface="Calibri"/>
                <a:cs typeface="Calibri"/>
              </a:rPr>
              <a:t>or </a:t>
            </a:r>
            <a:r>
              <a:rPr sz="2400" spc="-5" dirty="0">
                <a:latin typeface="Calibri"/>
                <a:cs typeface="Calibri"/>
              </a:rPr>
              <a:t>increases</a:t>
            </a:r>
            <a:r>
              <a:rPr sz="2400" spc="-1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  relation </a:t>
            </a:r>
            <a:r>
              <a:rPr sz="2400" spc="-10" dirty="0">
                <a:latin typeface="Calibri"/>
                <a:cs typeface="Calibri"/>
              </a:rPr>
              <a:t>to </a:t>
            </a:r>
            <a:r>
              <a:rPr sz="2400" spc="5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mid-sagittal </a:t>
            </a:r>
            <a:r>
              <a:rPr sz="2400" dirty="0">
                <a:latin typeface="Calibri"/>
                <a:cs typeface="Calibri"/>
              </a:rPr>
              <a:t>plane (body or body</a:t>
            </a:r>
            <a:r>
              <a:rPr sz="2400" spc="-2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parts)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83935" y="2093976"/>
            <a:ext cx="3700271" cy="2282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4103" y="2319527"/>
            <a:ext cx="3535680" cy="4748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22191" y="2231135"/>
            <a:ext cx="91440" cy="4819015"/>
          </a:xfrm>
          <a:custGeom>
            <a:avLst/>
            <a:gdLst/>
            <a:ahLst/>
            <a:cxnLst/>
            <a:rect l="l" t="t" r="r" b="b"/>
            <a:pathLst>
              <a:path w="91439" h="4819015">
                <a:moveTo>
                  <a:pt x="36575" y="0"/>
                </a:moveTo>
                <a:lnTo>
                  <a:pt x="0" y="0"/>
                </a:lnTo>
                <a:lnTo>
                  <a:pt x="54863" y="4818888"/>
                </a:lnTo>
                <a:lnTo>
                  <a:pt x="91440" y="4818888"/>
                </a:lnTo>
                <a:lnTo>
                  <a:pt x="365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6296" y="5888735"/>
            <a:ext cx="594360" cy="1170940"/>
          </a:xfrm>
          <a:custGeom>
            <a:avLst/>
            <a:gdLst/>
            <a:ahLst/>
            <a:cxnLst/>
            <a:rect l="l" t="t" r="r" b="b"/>
            <a:pathLst>
              <a:path w="594360" h="1170940">
                <a:moveTo>
                  <a:pt x="0" y="1170432"/>
                </a:moveTo>
                <a:lnTo>
                  <a:pt x="594360" y="1170432"/>
                </a:lnTo>
                <a:lnTo>
                  <a:pt x="594360" y="0"/>
                </a:lnTo>
                <a:lnTo>
                  <a:pt x="0" y="0"/>
                </a:lnTo>
                <a:lnTo>
                  <a:pt x="0" y="1170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1055" y="5876544"/>
            <a:ext cx="622300" cy="1195070"/>
          </a:xfrm>
          <a:custGeom>
            <a:avLst/>
            <a:gdLst/>
            <a:ahLst/>
            <a:cxnLst/>
            <a:rect l="l" t="t" r="r" b="b"/>
            <a:pathLst>
              <a:path w="622300" h="1195070">
                <a:moveTo>
                  <a:pt x="615695" y="0"/>
                </a:moveTo>
                <a:lnTo>
                  <a:pt x="6096" y="0"/>
                </a:lnTo>
                <a:lnTo>
                  <a:pt x="0" y="6095"/>
                </a:lnTo>
                <a:lnTo>
                  <a:pt x="0" y="1188719"/>
                </a:lnTo>
                <a:lnTo>
                  <a:pt x="6096" y="1194815"/>
                </a:lnTo>
                <a:lnTo>
                  <a:pt x="615695" y="1194815"/>
                </a:lnTo>
                <a:lnTo>
                  <a:pt x="621792" y="1188719"/>
                </a:lnTo>
                <a:lnTo>
                  <a:pt x="621792" y="1182623"/>
                </a:lnTo>
                <a:lnTo>
                  <a:pt x="27431" y="1182623"/>
                </a:lnTo>
                <a:lnTo>
                  <a:pt x="15240" y="1170431"/>
                </a:lnTo>
                <a:lnTo>
                  <a:pt x="27431" y="1170431"/>
                </a:lnTo>
                <a:lnTo>
                  <a:pt x="27431" y="24383"/>
                </a:lnTo>
                <a:lnTo>
                  <a:pt x="15240" y="24383"/>
                </a:lnTo>
                <a:lnTo>
                  <a:pt x="27431" y="12191"/>
                </a:lnTo>
                <a:lnTo>
                  <a:pt x="621792" y="12191"/>
                </a:lnTo>
                <a:lnTo>
                  <a:pt x="621792" y="6095"/>
                </a:lnTo>
                <a:lnTo>
                  <a:pt x="615695" y="0"/>
                </a:lnTo>
                <a:close/>
              </a:path>
              <a:path w="622300" h="1195070">
                <a:moveTo>
                  <a:pt x="27431" y="1170431"/>
                </a:moveTo>
                <a:lnTo>
                  <a:pt x="15240" y="1170431"/>
                </a:lnTo>
                <a:lnTo>
                  <a:pt x="27431" y="1182623"/>
                </a:lnTo>
                <a:lnTo>
                  <a:pt x="27431" y="1170431"/>
                </a:lnTo>
                <a:close/>
              </a:path>
              <a:path w="622300" h="1195070">
                <a:moveTo>
                  <a:pt x="597407" y="1170431"/>
                </a:moveTo>
                <a:lnTo>
                  <a:pt x="27431" y="1170431"/>
                </a:lnTo>
                <a:lnTo>
                  <a:pt x="27431" y="1182623"/>
                </a:lnTo>
                <a:lnTo>
                  <a:pt x="597407" y="1182623"/>
                </a:lnTo>
                <a:lnTo>
                  <a:pt x="597407" y="1170431"/>
                </a:lnTo>
                <a:close/>
              </a:path>
              <a:path w="622300" h="1195070">
                <a:moveTo>
                  <a:pt x="597407" y="12191"/>
                </a:moveTo>
                <a:lnTo>
                  <a:pt x="597407" y="1182623"/>
                </a:lnTo>
                <a:lnTo>
                  <a:pt x="609600" y="1170431"/>
                </a:lnTo>
                <a:lnTo>
                  <a:pt x="621792" y="1170431"/>
                </a:lnTo>
                <a:lnTo>
                  <a:pt x="621792" y="24383"/>
                </a:lnTo>
                <a:lnTo>
                  <a:pt x="609600" y="24383"/>
                </a:lnTo>
                <a:lnTo>
                  <a:pt x="597407" y="12191"/>
                </a:lnTo>
                <a:close/>
              </a:path>
              <a:path w="622300" h="1195070">
                <a:moveTo>
                  <a:pt x="621792" y="1170431"/>
                </a:moveTo>
                <a:lnTo>
                  <a:pt x="609600" y="1170431"/>
                </a:lnTo>
                <a:lnTo>
                  <a:pt x="597407" y="1182623"/>
                </a:lnTo>
                <a:lnTo>
                  <a:pt x="621792" y="1182623"/>
                </a:lnTo>
                <a:lnTo>
                  <a:pt x="621792" y="1170431"/>
                </a:lnTo>
                <a:close/>
              </a:path>
              <a:path w="622300" h="1195070">
                <a:moveTo>
                  <a:pt x="27431" y="12191"/>
                </a:moveTo>
                <a:lnTo>
                  <a:pt x="15240" y="24383"/>
                </a:lnTo>
                <a:lnTo>
                  <a:pt x="27431" y="24383"/>
                </a:lnTo>
                <a:lnTo>
                  <a:pt x="27431" y="12191"/>
                </a:lnTo>
                <a:close/>
              </a:path>
              <a:path w="622300" h="1195070">
                <a:moveTo>
                  <a:pt x="597407" y="12191"/>
                </a:moveTo>
                <a:lnTo>
                  <a:pt x="27431" y="12191"/>
                </a:lnTo>
                <a:lnTo>
                  <a:pt x="27431" y="24383"/>
                </a:lnTo>
                <a:lnTo>
                  <a:pt x="597407" y="24383"/>
                </a:lnTo>
                <a:lnTo>
                  <a:pt x="597407" y="12191"/>
                </a:lnTo>
                <a:close/>
              </a:path>
              <a:path w="622300" h="1195070">
                <a:moveTo>
                  <a:pt x="621792" y="12191"/>
                </a:moveTo>
                <a:lnTo>
                  <a:pt x="597407" y="12191"/>
                </a:lnTo>
                <a:lnTo>
                  <a:pt x="609600" y="24383"/>
                </a:lnTo>
                <a:lnTo>
                  <a:pt x="621792" y="24383"/>
                </a:lnTo>
                <a:lnTo>
                  <a:pt x="621792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50735" y="4544567"/>
            <a:ext cx="1950720" cy="2447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65976" y="6458711"/>
            <a:ext cx="716280" cy="335280"/>
          </a:xfrm>
          <a:custGeom>
            <a:avLst/>
            <a:gdLst/>
            <a:ahLst/>
            <a:cxnLst/>
            <a:rect l="l" t="t" r="r" b="b"/>
            <a:pathLst>
              <a:path w="716279" h="335279">
                <a:moveTo>
                  <a:pt x="0" y="335279"/>
                </a:moveTo>
                <a:lnTo>
                  <a:pt x="716279" y="335279"/>
                </a:lnTo>
                <a:lnTo>
                  <a:pt x="716279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53783" y="6446520"/>
            <a:ext cx="741045" cy="360045"/>
          </a:xfrm>
          <a:custGeom>
            <a:avLst/>
            <a:gdLst/>
            <a:ahLst/>
            <a:cxnLst/>
            <a:rect l="l" t="t" r="r" b="b"/>
            <a:pathLst>
              <a:path w="741045" h="360045">
                <a:moveTo>
                  <a:pt x="734568" y="0"/>
                </a:moveTo>
                <a:lnTo>
                  <a:pt x="6096" y="0"/>
                </a:lnTo>
                <a:lnTo>
                  <a:pt x="0" y="3047"/>
                </a:lnTo>
                <a:lnTo>
                  <a:pt x="0" y="353567"/>
                </a:lnTo>
                <a:lnTo>
                  <a:pt x="6096" y="359663"/>
                </a:lnTo>
                <a:lnTo>
                  <a:pt x="734568" y="359663"/>
                </a:lnTo>
                <a:lnTo>
                  <a:pt x="740664" y="353567"/>
                </a:lnTo>
                <a:lnTo>
                  <a:pt x="740664" y="347471"/>
                </a:lnTo>
                <a:lnTo>
                  <a:pt x="27432" y="347471"/>
                </a:lnTo>
                <a:lnTo>
                  <a:pt x="12192" y="332231"/>
                </a:lnTo>
                <a:lnTo>
                  <a:pt x="27432" y="332231"/>
                </a:lnTo>
                <a:lnTo>
                  <a:pt x="27432" y="24383"/>
                </a:lnTo>
                <a:lnTo>
                  <a:pt x="12192" y="24383"/>
                </a:lnTo>
                <a:lnTo>
                  <a:pt x="27432" y="12191"/>
                </a:lnTo>
                <a:lnTo>
                  <a:pt x="740664" y="12191"/>
                </a:lnTo>
                <a:lnTo>
                  <a:pt x="740664" y="3047"/>
                </a:lnTo>
                <a:lnTo>
                  <a:pt x="734568" y="0"/>
                </a:lnTo>
                <a:close/>
              </a:path>
              <a:path w="741045" h="360045">
                <a:moveTo>
                  <a:pt x="27432" y="332231"/>
                </a:moveTo>
                <a:lnTo>
                  <a:pt x="12192" y="332231"/>
                </a:lnTo>
                <a:lnTo>
                  <a:pt x="27432" y="347471"/>
                </a:lnTo>
                <a:lnTo>
                  <a:pt x="27432" y="332231"/>
                </a:lnTo>
                <a:close/>
              </a:path>
              <a:path w="741045" h="360045">
                <a:moveTo>
                  <a:pt x="716280" y="332231"/>
                </a:moveTo>
                <a:lnTo>
                  <a:pt x="27432" y="332231"/>
                </a:lnTo>
                <a:lnTo>
                  <a:pt x="27432" y="347471"/>
                </a:lnTo>
                <a:lnTo>
                  <a:pt x="716280" y="347471"/>
                </a:lnTo>
                <a:lnTo>
                  <a:pt x="716280" y="332231"/>
                </a:lnTo>
                <a:close/>
              </a:path>
              <a:path w="741045" h="360045">
                <a:moveTo>
                  <a:pt x="716280" y="12191"/>
                </a:moveTo>
                <a:lnTo>
                  <a:pt x="716280" y="347471"/>
                </a:lnTo>
                <a:lnTo>
                  <a:pt x="728472" y="332231"/>
                </a:lnTo>
                <a:lnTo>
                  <a:pt x="740664" y="332231"/>
                </a:lnTo>
                <a:lnTo>
                  <a:pt x="740664" y="24383"/>
                </a:lnTo>
                <a:lnTo>
                  <a:pt x="728472" y="24383"/>
                </a:lnTo>
                <a:lnTo>
                  <a:pt x="716280" y="12191"/>
                </a:lnTo>
                <a:close/>
              </a:path>
              <a:path w="741045" h="360045">
                <a:moveTo>
                  <a:pt x="740664" y="332231"/>
                </a:moveTo>
                <a:lnTo>
                  <a:pt x="728472" y="332231"/>
                </a:lnTo>
                <a:lnTo>
                  <a:pt x="716280" y="347471"/>
                </a:lnTo>
                <a:lnTo>
                  <a:pt x="740664" y="347471"/>
                </a:lnTo>
                <a:lnTo>
                  <a:pt x="740664" y="332231"/>
                </a:lnTo>
                <a:close/>
              </a:path>
              <a:path w="741045" h="360045">
                <a:moveTo>
                  <a:pt x="27432" y="12191"/>
                </a:moveTo>
                <a:lnTo>
                  <a:pt x="12192" y="24383"/>
                </a:lnTo>
                <a:lnTo>
                  <a:pt x="27432" y="24383"/>
                </a:lnTo>
                <a:lnTo>
                  <a:pt x="27432" y="12191"/>
                </a:lnTo>
                <a:close/>
              </a:path>
              <a:path w="741045" h="360045">
                <a:moveTo>
                  <a:pt x="716280" y="12191"/>
                </a:moveTo>
                <a:lnTo>
                  <a:pt x="27432" y="12191"/>
                </a:lnTo>
                <a:lnTo>
                  <a:pt x="27432" y="24383"/>
                </a:lnTo>
                <a:lnTo>
                  <a:pt x="716280" y="24383"/>
                </a:lnTo>
                <a:lnTo>
                  <a:pt x="716280" y="12191"/>
                </a:lnTo>
                <a:close/>
              </a:path>
              <a:path w="741045" h="360045">
                <a:moveTo>
                  <a:pt x="740664" y="12191"/>
                </a:moveTo>
                <a:lnTo>
                  <a:pt x="716280" y="12191"/>
                </a:lnTo>
                <a:lnTo>
                  <a:pt x="728472" y="24383"/>
                </a:lnTo>
                <a:lnTo>
                  <a:pt x="740664" y="24383"/>
                </a:lnTo>
                <a:lnTo>
                  <a:pt x="740664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8423" y="2880360"/>
            <a:ext cx="6605016" cy="4069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00" y="2880360"/>
            <a:ext cx="3657600" cy="1557655"/>
          </a:xfrm>
          <a:custGeom>
            <a:avLst/>
            <a:gdLst/>
            <a:ahLst/>
            <a:cxnLst/>
            <a:rect l="l" t="t" r="r" b="b"/>
            <a:pathLst>
              <a:path w="3657600" h="1557654">
                <a:moveTo>
                  <a:pt x="0" y="1557527"/>
                </a:moveTo>
                <a:lnTo>
                  <a:pt x="3657600" y="1557527"/>
                </a:lnTo>
                <a:lnTo>
                  <a:pt x="3657600" y="0"/>
                </a:lnTo>
                <a:lnTo>
                  <a:pt x="0" y="0"/>
                </a:lnTo>
                <a:lnTo>
                  <a:pt x="0" y="1557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92807" y="2868167"/>
            <a:ext cx="3685540" cy="1582420"/>
          </a:xfrm>
          <a:custGeom>
            <a:avLst/>
            <a:gdLst/>
            <a:ahLst/>
            <a:cxnLst/>
            <a:rect l="l" t="t" r="r" b="b"/>
            <a:pathLst>
              <a:path w="3685540" h="1582420">
                <a:moveTo>
                  <a:pt x="3678936" y="0"/>
                </a:moveTo>
                <a:lnTo>
                  <a:pt x="6096" y="0"/>
                </a:lnTo>
                <a:lnTo>
                  <a:pt x="0" y="3048"/>
                </a:lnTo>
                <a:lnTo>
                  <a:pt x="0" y="1575816"/>
                </a:lnTo>
                <a:lnTo>
                  <a:pt x="6096" y="1581912"/>
                </a:lnTo>
                <a:lnTo>
                  <a:pt x="3678936" y="1581912"/>
                </a:lnTo>
                <a:lnTo>
                  <a:pt x="3685031" y="1575816"/>
                </a:lnTo>
                <a:lnTo>
                  <a:pt x="3685031" y="1569720"/>
                </a:lnTo>
                <a:lnTo>
                  <a:pt x="27431" y="1569720"/>
                </a:lnTo>
                <a:lnTo>
                  <a:pt x="12192" y="1557528"/>
                </a:lnTo>
                <a:lnTo>
                  <a:pt x="27431" y="1557528"/>
                </a:lnTo>
                <a:lnTo>
                  <a:pt x="27431" y="24384"/>
                </a:lnTo>
                <a:lnTo>
                  <a:pt x="12192" y="24384"/>
                </a:lnTo>
                <a:lnTo>
                  <a:pt x="27431" y="12192"/>
                </a:lnTo>
                <a:lnTo>
                  <a:pt x="3685031" y="12192"/>
                </a:lnTo>
                <a:lnTo>
                  <a:pt x="3685031" y="3048"/>
                </a:lnTo>
                <a:lnTo>
                  <a:pt x="3678936" y="0"/>
                </a:lnTo>
                <a:close/>
              </a:path>
              <a:path w="3685540" h="1582420">
                <a:moveTo>
                  <a:pt x="27431" y="1557528"/>
                </a:moveTo>
                <a:lnTo>
                  <a:pt x="12192" y="1557528"/>
                </a:lnTo>
                <a:lnTo>
                  <a:pt x="27431" y="1569720"/>
                </a:lnTo>
                <a:lnTo>
                  <a:pt x="27431" y="1557528"/>
                </a:lnTo>
                <a:close/>
              </a:path>
              <a:path w="3685540" h="1582420">
                <a:moveTo>
                  <a:pt x="3657600" y="1557528"/>
                </a:moveTo>
                <a:lnTo>
                  <a:pt x="27431" y="1557528"/>
                </a:lnTo>
                <a:lnTo>
                  <a:pt x="27431" y="1569720"/>
                </a:lnTo>
                <a:lnTo>
                  <a:pt x="3657600" y="1569720"/>
                </a:lnTo>
                <a:lnTo>
                  <a:pt x="3657600" y="1557528"/>
                </a:lnTo>
                <a:close/>
              </a:path>
              <a:path w="3685540" h="1582420">
                <a:moveTo>
                  <a:pt x="3657600" y="12192"/>
                </a:moveTo>
                <a:lnTo>
                  <a:pt x="3657600" y="1569720"/>
                </a:lnTo>
                <a:lnTo>
                  <a:pt x="3669792" y="1557528"/>
                </a:lnTo>
                <a:lnTo>
                  <a:pt x="3685031" y="1557528"/>
                </a:lnTo>
                <a:lnTo>
                  <a:pt x="3685031" y="24384"/>
                </a:lnTo>
                <a:lnTo>
                  <a:pt x="3669792" y="24384"/>
                </a:lnTo>
                <a:lnTo>
                  <a:pt x="3657600" y="12192"/>
                </a:lnTo>
                <a:close/>
              </a:path>
              <a:path w="3685540" h="1582420">
                <a:moveTo>
                  <a:pt x="3685031" y="1557528"/>
                </a:moveTo>
                <a:lnTo>
                  <a:pt x="3669792" y="1557528"/>
                </a:lnTo>
                <a:lnTo>
                  <a:pt x="3657600" y="1569720"/>
                </a:lnTo>
                <a:lnTo>
                  <a:pt x="3685031" y="1569720"/>
                </a:lnTo>
                <a:lnTo>
                  <a:pt x="3685031" y="1557528"/>
                </a:lnTo>
                <a:close/>
              </a:path>
              <a:path w="3685540" h="1582420">
                <a:moveTo>
                  <a:pt x="27431" y="12192"/>
                </a:moveTo>
                <a:lnTo>
                  <a:pt x="12192" y="24384"/>
                </a:lnTo>
                <a:lnTo>
                  <a:pt x="27431" y="24384"/>
                </a:lnTo>
                <a:lnTo>
                  <a:pt x="27431" y="12192"/>
                </a:lnTo>
                <a:close/>
              </a:path>
              <a:path w="3685540" h="1582420">
                <a:moveTo>
                  <a:pt x="3657600" y="12192"/>
                </a:moveTo>
                <a:lnTo>
                  <a:pt x="27431" y="12192"/>
                </a:lnTo>
                <a:lnTo>
                  <a:pt x="27431" y="24384"/>
                </a:lnTo>
                <a:lnTo>
                  <a:pt x="3657600" y="24384"/>
                </a:lnTo>
                <a:lnTo>
                  <a:pt x="3657600" y="12192"/>
                </a:lnTo>
                <a:close/>
              </a:path>
              <a:path w="3685540" h="1582420">
                <a:moveTo>
                  <a:pt x="3685031" y="12192"/>
                </a:moveTo>
                <a:lnTo>
                  <a:pt x="3657600" y="12192"/>
                </a:lnTo>
                <a:lnTo>
                  <a:pt x="3669792" y="24384"/>
                </a:lnTo>
                <a:lnTo>
                  <a:pt x="3685031" y="24384"/>
                </a:lnTo>
                <a:lnTo>
                  <a:pt x="3685031" y="12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88138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308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30"/>
              </a:spcBef>
            </a:pPr>
            <a:r>
              <a:rPr sz="3600" dirty="0"/>
              <a:t>Motion -</a:t>
            </a:r>
            <a:r>
              <a:rPr sz="3600" spc="-75" dirty="0"/>
              <a:t> </a:t>
            </a:r>
            <a:r>
              <a:rPr sz="3600" dirty="0"/>
              <a:t>Circumduction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25500" y="1498600"/>
            <a:ext cx="8362315" cy="1614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600" b="1" spc="-10" dirty="0">
                <a:latin typeface="Calibri"/>
                <a:cs typeface="Calibri"/>
              </a:rPr>
              <a:t>Circumduction </a:t>
            </a:r>
            <a:r>
              <a:rPr sz="2600" spc="-5" dirty="0">
                <a:latin typeface="Calibri"/>
                <a:cs typeface="Calibri"/>
              </a:rPr>
              <a:t>= </a:t>
            </a:r>
            <a:r>
              <a:rPr sz="2600" spc="-15" dirty="0">
                <a:latin typeface="Calibri"/>
                <a:cs typeface="Calibri"/>
              </a:rPr>
              <a:t>movement </a:t>
            </a:r>
            <a:r>
              <a:rPr sz="2600" spc="-20" dirty="0">
                <a:latin typeface="Calibri"/>
                <a:cs typeface="Calibri"/>
              </a:rPr>
              <a:t>pattern </a:t>
            </a:r>
            <a:r>
              <a:rPr sz="2600" spc="-10" dirty="0">
                <a:latin typeface="Calibri"/>
                <a:cs typeface="Calibri"/>
              </a:rPr>
              <a:t>made </a:t>
            </a:r>
            <a:r>
              <a:rPr sz="2600" spc="-5" dirty="0">
                <a:latin typeface="Calibri"/>
                <a:cs typeface="Calibri"/>
              </a:rPr>
              <a:t>up </a:t>
            </a:r>
            <a:r>
              <a:rPr sz="2600" spc="-10" dirty="0">
                <a:latin typeface="Calibri"/>
                <a:cs typeface="Calibri"/>
              </a:rPr>
              <a:t>of </a:t>
            </a:r>
            <a:r>
              <a:rPr sz="2600" spc="-5" dirty="0">
                <a:latin typeface="Calibri"/>
                <a:cs typeface="Calibri"/>
              </a:rPr>
              <a:t>a  </a:t>
            </a:r>
            <a:r>
              <a:rPr sz="2600" spc="-10" dirty="0">
                <a:latin typeface="Calibri"/>
                <a:cs typeface="Calibri"/>
              </a:rPr>
              <a:t>combination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flexion, </a:t>
            </a:r>
            <a:r>
              <a:rPr sz="2600" spc="-15" dirty="0">
                <a:latin typeface="Calibri"/>
                <a:cs typeface="Calibri"/>
              </a:rPr>
              <a:t>extension, </a:t>
            </a:r>
            <a:r>
              <a:rPr sz="2600" spc="-5" dirty="0">
                <a:latin typeface="Calibri"/>
                <a:cs typeface="Calibri"/>
              </a:rPr>
              <a:t>abduction and adduction. It  </a:t>
            </a:r>
            <a:r>
              <a:rPr sz="2600" spc="-10" dirty="0">
                <a:latin typeface="Calibri"/>
                <a:cs typeface="Calibri"/>
              </a:rPr>
              <a:t>occurs </a:t>
            </a:r>
            <a:r>
              <a:rPr sz="2600" spc="-5" dirty="0">
                <a:latin typeface="Calibri"/>
                <a:cs typeface="Calibri"/>
              </a:rPr>
              <a:t>in </a:t>
            </a:r>
            <a:r>
              <a:rPr sz="2600" dirty="0">
                <a:latin typeface="Calibri"/>
                <a:cs typeface="Calibri"/>
              </a:rPr>
              <a:t>ball </a:t>
            </a:r>
            <a:r>
              <a:rPr sz="2600" spc="-5" dirty="0">
                <a:latin typeface="Calibri"/>
                <a:cs typeface="Calibri"/>
              </a:rPr>
              <a:t>and </a:t>
            </a:r>
            <a:r>
              <a:rPr sz="2600" spc="-25" dirty="0">
                <a:latin typeface="Calibri"/>
                <a:cs typeface="Calibri"/>
              </a:rPr>
              <a:t>socket </a:t>
            </a:r>
            <a:r>
              <a:rPr sz="2600" spc="-10" dirty="0">
                <a:latin typeface="Calibri"/>
                <a:cs typeface="Calibri"/>
              </a:rPr>
              <a:t>joints </a:t>
            </a:r>
            <a:r>
              <a:rPr sz="2600" spc="-40" dirty="0">
                <a:latin typeface="Calibri"/>
                <a:cs typeface="Calibri"/>
              </a:rPr>
              <a:t>mostly, </a:t>
            </a:r>
            <a:r>
              <a:rPr sz="2600" dirty="0">
                <a:latin typeface="Calibri"/>
                <a:cs typeface="Calibri"/>
              </a:rPr>
              <a:t>e.g. </a:t>
            </a:r>
            <a:r>
              <a:rPr sz="2600" spc="-5" dirty="0">
                <a:latin typeface="Calibri"/>
                <a:cs typeface="Calibri"/>
              </a:rPr>
              <a:t>seen in </a:t>
            </a:r>
            <a:r>
              <a:rPr sz="2600" spc="-10" dirty="0">
                <a:latin typeface="Calibri"/>
                <a:cs typeface="Calibri"/>
              </a:rPr>
              <a:t>shoulder  </a:t>
            </a:r>
            <a:r>
              <a:rPr sz="2600" spc="-5" dirty="0">
                <a:latin typeface="Calibri"/>
                <a:cs typeface="Calibri"/>
              </a:rPr>
              <a:t>and hip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joints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248" y="457200"/>
            <a:ext cx="9141460" cy="1143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2065" rIns="0" bIns="0" rtlCol="0">
            <a:spAutoFit/>
          </a:bodyPr>
          <a:lstStyle/>
          <a:p>
            <a:pPr marL="90805" marR="1671955">
              <a:lnSpc>
                <a:spcPts val="4320"/>
              </a:lnSpc>
              <a:spcBef>
                <a:spcPts val="95"/>
              </a:spcBef>
            </a:pPr>
            <a:r>
              <a:rPr sz="3600" b="1" dirty="0">
                <a:latin typeface="Calibri"/>
                <a:cs typeface="Calibri"/>
              </a:rPr>
              <a:t>Motion – </a:t>
            </a:r>
            <a:r>
              <a:rPr sz="3600" b="1" spc="5" dirty="0">
                <a:latin typeface="Calibri"/>
                <a:cs typeface="Calibri"/>
              </a:rPr>
              <a:t>Supination </a:t>
            </a:r>
            <a:r>
              <a:rPr sz="3600" b="1" dirty="0">
                <a:latin typeface="Calibri"/>
                <a:cs typeface="Calibri"/>
              </a:rPr>
              <a:t>and Pronation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spc="5" dirty="0">
                <a:latin typeface="Calibri"/>
                <a:cs typeface="Calibri"/>
              </a:rPr>
              <a:t>(or  </a:t>
            </a:r>
            <a:r>
              <a:rPr sz="3600" b="1" dirty="0">
                <a:latin typeface="Calibri"/>
                <a:cs typeface="Calibri"/>
              </a:rPr>
              <a:t>Inversion and</a:t>
            </a:r>
            <a:r>
              <a:rPr sz="3600" b="1" spc="-9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Eversion)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1144" y="3742944"/>
            <a:ext cx="5004815" cy="2843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7044" y="1820671"/>
            <a:ext cx="8213090" cy="131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Supination and </a:t>
            </a:r>
            <a:r>
              <a:rPr sz="2800" dirty="0">
                <a:latin typeface="Calibri"/>
                <a:cs typeface="Calibri"/>
              </a:rPr>
              <a:t>pronation = rotational </a:t>
            </a:r>
            <a:r>
              <a:rPr sz="2800" spc="-5" dirty="0">
                <a:latin typeface="Calibri"/>
                <a:cs typeface="Calibri"/>
              </a:rPr>
              <a:t>movements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dirty="0">
                <a:latin typeface="Calibri"/>
                <a:cs typeface="Calibri"/>
              </a:rPr>
              <a:t>forearm </a:t>
            </a:r>
            <a:r>
              <a:rPr sz="2800" spc="-5" dirty="0">
                <a:latin typeface="Calibri"/>
                <a:cs typeface="Calibri"/>
              </a:rPr>
              <a:t>(at the radio-ulnar </a:t>
            </a:r>
            <a:r>
              <a:rPr sz="2800" dirty="0">
                <a:latin typeface="Calibri"/>
                <a:cs typeface="Calibri"/>
              </a:rPr>
              <a:t>joint) </a:t>
            </a:r>
            <a:r>
              <a:rPr sz="2800" spc="5" dirty="0">
                <a:latin typeface="Calibri"/>
                <a:cs typeface="Calibri"/>
              </a:rPr>
              <a:t>or foot </a:t>
            </a:r>
            <a:r>
              <a:rPr sz="2800" spc="-5" dirty="0">
                <a:latin typeface="Calibri"/>
                <a:cs typeface="Calibri"/>
              </a:rPr>
              <a:t>(at the subtalar  and </a:t>
            </a:r>
            <a:r>
              <a:rPr sz="2800" dirty="0">
                <a:latin typeface="Calibri"/>
                <a:cs typeface="Calibri"/>
              </a:rPr>
              <a:t>talocrural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joints)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6927" y="3636264"/>
            <a:ext cx="4398264" cy="293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371600"/>
            <a:ext cx="9144000" cy="1828800"/>
          </a:xfrm>
          <a:custGeom>
            <a:avLst/>
            <a:gdLst/>
            <a:ahLst/>
            <a:cxnLst/>
            <a:rect l="l" t="t" r="r" b="b"/>
            <a:pathLst>
              <a:path w="9144000" h="1828800">
                <a:moveTo>
                  <a:pt x="0" y="1828800"/>
                </a:moveTo>
                <a:lnTo>
                  <a:pt x="9144000" y="1828800"/>
                </a:lnTo>
                <a:lnTo>
                  <a:pt x="9144000" y="0"/>
                </a:lnTo>
                <a:lnTo>
                  <a:pt x="0" y="0"/>
                </a:lnTo>
                <a:lnTo>
                  <a:pt x="0" y="1828800"/>
                </a:lnTo>
                <a:close/>
              </a:path>
            </a:pathLst>
          </a:custGeom>
          <a:solidFill>
            <a:srgbClr val="B3DC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spc="-5" dirty="0"/>
              <a:t>Muscles, </a:t>
            </a:r>
            <a:r>
              <a:rPr spc="-10" dirty="0"/>
              <a:t>Tendons and</a:t>
            </a:r>
            <a:r>
              <a:rPr spc="55" dirty="0"/>
              <a:t> </a:t>
            </a:r>
            <a:r>
              <a:rPr spc="-10" dirty="0"/>
              <a:t>Ligaments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312566"/>
            <a:ext cx="2556000" cy="348052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835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47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60"/>
              </a:spcBef>
            </a:pPr>
            <a:r>
              <a:rPr sz="2800" dirty="0"/>
              <a:t>Ligaments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642619" y="1322832"/>
            <a:ext cx="4721860" cy="500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441325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Connective tissue – </a:t>
            </a:r>
            <a:r>
              <a:rPr sz="2400" spc="5" dirty="0">
                <a:latin typeface="Calibri"/>
                <a:cs typeface="Calibri"/>
              </a:rPr>
              <a:t>often </a:t>
            </a:r>
            <a:r>
              <a:rPr sz="2400" spc="-5" dirty="0">
                <a:latin typeface="Calibri"/>
                <a:cs typeface="Calibri"/>
              </a:rPr>
              <a:t>in</a:t>
            </a:r>
            <a:r>
              <a:rPr sz="2400" spc="-19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the  </a:t>
            </a:r>
            <a:r>
              <a:rPr sz="2400" dirty="0">
                <a:latin typeface="Calibri"/>
                <a:cs typeface="Calibri"/>
              </a:rPr>
              <a:t>shape of a </a:t>
            </a:r>
            <a:r>
              <a:rPr sz="2400" spc="5" dirty="0">
                <a:latin typeface="Calibri"/>
                <a:cs typeface="Calibri"/>
              </a:rPr>
              <a:t>band uniting </a:t>
            </a:r>
            <a:r>
              <a:rPr sz="2400" spc="-5" dirty="0">
                <a:latin typeface="Calibri"/>
                <a:cs typeface="Calibri"/>
              </a:rPr>
              <a:t>two  </a:t>
            </a:r>
            <a:r>
              <a:rPr sz="2400" dirty="0">
                <a:latin typeface="Calibri"/>
                <a:cs typeface="Calibri"/>
              </a:rPr>
              <a:t>structures (mostly</a:t>
            </a:r>
            <a:r>
              <a:rPr sz="2400" spc="-1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bones)</a:t>
            </a:r>
            <a:endParaRPr sz="2400">
              <a:latin typeface="Calibri"/>
              <a:cs typeface="Calibri"/>
            </a:endParaRPr>
          </a:p>
          <a:p>
            <a:pPr marL="356870" marR="508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Ligaments are </a:t>
            </a:r>
            <a:r>
              <a:rPr sz="2400" spc="5" dirty="0">
                <a:latin typeface="Calibri"/>
                <a:cs typeface="Calibri"/>
              </a:rPr>
              <a:t>often </a:t>
            </a:r>
            <a:r>
              <a:rPr sz="2400" spc="-5" dirty="0">
                <a:latin typeface="Calibri"/>
                <a:cs typeface="Calibri"/>
              </a:rPr>
              <a:t>associated  with </a:t>
            </a:r>
            <a:r>
              <a:rPr sz="2400" dirty="0">
                <a:latin typeface="Calibri"/>
                <a:cs typeface="Calibri"/>
              </a:rPr>
              <a:t>joints </a:t>
            </a:r>
            <a:r>
              <a:rPr sz="2400" spc="-5" dirty="0">
                <a:latin typeface="Calibri"/>
                <a:cs typeface="Calibri"/>
              </a:rPr>
              <a:t>where </a:t>
            </a:r>
            <a:r>
              <a:rPr sz="2400" spc="5" dirty="0">
                <a:latin typeface="Calibri"/>
                <a:cs typeface="Calibri"/>
              </a:rPr>
              <a:t>they </a:t>
            </a:r>
            <a:r>
              <a:rPr sz="2400" dirty="0">
                <a:latin typeface="Calibri"/>
                <a:cs typeface="Calibri"/>
              </a:rPr>
              <a:t>help  </a:t>
            </a:r>
            <a:r>
              <a:rPr sz="2400" spc="-5" dirty="0">
                <a:latin typeface="Calibri"/>
                <a:cs typeface="Calibri"/>
              </a:rPr>
              <a:t>increase </a:t>
            </a:r>
            <a:r>
              <a:rPr sz="2400" dirty="0">
                <a:latin typeface="Calibri"/>
                <a:cs typeface="Calibri"/>
              </a:rPr>
              <a:t>joint stability and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regulate  joint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mobility</a:t>
            </a:r>
            <a:endParaRPr sz="2400">
              <a:latin typeface="Calibri"/>
              <a:cs typeface="Calibri"/>
            </a:endParaRPr>
          </a:p>
          <a:p>
            <a:pPr marL="356870" marR="88519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Fibrous ligaments </a:t>
            </a:r>
            <a:r>
              <a:rPr sz="2400" spc="-5" dirty="0">
                <a:latin typeface="Calibri"/>
                <a:cs typeface="Calibri"/>
              </a:rPr>
              <a:t>(mostly  collagen): </a:t>
            </a:r>
            <a:r>
              <a:rPr sz="2400" dirty="0">
                <a:latin typeface="Calibri"/>
                <a:cs typeface="Calibri"/>
              </a:rPr>
              <a:t>prevent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excessive  </a:t>
            </a:r>
            <a:r>
              <a:rPr sz="2400" dirty="0">
                <a:latin typeface="Calibri"/>
                <a:cs typeface="Calibri"/>
              </a:rPr>
              <a:t>motion </a:t>
            </a:r>
            <a:r>
              <a:rPr sz="2400" spc="-5" dirty="0">
                <a:latin typeface="Calibri"/>
                <a:cs typeface="Calibri"/>
              </a:rPr>
              <a:t>in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joint</a:t>
            </a:r>
            <a:endParaRPr sz="2400">
              <a:latin typeface="Calibri"/>
              <a:cs typeface="Calibri"/>
            </a:endParaRPr>
          </a:p>
          <a:p>
            <a:pPr marL="356870" marR="60325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Elastic </a:t>
            </a:r>
            <a:r>
              <a:rPr sz="2400" dirty="0">
                <a:latin typeface="Calibri"/>
                <a:cs typeface="Calibri"/>
              </a:rPr>
              <a:t>ligaments </a:t>
            </a:r>
            <a:r>
              <a:rPr sz="2400" spc="-5" dirty="0">
                <a:latin typeface="Calibri"/>
                <a:cs typeface="Calibri"/>
              </a:rPr>
              <a:t>(mostly </a:t>
            </a:r>
            <a:r>
              <a:rPr sz="2400" dirty="0">
                <a:latin typeface="Calibri"/>
                <a:cs typeface="Calibri"/>
              </a:rPr>
              <a:t>elastin):  return </a:t>
            </a:r>
            <a:r>
              <a:rPr sz="2400" spc="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their </a:t>
            </a:r>
            <a:r>
              <a:rPr sz="2400" spc="-5" dirty="0">
                <a:latin typeface="Calibri"/>
                <a:cs typeface="Calibri"/>
              </a:rPr>
              <a:t>original </a:t>
            </a:r>
            <a:r>
              <a:rPr sz="2400" dirty="0">
                <a:latin typeface="Calibri"/>
                <a:cs typeface="Calibri"/>
              </a:rPr>
              <a:t>length</a:t>
            </a:r>
            <a:r>
              <a:rPr sz="2400" spc="-2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after  </a:t>
            </a:r>
            <a:r>
              <a:rPr sz="2400" dirty="0">
                <a:latin typeface="Calibri"/>
                <a:cs typeface="Calibri"/>
              </a:rPr>
              <a:t>stretching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08320" y="1225296"/>
            <a:ext cx="3727704" cy="320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2596" y="5181600"/>
            <a:ext cx="3069335" cy="259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83500" y="7049007"/>
            <a:ext cx="181863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45"/>
              </a:lnSpc>
            </a:pPr>
            <a:r>
              <a:rPr sz="1400" spc="-15" dirty="0">
                <a:latin typeface="Arial"/>
                <a:cs typeface="Arial"/>
              </a:rPr>
              <a:t>Rohen </a:t>
            </a:r>
            <a:r>
              <a:rPr sz="1400" spc="-10" dirty="0">
                <a:latin typeface="Arial"/>
                <a:cs typeface="Arial"/>
              </a:rPr>
              <a:t>&amp; </a:t>
            </a:r>
            <a:r>
              <a:rPr sz="1400" spc="-30" dirty="0">
                <a:latin typeface="Arial"/>
                <a:cs typeface="Arial"/>
              </a:rPr>
              <a:t>Yokoshi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2006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0795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85"/>
              </a:spcBef>
            </a:pPr>
            <a:r>
              <a:rPr spc="-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2180" y="2321559"/>
            <a:ext cx="8114030" cy="2764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3200" spc="-5" dirty="0">
                <a:latin typeface="Calibri"/>
                <a:cs typeface="Calibri"/>
              </a:rPr>
              <a:t>Muscle cells </a:t>
            </a:r>
            <a:r>
              <a:rPr sz="3200" spc="-10" dirty="0">
                <a:latin typeface="Calibri"/>
                <a:cs typeface="Calibri"/>
              </a:rPr>
              <a:t>(muscle </a:t>
            </a:r>
            <a:r>
              <a:rPr sz="3200" spc="-5" dirty="0">
                <a:latin typeface="Calibri"/>
                <a:cs typeface="Calibri"/>
              </a:rPr>
              <a:t>fibres) can</a:t>
            </a:r>
            <a:r>
              <a:rPr sz="3200" spc="1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contract</a:t>
            </a:r>
            <a:endParaRPr sz="32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765"/>
              </a:spcBef>
              <a:buChar char="•"/>
              <a:tabLst>
                <a:tab pos="357505" algn="l"/>
              </a:tabLst>
            </a:pPr>
            <a:r>
              <a:rPr sz="3200" spc="-5" dirty="0">
                <a:latin typeface="Calibri"/>
                <a:cs typeface="Calibri"/>
              </a:rPr>
              <a:t>Enable </a:t>
            </a:r>
            <a:r>
              <a:rPr sz="3200" spc="-10" dirty="0">
                <a:latin typeface="Calibri"/>
                <a:cs typeface="Calibri"/>
              </a:rPr>
              <a:t>body </a:t>
            </a:r>
            <a:r>
              <a:rPr sz="3200" spc="-5" dirty="0">
                <a:latin typeface="Calibri"/>
                <a:cs typeface="Calibri"/>
              </a:rPr>
              <a:t>parts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move</a:t>
            </a:r>
            <a:endParaRPr sz="3200">
              <a:latin typeface="Calibri"/>
              <a:cs typeface="Calibri"/>
            </a:endParaRPr>
          </a:p>
          <a:p>
            <a:pPr marL="356870" marR="856615" indent="-344170">
              <a:lnSpc>
                <a:spcPct val="100000"/>
              </a:lnSpc>
              <a:spcBef>
                <a:spcPts val="765"/>
              </a:spcBef>
              <a:buChar char="•"/>
              <a:tabLst>
                <a:tab pos="357505" algn="l"/>
              </a:tabLst>
            </a:pPr>
            <a:r>
              <a:rPr sz="3200" spc="-5" dirty="0">
                <a:latin typeface="Calibri"/>
                <a:cs typeface="Calibri"/>
              </a:rPr>
              <a:t>Muscle cells </a:t>
            </a:r>
            <a:r>
              <a:rPr sz="3200" spc="-10" dirty="0">
                <a:latin typeface="Calibri"/>
                <a:cs typeface="Calibri"/>
              </a:rPr>
              <a:t>convert </a:t>
            </a:r>
            <a:r>
              <a:rPr sz="3200" spc="-5" dirty="0">
                <a:latin typeface="Calibri"/>
                <a:cs typeface="Calibri"/>
              </a:rPr>
              <a:t>chemical </a:t>
            </a:r>
            <a:r>
              <a:rPr sz="3200" spc="-10" dirty="0">
                <a:latin typeface="Calibri"/>
                <a:cs typeface="Calibri"/>
              </a:rPr>
              <a:t>energy </a:t>
            </a:r>
            <a:r>
              <a:rPr sz="3200" dirty="0">
                <a:latin typeface="Calibri"/>
                <a:cs typeface="Calibri"/>
              </a:rPr>
              <a:t>into  </a:t>
            </a:r>
            <a:r>
              <a:rPr sz="3200" spc="-10" dirty="0">
                <a:latin typeface="Calibri"/>
                <a:cs typeface="Calibri"/>
              </a:rPr>
              <a:t>mechanical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energy</a:t>
            </a:r>
            <a:endParaRPr sz="32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765"/>
              </a:spcBef>
              <a:buChar char="•"/>
              <a:tabLst>
                <a:tab pos="357505" algn="l"/>
              </a:tabLst>
            </a:pPr>
            <a:r>
              <a:rPr sz="3200" spc="-5" dirty="0">
                <a:latin typeface="Calibri"/>
                <a:cs typeface="Calibri"/>
              </a:rPr>
              <a:t>Important for </a:t>
            </a:r>
            <a:r>
              <a:rPr sz="3200" spc="-10" dirty="0">
                <a:latin typeface="Calibri"/>
                <a:cs typeface="Calibri"/>
              </a:rPr>
              <a:t>body </a:t>
            </a:r>
            <a:r>
              <a:rPr sz="3200" spc="-5" dirty="0">
                <a:latin typeface="Calibri"/>
                <a:cs typeface="Calibri"/>
              </a:rPr>
              <a:t>temperature</a:t>
            </a:r>
            <a:r>
              <a:rPr sz="3200" spc="1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homoeostasis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176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880"/>
              </a:spcBef>
            </a:pPr>
            <a:r>
              <a:rPr sz="3200" spc="-10" dirty="0"/>
              <a:t>Muscle Tissue Types </a:t>
            </a:r>
            <a:r>
              <a:rPr sz="3200" spc="-5" dirty="0"/>
              <a:t>– Skeletal, Smooth </a:t>
            </a:r>
            <a:r>
              <a:rPr sz="3200" spc="-10" dirty="0"/>
              <a:t>and</a:t>
            </a:r>
            <a:r>
              <a:rPr sz="3200" spc="160" dirty="0"/>
              <a:t> </a:t>
            </a:r>
            <a:r>
              <a:rPr sz="3200" spc="-10" dirty="0"/>
              <a:t>Cardiac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654807" y="2633472"/>
            <a:ext cx="4803648" cy="3614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1627632"/>
            <a:ext cx="2560320" cy="1917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22007" y="1283208"/>
            <a:ext cx="2542031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97623" y="4486655"/>
            <a:ext cx="2575560" cy="1932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140" y="3590544"/>
            <a:ext cx="150495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Striated skeletal  </a:t>
            </a:r>
            <a:r>
              <a:rPr sz="1800" spc="-5" dirty="0">
                <a:latin typeface="Calibri"/>
                <a:cs typeface="Calibri"/>
              </a:rPr>
              <a:t>muscle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tissue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0804" y="6446520"/>
            <a:ext cx="8435975" cy="77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Smooth </a:t>
            </a:r>
            <a:r>
              <a:rPr sz="1800" spc="-5" dirty="0">
                <a:latin typeface="Calibri"/>
                <a:cs typeface="Calibri"/>
              </a:rPr>
              <a:t>muscle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tissue</a:t>
            </a:r>
            <a:endParaRPr sz="1800">
              <a:latin typeface="Calibri"/>
              <a:cs typeface="Calibri"/>
            </a:endParaRPr>
          </a:p>
          <a:p>
            <a:pPr marL="12700" marR="3174365">
              <a:lnSpc>
                <a:spcPct val="100000"/>
              </a:lnSpc>
              <a:spcBef>
                <a:spcPts val="425"/>
              </a:spcBef>
            </a:pPr>
            <a:r>
              <a:rPr sz="1400" spc="-10" dirty="0">
                <a:latin typeface="Calibri"/>
                <a:cs typeface="Calibri"/>
              </a:rPr>
              <a:t>Images </a:t>
            </a:r>
            <a:r>
              <a:rPr sz="1400" spc="-15" dirty="0">
                <a:latin typeface="Calibri"/>
                <a:cs typeface="Calibri"/>
              </a:rPr>
              <a:t>at 400x </a:t>
            </a:r>
            <a:r>
              <a:rPr sz="1400" spc="-10" dirty="0">
                <a:latin typeface="Calibri"/>
                <a:cs typeface="Calibri"/>
              </a:rPr>
              <a:t>magnification:  </a:t>
            </a:r>
            <a:r>
              <a:rPr sz="1400" spc="-10" dirty="0">
                <a:latin typeface="Calibri"/>
                <a:cs typeface="Calibri"/>
                <a:hlinkClick r:id="rId6"/>
              </a:rPr>
              <a:t>http://www.gwc.maricopa.edu/class/bio201/Histology/HistoRev20a.htm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95819" y="3206496"/>
            <a:ext cx="217233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Striated </a:t>
            </a:r>
            <a:r>
              <a:rPr sz="1800" spc="-10" dirty="0">
                <a:latin typeface="Calibri"/>
                <a:cs typeface="Calibri"/>
              </a:rPr>
              <a:t>cardiac </a:t>
            </a:r>
            <a:r>
              <a:rPr sz="1800" spc="-5" dirty="0">
                <a:latin typeface="Calibri"/>
                <a:cs typeface="Calibri"/>
              </a:rPr>
              <a:t>muscle  </a:t>
            </a:r>
            <a:r>
              <a:rPr sz="1800" spc="-10" dirty="0">
                <a:latin typeface="Calibri"/>
                <a:cs typeface="Calibri"/>
              </a:rPr>
              <a:t>tissue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0" y="1382785"/>
            <a:ext cx="270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33" y="1283208"/>
            <a:ext cx="2664000" cy="192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457200"/>
            <a:ext cx="9144000" cy="76200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135"/>
              </a:spcBef>
            </a:pPr>
            <a:r>
              <a:rPr sz="2800" b="1" spc="5" dirty="0">
                <a:latin typeface="Calibri"/>
                <a:cs typeface="Calibri"/>
              </a:rPr>
              <a:t>Characteristics </a:t>
            </a:r>
            <a:r>
              <a:rPr sz="2800" b="1" dirty="0">
                <a:latin typeface="Calibri"/>
                <a:cs typeface="Calibri"/>
              </a:rPr>
              <a:t>of different </a:t>
            </a:r>
            <a:r>
              <a:rPr sz="2800" b="1" spc="5" dirty="0">
                <a:latin typeface="Calibri"/>
                <a:cs typeface="Calibri"/>
              </a:rPr>
              <a:t>kinds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20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muscle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176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880"/>
              </a:spcBef>
            </a:pPr>
            <a:r>
              <a:rPr sz="3200" spc="-5" dirty="0"/>
              <a:t>Characteristics </a:t>
            </a:r>
            <a:r>
              <a:rPr sz="3200" dirty="0"/>
              <a:t>of </a:t>
            </a:r>
            <a:r>
              <a:rPr sz="3200" spc="-10" dirty="0"/>
              <a:t>Different </a:t>
            </a:r>
            <a:r>
              <a:rPr sz="3200" spc="-5" dirty="0"/>
              <a:t>Kinds </a:t>
            </a:r>
            <a:r>
              <a:rPr sz="3200" dirty="0"/>
              <a:t>of </a:t>
            </a:r>
            <a:r>
              <a:rPr sz="3200" spc="-5" dirty="0"/>
              <a:t>Muscle</a:t>
            </a:r>
            <a:r>
              <a:rPr sz="3200" spc="95" dirty="0"/>
              <a:t> </a:t>
            </a:r>
            <a:r>
              <a:rPr sz="3200" spc="-10" dirty="0"/>
              <a:t>Tissues</a:t>
            </a:r>
            <a:endParaRPr sz="32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65816"/>
              </p:ext>
            </p:extLst>
          </p:nvPr>
        </p:nvGraphicFramePr>
        <p:xfrm>
          <a:off x="731266" y="1343914"/>
          <a:ext cx="8756900" cy="6425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2495"/>
                <a:gridCol w="2529839"/>
                <a:gridCol w="2356103"/>
                <a:gridCol w="2188463"/>
              </a:tblGrid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b="1" spc="-15" dirty="0">
                          <a:solidFill>
                            <a:srgbClr val="0000CC"/>
                          </a:solidFill>
                          <a:latin typeface="Calibri"/>
                          <a:cs typeface="Calibri"/>
                        </a:rPr>
                        <a:t>Feature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Skeletal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b="1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Smooth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Cardiac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38099">
                      <a:solidFill>
                        <a:srgbClr val="FFFFFF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</a:tr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Location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100" spc="-15" dirty="0">
                          <a:latin typeface="Calibri"/>
                          <a:cs typeface="Calibri"/>
                        </a:rPr>
                        <a:t>Attached to</a:t>
                      </a:r>
                      <a:r>
                        <a:rPr sz="21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bones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Inner 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organ</a:t>
                      </a:r>
                      <a:r>
                        <a:rPr sz="2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walls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Heart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380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1853440">
                <a:tc>
                  <a:txBody>
                    <a:bodyPr/>
                    <a:lstStyle/>
                    <a:p>
                      <a:pPr marL="93980" marR="4629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Cell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shape 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Nucleus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2470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Long,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cylindrical  Multiple,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peripheral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78676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5" dirty="0">
                          <a:latin typeface="Calibri"/>
                          <a:cs typeface="Calibri"/>
                        </a:rPr>
                        <a:t>Spindle  Single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central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6191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Y-shaped 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central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</a:tr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Cell-cell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None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Gap</a:t>
                      </a:r>
                      <a:r>
                        <a:rPr sz="21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junctions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-15" dirty="0">
                          <a:latin typeface="Calibri"/>
                          <a:cs typeface="Calibri"/>
                        </a:rPr>
                        <a:t>Intercalated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discs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Striation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-45" dirty="0">
                          <a:latin typeface="Calibri"/>
                          <a:cs typeface="Calibri"/>
                        </a:rPr>
                        <a:t>Yes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No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100" spc="-45" dirty="0">
                          <a:latin typeface="Calibri"/>
                          <a:cs typeface="Calibri"/>
                        </a:rPr>
                        <a:t>Yes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</a:tr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Control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20" dirty="0">
                          <a:latin typeface="Calibri"/>
                          <a:cs typeface="Calibri"/>
                        </a:rPr>
                        <a:t>Voluntary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5" dirty="0">
                          <a:latin typeface="Calibri"/>
                          <a:cs typeface="Calibri"/>
                        </a:rPr>
                        <a:t>Involuntary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5" dirty="0">
                          <a:latin typeface="Calibri"/>
                          <a:cs typeface="Calibri"/>
                        </a:rPr>
                        <a:t>Involuntary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  <a:tr h="496823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Spontaneous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No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25" dirty="0">
                          <a:latin typeface="Calibri"/>
                          <a:cs typeface="Calibri"/>
                        </a:rPr>
                        <a:t>Yes/no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45" dirty="0">
                          <a:latin typeface="Calibri"/>
                          <a:cs typeface="Calibri"/>
                        </a:rPr>
                        <a:t>Yes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F3F9FA"/>
                    </a:solidFill>
                  </a:tcPr>
                </a:tc>
              </a:tr>
              <a:tr h="1591055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Function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5" dirty="0">
                          <a:latin typeface="Calibri"/>
                          <a:cs typeface="Calibri"/>
                        </a:rPr>
                        <a:t>Body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movement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217804" indent="-12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Digestion, blood 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vessel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size,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urinary  </a:t>
                      </a:r>
                      <a:r>
                        <a:rPr sz="2100" spc="-25" dirty="0" smtClean="0">
                          <a:latin typeface="Calibri"/>
                          <a:cs typeface="Calibri"/>
                        </a:rPr>
                        <a:t>bladder</a:t>
                      </a:r>
                      <a:r>
                        <a:rPr sz="2100" dirty="0" smtClean="0">
                          <a:latin typeface="Calibri"/>
                          <a:cs typeface="Calibri"/>
                        </a:rPr>
                        <a:t> 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etc.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spc="5" dirty="0">
                          <a:latin typeface="Calibri"/>
                          <a:cs typeface="Calibri"/>
                        </a:rPr>
                        <a:t>Heart</a:t>
                      </a:r>
                      <a:r>
                        <a:rPr sz="21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contraction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699">
                      <a:solidFill>
                        <a:srgbClr val="FFFFFF"/>
                      </a:solidFill>
                      <a:prstDash val="solid"/>
                    </a:lnL>
                    <a:lnR w="12699">
                      <a:solidFill>
                        <a:srgbClr val="FFFFFF"/>
                      </a:solidFill>
                      <a:prstDash val="solid"/>
                    </a:lnR>
                    <a:lnT w="12699">
                      <a:solidFill>
                        <a:srgbClr val="FFFFFF"/>
                      </a:solidFill>
                      <a:prstDash val="solid"/>
                    </a:lnT>
                    <a:lnB w="12699">
                      <a:solidFill>
                        <a:srgbClr val="FFFFFF"/>
                      </a:solidFill>
                      <a:prstDash val="solid"/>
                    </a:lnB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-574" r="59136" b="58030"/>
          <a:stretch/>
        </p:blipFill>
        <p:spPr>
          <a:xfrm>
            <a:off x="2667000" y="2971800"/>
            <a:ext cx="1600830" cy="115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8" t="49451" r="1037" b="7147"/>
          <a:stretch/>
        </p:blipFill>
        <p:spPr>
          <a:xfrm>
            <a:off x="7772400" y="3150131"/>
            <a:ext cx="1214645" cy="93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926" r="21527" b="37962"/>
          <a:stretch/>
        </p:blipFill>
        <p:spPr>
          <a:xfrm>
            <a:off x="5041531" y="3079200"/>
            <a:ext cx="1404000" cy="11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2971800"/>
            <a:ext cx="5161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oo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4531" y="3740237"/>
            <a:ext cx="26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" r="44097" b="73411"/>
          <a:stretch/>
        </p:blipFill>
        <p:spPr>
          <a:xfrm>
            <a:off x="5257800" y="7203524"/>
            <a:ext cx="3886199" cy="5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0" t="-367" r="-75793" b="72725"/>
          <a:stretch/>
        </p:blipFill>
        <p:spPr>
          <a:xfrm>
            <a:off x="2737531" y="6926119"/>
            <a:ext cx="6012000" cy="83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936" y="1935479"/>
            <a:ext cx="3733800" cy="5230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64008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56515" rIns="0" bIns="0" rtlCol="0">
            <a:spAutoFit/>
          </a:bodyPr>
          <a:lstStyle/>
          <a:p>
            <a:pPr marL="207010">
              <a:lnSpc>
                <a:spcPct val="100000"/>
              </a:lnSpc>
              <a:spcBef>
                <a:spcPts val="445"/>
              </a:spcBef>
            </a:pPr>
            <a:r>
              <a:rPr sz="3200" spc="-10" dirty="0"/>
              <a:t>Muscle </a:t>
            </a:r>
            <a:r>
              <a:rPr sz="3200" spc="-5" dirty="0"/>
              <a:t>- </a:t>
            </a:r>
            <a:r>
              <a:rPr sz="3200" spc="-10" dirty="0"/>
              <a:t>Muscle fibres, </a:t>
            </a:r>
            <a:r>
              <a:rPr sz="3200" spc="-5" dirty="0"/>
              <a:t>Myofibrils </a:t>
            </a:r>
            <a:r>
              <a:rPr sz="3200" spc="-10" dirty="0"/>
              <a:t>and</a:t>
            </a:r>
            <a:r>
              <a:rPr sz="3200" spc="140" dirty="0"/>
              <a:t> </a:t>
            </a:r>
            <a:r>
              <a:rPr sz="3200" spc="-10" dirty="0"/>
              <a:t>Sarcomeres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084576" y="1225296"/>
            <a:ext cx="6352032" cy="3874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87315" y="5782055"/>
            <a:ext cx="437007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Note: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muscle </a:t>
            </a:r>
            <a:r>
              <a:rPr sz="1800" spc="-15" dirty="0">
                <a:latin typeface="Calibri"/>
                <a:cs typeface="Calibri"/>
              </a:rPr>
              <a:t>fibre consists </a:t>
            </a:r>
            <a:r>
              <a:rPr sz="1800" spc="5" dirty="0">
                <a:latin typeface="Calibri"/>
                <a:cs typeface="Calibri"/>
              </a:rPr>
              <a:t>of </a:t>
            </a:r>
            <a:r>
              <a:rPr sz="1800" b="1" dirty="0">
                <a:latin typeface="Calibri"/>
                <a:cs typeface="Calibri"/>
              </a:rPr>
              <a:t>1 </a:t>
            </a:r>
            <a:r>
              <a:rPr sz="1800" b="1" spc="-10" dirty="0">
                <a:latin typeface="Calibri"/>
                <a:cs typeface="Calibri"/>
              </a:rPr>
              <a:t>muscle cell </a:t>
            </a:r>
            <a:r>
              <a:rPr sz="1800" dirty="0">
                <a:latin typeface="Calibri"/>
                <a:cs typeface="Calibri"/>
              </a:rPr>
              <a:t>–  </a:t>
            </a:r>
            <a:r>
              <a:rPr sz="1800" spc="-10" dirty="0">
                <a:latin typeface="Calibri"/>
                <a:cs typeface="Calibri"/>
              </a:rPr>
              <a:t>these </a:t>
            </a:r>
            <a:r>
              <a:rPr sz="1800" spc="-5" dirty="0">
                <a:latin typeface="Calibri"/>
                <a:cs typeface="Calibri"/>
              </a:rPr>
              <a:t>cells </a:t>
            </a:r>
            <a:r>
              <a:rPr sz="1800" spc="-10" dirty="0">
                <a:latin typeface="Calibri"/>
                <a:cs typeface="Calibri"/>
              </a:rPr>
              <a:t>can be </a:t>
            </a:r>
            <a:r>
              <a:rPr sz="1800" spc="-20" dirty="0">
                <a:latin typeface="Calibri"/>
                <a:cs typeface="Calibri"/>
              </a:rPr>
              <a:t>rather </a:t>
            </a:r>
            <a:r>
              <a:rPr sz="1800" spc="-5" dirty="0">
                <a:latin typeface="Calibri"/>
                <a:cs typeface="Calibri"/>
              </a:rPr>
              <a:t>long and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large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1371600"/>
          </a:xfrm>
          <a:custGeom>
            <a:avLst/>
            <a:gdLst/>
            <a:ahLst/>
            <a:cxnLst/>
            <a:rect l="l" t="t" r="r" b="b"/>
            <a:pathLst>
              <a:path w="9144000" h="1371600">
                <a:moveTo>
                  <a:pt x="0" y="1371600"/>
                </a:moveTo>
                <a:lnTo>
                  <a:pt x="9144000" y="1371600"/>
                </a:lnTo>
                <a:lnTo>
                  <a:pt x="91440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B3DC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137160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91440" marR="5438140">
              <a:lnSpc>
                <a:spcPct val="100000"/>
              </a:lnSpc>
              <a:spcBef>
                <a:spcPts val="1360"/>
              </a:spcBef>
            </a:pPr>
            <a:r>
              <a:rPr sz="3200" spc="-5" dirty="0"/>
              <a:t>Divisions </a:t>
            </a:r>
            <a:r>
              <a:rPr sz="3200" spc="-10" dirty="0"/>
              <a:t>&amp; Functions  </a:t>
            </a:r>
            <a:r>
              <a:rPr sz="3200" dirty="0"/>
              <a:t>of </a:t>
            </a:r>
            <a:r>
              <a:rPr sz="3200" spc="-10" dirty="0"/>
              <a:t>the</a:t>
            </a:r>
            <a:r>
              <a:rPr sz="3200" spc="-60" dirty="0"/>
              <a:t> </a:t>
            </a:r>
            <a:r>
              <a:rPr sz="3200" spc="-5" dirty="0"/>
              <a:t>Skeleton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239767" y="457200"/>
            <a:ext cx="536194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R="615950" algn="r">
              <a:lnSpc>
                <a:spcPct val="100000"/>
              </a:lnSpc>
              <a:spcBef>
                <a:spcPts val="1185"/>
              </a:spcBef>
            </a:pPr>
            <a:r>
              <a:rPr sz="1400" spc="-5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9027" y="1825752"/>
            <a:ext cx="2931795" cy="5300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Axial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Skull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Vertebral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column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Thorax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Appendicular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Upper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limb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Lower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limb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4"/>
              </a:spcBef>
              <a:buFont typeface="Calibri"/>
              <a:buChar char="–"/>
            </a:pPr>
            <a:endParaRPr sz="30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Support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Protection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Movement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spc="-5" dirty="0">
                <a:latin typeface="Calibri"/>
                <a:cs typeface="Calibri"/>
              </a:rPr>
              <a:t>Calcium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storage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Haematopoiesis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39767" y="457200"/>
            <a:ext cx="536143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55814" cy="677108"/>
          </a:xfrm>
        </p:spPr>
        <p:txBody>
          <a:bodyPr/>
          <a:lstStyle/>
          <a:p>
            <a:r>
              <a:rPr lang="en-GB" dirty="0" smtClean="0"/>
              <a:t>Sarcomere Structure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6" y="645826"/>
            <a:ext cx="8517094" cy="2863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76600"/>
            <a:ext cx="5486400" cy="4403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4838" y="6087070"/>
            <a:ext cx="2371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Actin(Thin) Filament</a:t>
            </a:r>
          </a:p>
          <a:p>
            <a:endParaRPr lang="en-GB" dirty="0"/>
          </a:p>
          <a:p>
            <a:r>
              <a:rPr lang="en-GB" dirty="0" smtClean="0"/>
              <a:t>Myosin(Thick) Filament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86600" y="6197186"/>
            <a:ext cx="448238" cy="51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48400" y="6866930"/>
            <a:ext cx="12864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6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295" y="457200"/>
            <a:ext cx="9138285" cy="908685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8478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1455"/>
              </a:spcBef>
            </a:pPr>
            <a:r>
              <a:rPr sz="3200" spc="-10" dirty="0"/>
              <a:t>Muscle: </a:t>
            </a:r>
            <a:r>
              <a:rPr sz="3200" spc="-5" dirty="0"/>
              <a:t>Origin – Belly -</a:t>
            </a:r>
            <a:r>
              <a:rPr sz="3200" spc="40" dirty="0"/>
              <a:t> </a:t>
            </a:r>
            <a:r>
              <a:rPr sz="3200" spc="-10" dirty="0"/>
              <a:t>Insertion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42619" y="1537715"/>
            <a:ext cx="4881245" cy="5019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100" spc="5" dirty="0">
                <a:latin typeface="Calibri"/>
                <a:cs typeface="Calibri"/>
              </a:rPr>
              <a:t>A </a:t>
            </a:r>
            <a:r>
              <a:rPr sz="2100" dirty="0">
                <a:latin typeface="Calibri"/>
                <a:cs typeface="Calibri"/>
              </a:rPr>
              <a:t>skeletal </a:t>
            </a:r>
            <a:r>
              <a:rPr sz="2100" spc="-5" dirty="0">
                <a:latin typeface="Calibri"/>
                <a:cs typeface="Calibri"/>
              </a:rPr>
              <a:t>muscle </a:t>
            </a:r>
            <a:r>
              <a:rPr sz="2100" dirty="0">
                <a:latin typeface="Calibri"/>
                <a:cs typeface="Calibri"/>
              </a:rPr>
              <a:t>has two </a:t>
            </a:r>
            <a:r>
              <a:rPr sz="2100" spc="-5" dirty="0">
                <a:latin typeface="Calibri"/>
                <a:cs typeface="Calibri"/>
              </a:rPr>
              <a:t>or </a:t>
            </a:r>
            <a:r>
              <a:rPr sz="2100" dirty="0">
                <a:latin typeface="Calibri"/>
                <a:cs typeface="Calibri"/>
              </a:rPr>
              <a:t>more  </a:t>
            </a:r>
            <a:r>
              <a:rPr sz="2100" spc="-5" dirty="0">
                <a:latin typeface="Calibri"/>
                <a:cs typeface="Calibri"/>
              </a:rPr>
              <a:t>attachments. </a:t>
            </a:r>
            <a:r>
              <a:rPr sz="2100" dirty="0">
                <a:latin typeface="Calibri"/>
                <a:cs typeface="Calibri"/>
              </a:rPr>
              <a:t>The </a:t>
            </a:r>
            <a:r>
              <a:rPr sz="2100" spc="-5" dirty="0">
                <a:latin typeface="Calibri"/>
                <a:cs typeface="Calibri"/>
              </a:rPr>
              <a:t>attachment that </a:t>
            </a:r>
            <a:r>
              <a:rPr sz="2100" b="1" dirty="0">
                <a:latin typeface="Calibri"/>
                <a:cs typeface="Calibri"/>
              </a:rPr>
              <a:t>moves  </a:t>
            </a:r>
            <a:r>
              <a:rPr sz="2100" b="1" spc="5" dirty="0">
                <a:latin typeface="Calibri"/>
                <a:cs typeface="Calibri"/>
              </a:rPr>
              <a:t>the </a:t>
            </a:r>
            <a:r>
              <a:rPr sz="2100" b="1" dirty="0">
                <a:latin typeface="Calibri"/>
                <a:cs typeface="Calibri"/>
              </a:rPr>
              <a:t>least </a:t>
            </a:r>
            <a:r>
              <a:rPr sz="2100" spc="-5" dirty="0">
                <a:latin typeface="Calibri"/>
                <a:cs typeface="Calibri"/>
              </a:rPr>
              <a:t>is </a:t>
            </a:r>
            <a:r>
              <a:rPr sz="2100" spc="5" dirty="0">
                <a:latin typeface="Calibri"/>
                <a:cs typeface="Calibri"/>
              </a:rPr>
              <a:t>referred </a:t>
            </a:r>
            <a:r>
              <a:rPr sz="2100" spc="-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as </a:t>
            </a:r>
            <a:r>
              <a:rPr sz="2100" b="1" dirty="0">
                <a:latin typeface="Calibri"/>
                <a:cs typeface="Calibri"/>
              </a:rPr>
              <a:t>origin</a:t>
            </a:r>
            <a:r>
              <a:rPr sz="2100" dirty="0">
                <a:latin typeface="Calibri"/>
                <a:cs typeface="Calibri"/>
              </a:rPr>
              <a:t>, </a:t>
            </a:r>
            <a:r>
              <a:rPr sz="2100" spc="-5" dirty="0">
                <a:latin typeface="Calibri"/>
                <a:cs typeface="Calibri"/>
              </a:rPr>
              <a:t>the one  that </a:t>
            </a:r>
            <a:r>
              <a:rPr sz="2100" b="1" dirty="0">
                <a:latin typeface="Calibri"/>
                <a:cs typeface="Calibri"/>
              </a:rPr>
              <a:t>moves </a:t>
            </a:r>
            <a:r>
              <a:rPr sz="2100" b="1" spc="5" dirty="0">
                <a:latin typeface="Calibri"/>
                <a:cs typeface="Calibri"/>
              </a:rPr>
              <a:t>the </a:t>
            </a:r>
            <a:r>
              <a:rPr sz="2100" b="1" dirty="0">
                <a:latin typeface="Calibri"/>
                <a:cs typeface="Calibri"/>
              </a:rPr>
              <a:t>most </a:t>
            </a:r>
            <a:r>
              <a:rPr sz="2100" spc="-5" dirty="0">
                <a:latin typeface="Calibri"/>
                <a:cs typeface="Calibri"/>
              </a:rPr>
              <a:t>the </a:t>
            </a:r>
            <a:r>
              <a:rPr sz="2100" b="1" dirty="0">
                <a:latin typeface="Calibri"/>
                <a:cs typeface="Calibri"/>
              </a:rPr>
              <a:t>insertion</a:t>
            </a:r>
            <a:r>
              <a:rPr sz="2100" dirty="0">
                <a:latin typeface="Calibri"/>
                <a:cs typeface="Calibri"/>
              </a:rPr>
              <a:t>. </a:t>
            </a:r>
            <a:r>
              <a:rPr sz="2100" spc="-5" dirty="0">
                <a:latin typeface="Calibri"/>
                <a:cs typeface="Calibri"/>
              </a:rPr>
              <a:t>The  </a:t>
            </a:r>
            <a:r>
              <a:rPr sz="2100" dirty="0">
                <a:latin typeface="Calibri"/>
                <a:cs typeface="Calibri"/>
              </a:rPr>
              <a:t>degree </a:t>
            </a:r>
            <a:r>
              <a:rPr sz="2100" spc="-5" dirty="0">
                <a:latin typeface="Calibri"/>
                <a:cs typeface="Calibri"/>
              </a:rPr>
              <a:t>of mobility </a:t>
            </a:r>
            <a:r>
              <a:rPr sz="2100" spc="5" dirty="0">
                <a:latin typeface="Calibri"/>
                <a:cs typeface="Calibri"/>
              </a:rPr>
              <a:t>a </a:t>
            </a:r>
            <a:r>
              <a:rPr sz="2100" spc="-5" dirty="0">
                <a:latin typeface="Calibri"/>
                <a:cs typeface="Calibri"/>
              </a:rPr>
              <a:t>the attachments  might </a:t>
            </a:r>
            <a:r>
              <a:rPr sz="2100" dirty="0">
                <a:latin typeface="Calibri"/>
                <a:cs typeface="Calibri"/>
              </a:rPr>
              <a:t>be </a:t>
            </a:r>
            <a:r>
              <a:rPr sz="2100" spc="5" dirty="0">
                <a:latin typeface="Calibri"/>
                <a:cs typeface="Calibri"/>
              </a:rPr>
              <a:t>reversed – </a:t>
            </a:r>
            <a:r>
              <a:rPr sz="2100" spc="-5" dirty="0">
                <a:latin typeface="Calibri"/>
                <a:cs typeface="Calibri"/>
              </a:rPr>
              <a:t>origin </a:t>
            </a:r>
            <a:r>
              <a:rPr sz="2100" dirty="0">
                <a:latin typeface="Calibri"/>
                <a:cs typeface="Calibri"/>
              </a:rPr>
              <a:t>and </a:t>
            </a:r>
            <a:r>
              <a:rPr sz="2100" spc="-5" dirty="0">
                <a:latin typeface="Calibri"/>
                <a:cs typeface="Calibri"/>
              </a:rPr>
              <a:t>insertion  </a:t>
            </a:r>
            <a:r>
              <a:rPr sz="2100" spc="5" dirty="0">
                <a:latin typeface="Calibri"/>
                <a:cs typeface="Calibri"/>
              </a:rPr>
              <a:t>are </a:t>
            </a:r>
            <a:r>
              <a:rPr sz="2100" dirty="0">
                <a:latin typeface="Calibri"/>
                <a:cs typeface="Calibri"/>
              </a:rPr>
              <a:t>therefore</a:t>
            </a:r>
            <a:r>
              <a:rPr sz="2100" spc="-7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interchangeable</a:t>
            </a:r>
            <a:endParaRPr sz="2100">
              <a:latin typeface="Calibri"/>
              <a:cs typeface="Calibri"/>
            </a:endParaRPr>
          </a:p>
          <a:p>
            <a:pPr marL="356870" marR="175260" indent="-344170">
              <a:lnSpc>
                <a:spcPct val="100000"/>
              </a:lnSpc>
              <a:spcBef>
                <a:spcPts val="500"/>
              </a:spcBef>
              <a:buChar char="•"/>
              <a:tabLst>
                <a:tab pos="357505" algn="l"/>
              </a:tabLst>
            </a:pPr>
            <a:r>
              <a:rPr sz="2100" dirty="0">
                <a:latin typeface="Calibri"/>
                <a:cs typeface="Calibri"/>
              </a:rPr>
              <a:t>The </a:t>
            </a:r>
            <a:r>
              <a:rPr sz="2100" spc="-5" dirty="0">
                <a:latin typeface="Calibri"/>
                <a:cs typeface="Calibri"/>
              </a:rPr>
              <a:t>fleshy </a:t>
            </a:r>
            <a:r>
              <a:rPr sz="2100" dirty="0">
                <a:latin typeface="Calibri"/>
                <a:cs typeface="Calibri"/>
              </a:rPr>
              <a:t>part </a:t>
            </a:r>
            <a:r>
              <a:rPr sz="2100" spc="-5" dirty="0">
                <a:latin typeface="Calibri"/>
                <a:cs typeface="Calibri"/>
              </a:rPr>
              <a:t>of the muscle is </a:t>
            </a:r>
            <a:r>
              <a:rPr sz="2100" spc="5" dirty="0">
                <a:latin typeface="Calibri"/>
                <a:cs typeface="Calibri"/>
              </a:rPr>
              <a:t>referred  </a:t>
            </a:r>
            <a:r>
              <a:rPr sz="2100" spc="-5" dirty="0">
                <a:latin typeface="Calibri"/>
                <a:cs typeface="Calibri"/>
              </a:rPr>
              <a:t>to </a:t>
            </a:r>
            <a:r>
              <a:rPr sz="2100" dirty="0">
                <a:latin typeface="Calibri"/>
                <a:cs typeface="Calibri"/>
              </a:rPr>
              <a:t>as </a:t>
            </a:r>
            <a:r>
              <a:rPr sz="2100" spc="-5" dirty="0">
                <a:latin typeface="Calibri"/>
                <a:cs typeface="Calibri"/>
              </a:rPr>
              <a:t>its</a:t>
            </a:r>
            <a:r>
              <a:rPr sz="2100" spc="-5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belly</a:t>
            </a:r>
            <a:endParaRPr sz="2100">
              <a:latin typeface="Calibri"/>
              <a:cs typeface="Calibri"/>
            </a:endParaRPr>
          </a:p>
          <a:p>
            <a:pPr marL="356870" marR="243840" indent="-344170">
              <a:lnSpc>
                <a:spcPct val="100000"/>
              </a:lnSpc>
              <a:spcBef>
                <a:spcPts val="505"/>
              </a:spcBef>
              <a:buChar char="•"/>
              <a:tabLst>
                <a:tab pos="357505" algn="l"/>
              </a:tabLst>
            </a:pPr>
            <a:r>
              <a:rPr sz="2100" spc="-5" dirty="0">
                <a:latin typeface="Calibri"/>
                <a:cs typeface="Calibri"/>
              </a:rPr>
              <a:t>Muscle attachments to bones, cartilage  or ligaments </a:t>
            </a:r>
            <a:r>
              <a:rPr sz="2100" spc="5" dirty="0">
                <a:latin typeface="Calibri"/>
                <a:cs typeface="Calibri"/>
              </a:rPr>
              <a:t>are </a:t>
            </a:r>
            <a:r>
              <a:rPr sz="2100" spc="-5" dirty="0">
                <a:latin typeface="Calibri"/>
                <a:cs typeface="Calibri"/>
              </a:rPr>
              <a:t>fibrous tissue cords  </a:t>
            </a:r>
            <a:r>
              <a:rPr sz="2100" dirty="0">
                <a:latin typeface="Calibri"/>
                <a:cs typeface="Calibri"/>
              </a:rPr>
              <a:t>called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b="1" dirty="0">
                <a:latin typeface="Calibri"/>
                <a:cs typeface="Calibri"/>
              </a:rPr>
              <a:t>tendons</a:t>
            </a:r>
            <a:endParaRPr sz="2100">
              <a:latin typeface="Calibri"/>
              <a:cs typeface="Calibri"/>
            </a:endParaRPr>
          </a:p>
          <a:p>
            <a:pPr marL="356870" marR="176530" indent="-344170">
              <a:lnSpc>
                <a:spcPct val="100000"/>
              </a:lnSpc>
              <a:spcBef>
                <a:spcPts val="505"/>
              </a:spcBef>
              <a:buChar char="•"/>
              <a:tabLst>
                <a:tab pos="357505" algn="l"/>
              </a:tabLst>
            </a:pPr>
            <a:r>
              <a:rPr sz="2100" spc="-5" dirty="0">
                <a:latin typeface="Calibri"/>
                <a:cs typeface="Calibri"/>
              </a:rPr>
              <a:t>Flat muscles </a:t>
            </a:r>
            <a:r>
              <a:rPr sz="2100" spc="5" dirty="0">
                <a:latin typeface="Calibri"/>
                <a:cs typeface="Calibri"/>
              </a:rPr>
              <a:t>are </a:t>
            </a:r>
            <a:r>
              <a:rPr sz="2100" spc="-5" dirty="0">
                <a:latin typeface="Calibri"/>
                <a:cs typeface="Calibri"/>
              </a:rPr>
              <a:t>sometimes attached </a:t>
            </a:r>
            <a:r>
              <a:rPr sz="2100" dirty="0">
                <a:latin typeface="Calibri"/>
                <a:cs typeface="Calibri"/>
              </a:rPr>
              <a:t>by  sheets </a:t>
            </a:r>
            <a:r>
              <a:rPr sz="2100" spc="-5" dirty="0">
                <a:latin typeface="Calibri"/>
                <a:cs typeface="Calibri"/>
              </a:rPr>
              <a:t>of fibrous tissues </a:t>
            </a:r>
            <a:r>
              <a:rPr sz="2100" dirty="0">
                <a:latin typeface="Calibri"/>
                <a:cs typeface="Calibri"/>
              </a:rPr>
              <a:t>called  </a:t>
            </a:r>
            <a:r>
              <a:rPr sz="2100" b="1" spc="-5" dirty="0">
                <a:latin typeface="Calibri"/>
                <a:cs typeface="Calibri"/>
              </a:rPr>
              <a:t>aponeuroses </a:t>
            </a:r>
            <a:r>
              <a:rPr sz="2100" dirty="0">
                <a:latin typeface="Calibri"/>
                <a:cs typeface="Calibri"/>
              </a:rPr>
              <a:t>(i.e. </a:t>
            </a:r>
            <a:r>
              <a:rPr sz="2100" spc="-5" dirty="0">
                <a:latin typeface="Calibri"/>
                <a:cs typeface="Calibri"/>
              </a:rPr>
              <a:t>sheet-like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tendons)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7752" y="1365503"/>
            <a:ext cx="2822448" cy="2785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30568" y="4102608"/>
            <a:ext cx="1892807" cy="3090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49188" y="1901952"/>
            <a:ext cx="4699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10" dirty="0">
                <a:latin typeface="Calibri"/>
                <a:cs typeface="Calibri"/>
              </a:rPr>
              <a:t>ell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07628" y="5355335"/>
            <a:ext cx="4699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10" dirty="0">
                <a:latin typeface="Calibri"/>
                <a:cs typeface="Calibri"/>
              </a:rPr>
              <a:t>ell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8503" y="2231135"/>
            <a:ext cx="512445" cy="502920"/>
          </a:xfrm>
          <a:custGeom>
            <a:avLst/>
            <a:gdLst/>
            <a:ahLst/>
            <a:cxnLst/>
            <a:rect l="l" t="t" r="r" b="b"/>
            <a:pathLst>
              <a:path w="512445" h="502919">
                <a:moveTo>
                  <a:pt x="475488" y="387096"/>
                </a:moveTo>
                <a:lnTo>
                  <a:pt x="466344" y="390143"/>
                </a:lnTo>
                <a:lnTo>
                  <a:pt x="460248" y="390143"/>
                </a:lnTo>
                <a:lnTo>
                  <a:pt x="457200" y="399288"/>
                </a:lnTo>
                <a:lnTo>
                  <a:pt x="460248" y="405384"/>
                </a:lnTo>
                <a:lnTo>
                  <a:pt x="470609" y="446831"/>
                </a:lnTo>
                <a:lnTo>
                  <a:pt x="502920" y="478536"/>
                </a:lnTo>
                <a:lnTo>
                  <a:pt x="484773" y="496682"/>
                </a:lnTo>
                <a:lnTo>
                  <a:pt x="512064" y="502919"/>
                </a:lnTo>
                <a:lnTo>
                  <a:pt x="484631" y="399288"/>
                </a:lnTo>
                <a:lnTo>
                  <a:pt x="481584" y="390143"/>
                </a:lnTo>
                <a:lnTo>
                  <a:pt x="475488" y="387096"/>
                </a:lnTo>
                <a:close/>
              </a:path>
              <a:path w="512445" h="502919">
                <a:moveTo>
                  <a:pt x="484402" y="496597"/>
                </a:moveTo>
                <a:lnTo>
                  <a:pt x="484631" y="496824"/>
                </a:lnTo>
                <a:lnTo>
                  <a:pt x="484773" y="496682"/>
                </a:lnTo>
                <a:lnTo>
                  <a:pt x="484402" y="496597"/>
                </a:lnTo>
                <a:close/>
              </a:path>
              <a:path w="512445" h="502919">
                <a:moveTo>
                  <a:pt x="449261" y="461898"/>
                </a:moveTo>
                <a:lnTo>
                  <a:pt x="484402" y="496597"/>
                </a:lnTo>
                <a:lnTo>
                  <a:pt x="484773" y="496682"/>
                </a:lnTo>
                <a:lnTo>
                  <a:pt x="490727" y="490727"/>
                </a:lnTo>
                <a:lnTo>
                  <a:pt x="481584" y="490727"/>
                </a:lnTo>
                <a:lnTo>
                  <a:pt x="476308" y="469626"/>
                </a:lnTo>
                <a:lnTo>
                  <a:pt x="449261" y="461898"/>
                </a:lnTo>
                <a:close/>
              </a:path>
              <a:path w="512445" h="502919">
                <a:moveTo>
                  <a:pt x="411479" y="451103"/>
                </a:moveTo>
                <a:lnTo>
                  <a:pt x="405384" y="451103"/>
                </a:lnTo>
                <a:lnTo>
                  <a:pt x="399288" y="454151"/>
                </a:lnTo>
                <a:lnTo>
                  <a:pt x="396240" y="463296"/>
                </a:lnTo>
                <a:lnTo>
                  <a:pt x="396357" y="469626"/>
                </a:lnTo>
                <a:lnTo>
                  <a:pt x="399288" y="475488"/>
                </a:lnTo>
                <a:lnTo>
                  <a:pt x="405384" y="478536"/>
                </a:lnTo>
                <a:lnTo>
                  <a:pt x="484402" y="496597"/>
                </a:lnTo>
                <a:lnTo>
                  <a:pt x="449261" y="461898"/>
                </a:lnTo>
                <a:lnTo>
                  <a:pt x="411479" y="451103"/>
                </a:lnTo>
                <a:close/>
              </a:path>
              <a:path w="512445" h="502919">
                <a:moveTo>
                  <a:pt x="476308" y="469626"/>
                </a:moveTo>
                <a:lnTo>
                  <a:pt x="481584" y="490727"/>
                </a:lnTo>
                <a:lnTo>
                  <a:pt x="496824" y="475488"/>
                </a:lnTo>
                <a:lnTo>
                  <a:pt x="476308" y="469626"/>
                </a:lnTo>
                <a:close/>
              </a:path>
              <a:path w="512445" h="502919">
                <a:moveTo>
                  <a:pt x="470609" y="446831"/>
                </a:moveTo>
                <a:lnTo>
                  <a:pt x="476308" y="469626"/>
                </a:lnTo>
                <a:lnTo>
                  <a:pt x="496824" y="475488"/>
                </a:lnTo>
                <a:lnTo>
                  <a:pt x="481584" y="490727"/>
                </a:lnTo>
                <a:lnTo>
                  <a:pt x="490727" y="490727"/>
                </a:lnTo>
                <a:lnTo>
                  <a:pt x="502920" y="478536"/>
                </a:lnTo>
                <a:lnTo>
                  <a:pt x="470609" y="446831"/>
                </a:lnTo>
                <a:close/>
              </a:path>
              <a:path w="512445" h="502919">
                <a:moveTo>
                  <a:pt x="15240" y="0"/>
                </a:moveTo>
                <a:lnTo>
                  <a:pt x="0" y="18287"/>
                </a:lnTo>
                <a:lnTo>
                  <a:pt x="449261" y="461898"/>
                </a:lnTo>
                <a:lnTo>
                  <a:pt x="476308" y="469626"/>
                </a:lnTo>
                <a:lnTo>
                  <a:pt x="470609" y="446831"/>
                </a:lnTo>
                <a:lnTo>
                  <a:pt x="152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8503" y="2231135"/>
            <a:ext cx="512445" cy="502920"/>
          </a:xfrm>
          <a:custGeom>
            <a:avLst/>
            <a:gdLst/>
            <a:ahLst/>
            <a:cxnLst/>
            <a:rect l="l" t="t" r="r" b="b"/>
            <a:pathLst>
              <a:path w="512445" h="502919">
                <a:moveTo>
                  <a:pt x="475488" y="387096"/>
                </a:moveTo>
                <a:lnTo>
                  <a:pt x="466344" y="390143"/>
                </a:lnTo>
                <a:lnTo>
                  <a:pt x="460248" y="390143"/>
                </a:lnTo>
                <a:lnTo>
                  <a:pt x="457200" y="399288"/>
                </a:lnTo>
                <a:lnTo>
                  <a:pt x="460248" y="405384"/>
                </a:lnTo>
                <a:lnTo>
                  <a:pt x="470609" y="446831"/>
                </a:lnTo>
                <a:lnTo>
                  <a:pt x="502920" y="478536"/>
                </a:lnTo>
                <a:lnTo>
                  <a:pt x="484773" y="496682"/>
                </a:lnTo>
                <a:lnTo>
                  <a:pt x="512064" y="502919"/>
                </a:lnTo>
                <a:lnTo>
                  <a:pt x="484631" y="399288"/>
                </a:lnTo>
                <a:lnTo>
                  <a:pt x="481584" y="390143"/>
                </a:lnTo>
                <a:lnTo>
                  <a:pt x="475488" y="387096"/>
                </a:lnTo>
                <a:close/>
              </a:path>
              <a:path w="512445" h="502919">
                <a:moveTo>
                  <a:pt x="484402" y="496597"/>
                </a:moveTo>
                <a:lnTo>
                  <a:pt x="484631" y="496824"/>
                </a:lnTo>
                <a:lnTo>
                  <a:pt x="484773" y="496682"/>
                </a:lnTo>
                <a:lnTo>
                  <a:pt x="484402" y="496597"/>
                </a:lnTo>
                <a:close/>
              </a:path>
              <a:path w="512445" h="502919">
                <a:moveTo>
                  <a:pt x="449261" y="461898"/>
                </a:moveTo>
                <a:lnTo>
                  <a:pt x="484402" y="496597"/>
                </a:lnTo>
                <a:lnTo>
                  <a:pt x="484773" y="496682"/>
                </a:lnTo>
                <a:lnTo>
                  <a:pt x="490727" y="490727"/>
                </a:lnTo>
                <a:lnTo>
                  <a:pt x="481584" y="490727"/>
                </a:lnTo>
                <a:lnTo>
                  <a:pt x="476308" y="469626"/>
                </a:lnTo>
                <a:lnTo>
                  <a:pt x="449261" y="461898"/>
                </a:lnTo>
                <a:close/>
              </a:path>
              <a:path w="512445" h="502919">
                <a:moveTo>
                  <a:pt x="411479" y="451103"/>
                </a:moveTo>
                <a:lnTo>
                  <a:pt x="405384" y="451103"/>
                </a:lnTo>
                <a:lnTo>
                  <a:pt x="399288" y="454151"/>
                </a:lnTo>
                <a:lnTo>
                  <a:pt x="396240" y="463296"/>
                </a:lnTo>
                <a:lnTo>
                  <a:pt x="396357" y="469626"/>
                </a:lnTo>
                <a:lnTo>
                  <a:pt x="399288" y="475488"/>
                </a:lnTo>
                <a:lnTo>
                  <a:pt x="405384" y="478536"/>
                </a:lnTo>
                <a:lnTo>
                  <a:pt x="484402" y="496597"/>
                </a:lnTo>
                <a:lnTo>
                  <a:pt x="449261" y="461898"/>
                </a:lnTo>
                <a:lnTo>
                  <a:pt x="411479" y="451103"/>
                </a:lnTo>
                <a:close/>
              </a:path>
              <a:path w="512445" h="502919">
                <a:moveTo>
                  <a:pt x="476308" y="469626"/>
                </a:moveTo>
                <a:lnTo>
                  <a:pt x="481584" y="490727"/>
                </a:lnTo>
                <a:lnTo>
                  <a:pt x="496824" y="475488"/>
                </a:lnTo>
                <a:lnTo>
                  <a:pt x="476308" y="469626"/>
                </a:lnTo>
                <a:close/>
              </a:path>
              <a:path w="512445" h="502919">
                <a:moveTo>
                  <a:pt x="470609" y="446831"/>
                </a:moveTo>
                <a:lnTo>
                  <a:pt x="476308" y="469626"/>
                </a:lnTo>
                <a:lnTo>
                  <a:pt x="496824" y="475488"/>
                </a:lnTo>
                <a:lnTo>
                  <a:pt x="481584" y="490727"/>
                </a:lnTo>
                <a:lnTo>
                  <a:pt x="490727" y="490727"/>
                </a:lnTo>
                <a:lnTo>
                  <a:pt x="502920" y="478536"/>
                </a:lnTo>
                <a:lnTo>
                  <a:pt x="470609" y="446831"/>
                </a:lnTo>
                <a:close/>
              </a:path>
              <a:path w="512445" h="502919">
                <a:moveTo>
                  <a:pt x="15240" y="0"/>
                </a:moveTo>
                <a:lnTo>
                  <a:pt x="0" y="18287"/>
                </a:lnTo>
                <a:lnTo>
                  <a:pt x="449261" y="461898"/>
                </a:lnTo>
                <a:lnTo>
                  <a:pt x="476308" y="469626"/>
                </a:lnTo>
                <a:lnTo>
                  <a:pt x="470609" y="446831"/>
                </a:lnTo>
                <a:lnTo>
                  <a:pt x="1524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64423" y="5684520"/>
            <a:ext cx="744220" cy="311150"/>
          </a:xfrm>
          <a:custGeom>
            <a:avLst/>
            <a:gdLst/>
            <a:ahLst/>
            <a:cxnLst/>
            <a:rect l="l" t="t" r="r" b="b"/>
            <a:pathLst>
              <a:path w="744220" h="311150">
                <a:moveTo>
                  <a:pt x="82296" y="198119"/>
                </a:moveTo>
                <a:lnTo>
                  <a:pt x="70103" y="204215"/>
                </a:lnTo>
                <a:lnTo>
                  <a:pt x="0" y="289559"/>
                </a:lnTo>
                <a:lnTo>
                  <a:pt x="109727" y="307847"/>
                </a:lnTo>
                <a:lnTo>
                  <a:pt x="115824" y="310895"/>
                </a:lnTo>
                <a:lnTo>
                  <a:pt x="121920" y="304799"/>
                </a:lnTo>
                <a:lnTo>
                  <a:pt x="124968" y="298703"/>
                </a:lnTo>
                <a:lnTo>
                  <a:pt x="124968" y="292607"/>
                </a:lnTo>
                <a:lnTo>
                  <a:pt x="30479" y="292607"/>
                </a:lnTo>
                <a:lnTo>
                  <a:pt x="21335" y="271271"/>
                </a:lnTo>
                <a:lnTo>
                  <a:pt x="27619" y="268881"/>
                </a:lnTo>
                <a:lnTo>
                  <a:pt x="27431" y="268223"/>
                </a:lnTo>
                <a:lnTo>
                  <a:pt x="29349" y="268223"/>
                </a:lnTo>
                <a:lnTo>
                  <a:pt x="63011" y="255420"/>
                </a:lnTo>
                <a:lnTo>
                  <a:pt x="91440" y="222503"/>
                </a:lnTo>
                <a:lnTo>
                  <a:pt x="94487" y="216407"/>
                </a:lnTo>
                <a:lnTo>
                  <a:pt x="94487" y="207263"/>
                </a:lnTo>
                <a:lnTo>
                  <a:pt x="88392" y="204215"/>
                </a:lnTo>
                <a:lnTo>
                  <a:pt x="82296" y="198119"/>
                </a:lnTo>
                <a:close/>
              </a:path>
              <a:path w="744220" h="311150">
                <a:moveTo>
                  <a:pt x="27619" y="268881"/>
                </a:moveTo>
                <a:lnTo>
                  <a:pt x="21335" y="271271"/>
                </a:lnTo>
                <a:lnTo>
                  <a:pt x="30479" y="292607"/>
                </a:lnTo>
                <a:lnTo>
                  <a:pt x="38584" y="289559"/>
                </a:lnTo>
                <a:lnTo>
                  <a:pt x="33527" y="289559"/>
                </a:lnTo>
                <a:lnTo>
                  <a:pt x="27619" y="268881"/>
                </a:lnTo>
                <a:close/>
              </a:path>
              <a:path w="744220" h="311150">
                <a:moveTo>
                  <a:pt x="73462" y="276443"/>
                </a:moveTo>
                <a:lnTo>
                  <a:pt x="30479" y="292607"/>
                </a:lnTo>
                <a:lnTo>
                  <a:pt x="124968" y="292607"/>
                </a:lnTo>
                <a:lnTo>
                  <a:pt x="121920" y="286511"/>
                </a:lnTo>
                <a:lnTo>
                  <a:pt x="112775" y="283463"/>
                </a:lnTo>
                <a:lnTo>
                  <a:pt x="73462" y="276443"/>
                </a:lnTo>
                <a:close/>
              </a:path>
              <a:path w="744220" h="311150">
                <a:moveTo>
                  <a:pt x="28737" y="268457"/>
                </a:moveTo>
                <a:lnTo>
                  <a:pt x="27619" y="268881"/>
                </a:lnTo>
                <a:lnTo>
                  <a:pt x="33527" y="289559"/>
                </a:lnTo>
                <a:lnTo>
                  <a:pt x="48677" y="272017"/>
                </a:lnTo>
                <a:lnTo>
                  <a:pt x="28737" y="268457"/>
                </a:lnTo>
                <a:close/>
              </a:path>
              <a:path w="744220" h="311150">
                <a:moveTo>
                  <a:pt x="48677" y="272017"/>
                </a:moveTo>
                <a:lnTo>
                  <a:pt x="33527" y="289559"/>
                </a:lnTo>
                <a:lnTo>
                  <a:pt x="38584" y="289559"/>
                </a:lnTo>
                <a:lnTo>
                  <a:pt x="73462" y="276443"/>
                </a:lnTo>
                <a:lnTo>
                  <a:pt x="48677" y="272017"/>
                </a:lnTo>
                <a:close/>
              </a:path>
              <a:path w="744220" h="311150">
                <a:moveTo>
                  <a:pt x="734568" y="0"/>
                </a:moveTo>
                <a:lnTo>
                  <a:pt x="63011" y="255420"/>
                </a:lnTo>
                <a:lnTo>
                  <a:pt x="48677" y="272017"/>
                </a:lnTo>
                <a:lnTo>
                  <a:pt x="73462" y="276443"/>
                </a:lnTo>
                <a:lnTo>
                  <a:pt x="743711" y="24383"/>
                </a:lnTo>
                <a:lnTo>
                  <a:pt x="734568" y="0"/>
                </a:lnTo>
                <a:close/>
              </a:path>
              <a:path w="744220" h="311150">
                <a:moveTo>
                  <a:pt x="63011" y="255420"/>
                </a:moveTo>
                <a:lnTo>
                  <a:pt x="28737" y="268457"/>
                </a:lnTo>
                <a:lnTo>
                  <a:pt x="48677" y="272017"/>
                </a:lnTo>
                <a:lnTo>
                  <a:pt x="63011" y="255420"/>
                </a:lnTo>
                <a:close/>
              </a:path>
              <a:path w="744220" h="311150">
                <a:moveTo>
                  <a:pt x="27431" y="268223"/>
                </a:moveTo>
                <a:lnTo>
                  <a:pt x="27619" y="268881"/>
                </a:lnTo>
                <a:lnTo>
                  <a:pt x="28737" y="268457"/>
                </a:lnTo>
                <a:lnTo>
                  <a:pt x="27431" y="268223"/>
                </a:lnTo>
                <a:close/>
              </a:path>
              <a:path w="744220" h="311150">
                <a:moveTo>
                  <a:pt x="29349" y="268223"/>
                </a:moveTo>
                <a:lnTo>
                  <a:pt x="27431" y="268223"/>
                </a:lnTo>
                <a:lnTo>
                  <a:pt x="28737" y="268457"/>
                </a:lnTo>
                <a:lnTo>
                  <a:pt x="29349" y="2682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64423" y="5684520"/>
            <a:ext cx="744220" cy="311150"/>
          </a:xfrm>
          <a:custGeom>
            <a:avLst/>
            <a:gdLst/>
            <a:ahLst/>
            <a:cxnLst/>
            <a:rect l="l" t="t" r="r" b="b"/>
            <a:pathLst>
              <a:path w="744220" h="311150">
                <a:moveTo>
                  <a:pt x="82296" y="198119"/>
                </a:moveTo>
                <a:lnTo>
                  <a:pt x="70103" y="204215"/>
                </a:lnTo>
                <a:lnTo>
                  <a:pt x="0" y="289559"/>
                </a:lnTo>
                <a:lnTo>
                  <a:pt x="109727" y="307847"/>
                </a:lnTo>
                <a:lnTo>
                  <a:pt x="115824" y="310895"/>
                </a:lnTo>
                <a:lnTo>
                  <a:pt x="121920" y="304799"/>
                </a:lnTo>
                <a:lnTo>
                  <a:pt x="124968" y="298703"/>
                </a:lnTo>
                <a:lnTo>
                  <a:pt x="124968" y="292607"/>
                </a:lnTo>
                <a:lnTo>
                  <a:pt x="30479" y="292607"/>
                </a:lnTo>
                <a:lnTo>
                  <a:pt x="21335" y="271271"/>
                </a:lnTo>
                <a:lnTo>
                  <a:pt x="27619" y="268881"/>
                </a:lnTo>
                <a:lnTo>
                  <a:pt x="27431" y="268223"/>
                </a:lnTo>
                <a:lnTo>
                  <a:pt x="29349" y="268223"/>
                </a:lnTo>
                <a:lnTo>
                  <a:pt x="63011" y="255420"/>
                </a:lnTo>
                <a:lnTo>
                  <a:pt x="91440" y="222503"/>
                </a:lnTo>
                <a:lnTo>
                  <a:pt x="94487" y="216407"/>
                </a:lnTo>
                <a:lnTo>
                  <a:pt x="94487" y="207263"/>
                </a:lnTo>
                <a:lnTo>
                  <a:pt x="88392" y="204215"/>
                </a:lnTo>
                <a:lnTo>
                  <a:pt x="82296" y="198119"/>
                </a:lnTo>
                <a:close/>
              </a:path>
              <a:path w="744220" h="311150">
                <a:moveTo>
                  <a:pt x="27619" y="268881"/>
                </a:moveTo>
                <a:lnTo>
                  <a:pt x="21335" y="271271"/>
                </a:lnTo>
                <a:lnTo>
                  <a:pt x="30479" y="292607"/>
                </a:lnTo>
                <a:lnTo>
                  <a:pt x="38584" y="289559"/>
                </a:lnTo>
                <a:lnTo>
                  <a:pt x="33527" y="289559"/>
                </a:lnTo>
                <a:lnTo>
                  <a:pt x="27619" y="268881"/>
                </a:lnTo>
                <a:close/>
              </a:path>
              <a:path w="744220" h="311150">
                <a:moveTo>
                  <a:pt x="73462" y="276443"/>
                </a:moveTo>
                <a:lnTo>
                  <a:pt x="30479" y="292607"/>
                </a:lnTo>
                <a:lnTo>
                  <a:pt x="124968" y="292607"/>
                </a:lnTo>
                <a:lnTo>
                  <a:pt x="121920" y="286511"/>
                </a:lnTo>
                <a:lnTo>
                  <a:pt x="112775" y="283463"/>
                </a:lnTo>
                <a:lnTo>
                  <a:pt x="73462" y="276443"/>
                </a:lnTo>
                <a:close/>
              </a:path>
              <a:path w="744220" h="311150">
                <a:moveTo>
                  <a:pt x="28737" y="268457"/>
                </a:moveTo>
                <a:lnTo>
                  <a:pt x="27619" y="268881"/>
                </a:lnTo>
                <a:lnTo>
                  <a:pt x="33527" y="289559"/>
                </a:lnTo>
                <a:lnTo>
                  <a:pt x="48677" y="272017"/>
                </a:lnTo>
                <a:lnTo>
                  <a:pt x="28737" y="268457"/>
                </a:lnTo>
                <a:close/>
              </a:path>
              <a:path w="744220" h="311150">
                <a:moveTo>
                  <a:pt x="48677" y="272017"/>
                </a:moveTo>
                <a:lnTo>
                  <a:pt x="33527" y="289559"/>
                </a:lnTo>
                <a:lnTo>
                  <a:pt x="38584" y="289559"/>
                </a:lnTo>
                <a:lnTo>
                  <a:pt x="73462" y="276443"/>
                </a:lnTo>
                <a:lnTo>
                  <a:pt x="48677" y="272017"/>
                </a:lnTo>
                <a:close/>
              </a:path>
              <a:path w="744220" h="311150">
                <a:moveTo>
                  <a:pt x="734568" y="0"/>
                </a:moveTo>
                <a:lnTo>
                  <a:pt x="63011" y="255420"/>
                </a:lnTo>
                <a:lnTo>
                  <a:pt x="48677" y="272017"/>
                </a:lnTo>
                <a:lnTo>
                  <a:pt x="73462" y="276443"/>
                </a:lnTo>
                <a:lnTo>
                  <a:pt x="743711" y="24383"/>
                </a:lnTo>
                <a:lnTo>
                  <a:pt x="734568" y="0"/>
                </a:lnTo>
                <a:close/>
              </a:path>
              <a:path w="744220" h="311150">
                <a:moveTo>
                  <a:pt x="63011" y="255420"/>
                </a:moveTo>
                <a:lnTo>
                  <a:pt x="28737" y="268457"/>
                </a:lnTo>
                <a:lnTo>
                  <a:pt x="48677" y="272017"/>
                </a:lnTo>
                <a:lnTo>
                  <a:pt x="63011" y="255420"/>
                </a:lnTo>
                <a:close/>
              </a:path>
              <a:path w="744220" h="311150">
                <a:moveTo>
                  <a:pt x="27431" y="268223"/>
                </a:moveTo>
                <a:lnTo>
                  <a:pt x="27619" y="268881"/>
                </a:lnTo>
                <a:lnTo>
                  <a:pt x="28737" y="268457"/>
                </a:lnTo>
                <a:lnTo>
                  <a:pt x="27431" y="268223"/>
                </a:lnTo>
                <a:close/>
              </a:path>
              <a:path w="744220" h="311150">
                <a:moveTo>
                  <a:pt x="29349" y="268223"/>
                </a:moveTo>
                <a:lnTo>
                  <a:pt x="27431" y="268223"/>
                </a:lnTo>
                <a:lnTo>
                  <a:pt x="28737" y="268457"/>
                </a:lnTo>
                <a:lnTo>
                  <a:pt x="29349" y="2682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63132" y="4075176"/>
            <a:ext cx="6210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1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96203" y="6870192"/>
            <a:ext cx="16040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Latissimus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dorsei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1054735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2578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30"/>
              </a:spcBef>
            </a:pPr>
            <a:r>
              <a:rPr sz="3200" spc="-10" dirty="0"/>
              <a:t>Muscle</a:t>
            </a:r>
            <a:r>
              <a:rPr sz="3200" spc="-40" dirty="0"/>
              <a:t> </a:t>
            </a:r>
            <a:r>
              <a:rPr sz="3200" spc="-10" dirty="0"/>
              <a:t>Shapes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5148071" y="1871472"/>
            <a:ext cx="4230624" cy="16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512" y="3166872"/>
            <a:ext cx="4123944" cy="1606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7864" y="4898135"/>
            <a:ext cx="4236720" cy="1642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20715" y="3557015"/>
            <a:ext cx="70294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S</a:t>
            </a:r>
            <a:r>
              <a:rPr sz="1800" spc="-10" dirty="0">
                <a:latin typeface="Calibri"/>
                <a:cs typeface="Calibri"/>
              </a:rPr>
              <a:t>pindl</a:t>
            </a: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8128" y="3557015"/>
            <a:ext cx="8864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headed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7798" y="3557015"/>
            <a:ext cx="8864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headed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2513" y="3557015"/>
            <a:ext cx="8864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4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headed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619" y="2764535"/>
            <a:ext cx="381127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Different </a:t>
            </a:r>
            <a:r>
              <a:rPr sz="1800" spc="-15" dirty="0">
                <a:latin typeface="Calibri"/>
                <a:cs typeface="Calibri"/>
              </a:rPr>
              <a:t>numbers </a:t>
            </a:r>
            <a:r>
              <a:rPr sz="1800" spc="5" dirty="0">
                <a:latin typeface="Calibri"/>
                <a:cs typeface="Calibri"/>
              </a:rPr>
              <a:t>of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heads/attachments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2180" y="4779264"/>
            <a:ext cx="1410970" cy="1121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Straps </a:t>
            </a:r>
            <a:r>
              <a:rPr sz="1800" spc="-5" dirty="0">
                <a:latin typeface="Calibri"/>
                <a:cs typeface="Calibri"/>
              </a:rPr>
              <a:t>with  </a:t>
            </a:r>
            <a:r>
              <a:rPr sz="1800" spc="-10" dirty="0">
                <a:latin typeface="Calibri"/>
                <a:cs typeface="Calibri"/>
              </a:rPr>
              <a:t>tendinous </a:t>
            </a:r>
            <a:r>
              <a:rPr sz="1800" spc="-5" dirty="0">
                <a:latin typeface="Calibri"/>
                <a:cs typeface="Calibri"/>
              </a:rPr>
              <a:t>and  </a:t>
            </a:r>
            <a:r>
              <a:rPr sz="1800" spc="-10" dirty="0">
                <a:latin typeface="Calibri"/>
                <a:cs typeface="Calibri"/>
              </a:rPr>
              <a:t>membranous  </a:t>
            </a:r>
            <a:r>
              <a:rPr sz="1800" spc="-15" dirty="0">
                <a:latin typeface="Calibri"/>
                <a:cs typeface="Calibri"/>
              </a:rPr>
              <a:t>intersections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7244" y="4779264"/>
            <a:ext cx="80327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M</a:t>
            </a:r>
            <a:r>
              <a:rPr sz="1800" spc="-15" dirty="0">
                <a:latin typeface="Calibri"/>
                <a:cs typeface="Calibri"/>
              </a:rPr>
              <a:t>u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15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10" dirty="0">
                <a:latin typeface="Calibri"/>
                <a:cs typeface="Calibri"/>
              </a:rPr>
              <a:t>tendons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2540" y="4779264"/>
            <a:ext cx="8077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S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r</a:t>
            </a:r>
            <a:r>
              <a:rPr sz="1800" spc="-55" dirty="0">
                <a:latin typeface="Calibri"/>
                <a:cs typeface="Calibri"/>
              </a:rPr>
              <a:t>r</a:t>
            </a:r>
            <a:r>
              <a:rPr sz="1800" spc="-25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48020" y="1539240"/>
            <a:ext cx="26111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Different </a:t>
            </a:r>
            <a:r>
              <a:rPr sz="1800" spc="-15" dirty="0">
                <a:latin typeface="Calibri"/>
                <a:cs typeface="Calibri"/>
              </a:rPr>
              <a:t>numbers </a:t>
            </a:r>
            <a:r>
              <a:rPr sz="1800" spc="5" dirty="0">
                <a:latin typeface="Calibri"/>
                <a:cs typeface="Calibri"/>
              </a:rPr>
              <a:t>of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bellies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1532" y="6580632"/>
            <a:ext cx="302831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878205" algn="l"/>
                <a:tab pos="1740535" algn="l"/>
                <a:tab pos="2676525" algn="l"/>
              </a:tabLst>
            </a:pP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-	</a:t>
            </a:r>
            <a:r>
              <a:rPr sz="1800" spc="-5" dirty="0">
                <a:latin typeface="Calibri"/>
                <a:cs typeface="Calibri"/>
              </a:rPr>
              <a:t>U</a:t>
            </a:r>
            <a:r>
              <a:rPr sz="1800" spc="-15" dirty="0">
                <a:latin typeface="Calibri"/>
                <a:cs typeface="Calibri"/>
              </a:rPr>
              <a:t>n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-	I</a:t>
            </a:r>
            <a:r>
              <a:rPr sz="1800" spc="-35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-	</a:t>
            </a:r>
            <a:r>
              <a:rPr sz="1800" spc="-15" dirty="0">
                <a:latin typeface="Calibri"/>
                <a:cs typeface="Calibri"/>
              </a:rPr>
              <a:t>F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2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t  </a:t>
            </a:r>
            <a:r>
              <a:rPr sz="1800" spc="-20" dirty="0">
                <a:latin typeface="Calibri"/>
                <a:cs typeface="Calibri"/>
              </a:rPr>
              <a:t>pennate  pennate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tendinous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77768" y="6580632"/>
            <a:ext cx="11671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Ring-shaped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54828" y="4492752"/>
            <a:ext cx="338264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Different </a:t>
            </a:r>
            <a:r>
              <a:rPr sz="1800" spc="-5" dirty="0">
                <a:latin typeface="Calibri"/>
                <a:cs typeface="Calibri"/>
              </a:rPr>
              <a:t>muscle </a:t>
            </a:r>
            <a:r>
              <a:rPr sz="1800" spc="-15" dirty="0">
                <a:latin typeface="Calibri"/>
                <a:cs typeface="Calibri"/>
              </a:rPr>
              <a:t>fibre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arrangements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1054735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2578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30"/>
              </a:spcBef>
            </a:pPr>
            <a:r>
              <a:rPr sz="3200" spc="-5" dirty="0"/>
              <a:t>Dorsal </a:t>
            </a:r>
            <a:r>
              <a:rPr sz="3200" spc="-10" dirty="0"/>
              <a:t>and Ventral Muscle</a:t>
            </a:r>
            <a:r>
              <a:rPr sz="3200" spc="40" dirty="0"/>
              <a:t> </a:t>
            </a:r>
            <a:r>
              <a:rPr sz="3200" spc="-10" dirty="0"/>
              <a:t>Groups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7363968" y="1569719"/>
            <a:ext cx="1606296" cy="5120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591" y="1569719"/>
            <a:ext cx="1761744" cy="5032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0208" y="1655064"/>
            <a:ext cx="2161031" cy="1566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50208" y="3432047"/>
            <a:ext cx="2161031" cy="1469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9976" y="5093208"/>
            <a:ext cx="1298448" cy="198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08504" y="5732287"/>
            <a:ext cx="1731645" cy="343535"/>
          </a:xfrm>
          <a:custGeom>
            <a:avLst/>
            <a:gdLst/>
            <a:ahLst/>
            <a:cxnLst/>
            <a:rect l="l" t="t" r="r" b="b"/>
            <a:pathLst>
              <a:path w="1731645" h="343535">
                <a:moveTo>
                  <a:pt x="301037" y="0"/>
                </a:moveTo>
                <a:lnTo>
                  <a:pt x="286512" y="4048"/>
                </a:lnTo>
                <a:lnTo>
                  <a:pt x="0" y="171688"/>
                </a:lnTo>
                <a:lnTo>
                  <a:pt x="286512" y="339328"/>
                </a:lnTo>
                <a:lnTo>
                  <a:pt x="300609" y="343376"/>
                </a:lnTo>
                <a:lnTo>
                  <a:pt x="314706" y="341995"/>
                </a:lnTo>
                <a:lnTo>
                  <a:pt x="327659" y="335470"/>
                </a:lnTo>
                <a:lnTo>
                  <a:pt x="338327" y="324088"/>
                </a:lnTo>
                <a:lnTo>
                  <a:pt x="342376" y="309562"/>
                </a:lnTo>
                <a:lnTo>
                  <a:pt x="340994" y="294751"/>
                </a:lnTo>
                <a:lnTo>
                  <a:pt x="334470" y="281654"/>
                </a:lnTo>
                <a:lnTo>
                  <a:pt x="323088" y="272272"/>
                </a:lnTo>
                <a:lnTo>
                  <a:pt x="214417" y="208518"/>
                </a:lnTo>
                <a:lnTo>
                  <a:pt x="76200" y="208264"/>
                </a:lnTo>
                <a:lnTo>
                  <a:pt x="76200" y="132064"/>
                </a:lnTo>
                <a:lnTo>
                  <a:pt x="219178" y="132064"/>
                </a:lnTo>
                <a:lnTo>
                  <a:pt x="323088" y="71104"/>
                </a:lnTo>
                <a:lnTo>
                  <a:pt x="334470" y="61721"/>
                </a:lnTo>
                <a:lnTo>
                  <a:pt x="340994" y="48625"/>
                </a:lnTo>
                <a:lnTo>
                  <a:pt x="342376" y="33813"/>
                </a:lnTo>
                <a:lnTo>
                  <a:pt x="338327" y="19288"/>
                </a:lnTo>
                <a:lnTo>
                  <a:pt x="328945" y="7905"/>
                </a:lnTo>
                <a:lnTo>
                  <a:pt x="315848" y="1381"/>
                </a:lnTo>
                <a:lnTo>
                  <a:pt x="301037" y="0"/>
                </a:lnTo>
                <a:close/>
              </a:path>
              <a:path w="1731645" h="343535">
                <a:moveTo>
                  <a:pt x="218731" y="132326"/>
                </a:moveTo>
                <a:lnTo>
                  <a:pt x="151637" y="171688"/>
                </a:lnTo>
                <a:lnTo>
                  <a:pt x="214417" y="208518"/>
                </a:lnTo>
                <a:lnTo>
                  <a:pt x="1731263" y="211312"/>
                </a:lnTo>
                <a:lnTo>
                  <a:pt x="1731263" y="135112"/>
                </a:lnTo>
                <a:lnTo>
                  <a:pt x="218731" y="132326"/>
                </a:lnTo>
                <a:close/>
              </a:path>
              <a:path w="1731645" h="343535">
                <a:moveTo>
                  <a:pt x="76200" y="132064"/>
                </a:moveTo>
                <a:lnTo>
                  <a:pt x="76200" y="208264"/>
                </a:lnTo>
                <a:lnTo>
                  <a:pt x="214417" y="208518"/>
                </a:lnTo>
                <a:lnTo>
                  <a:pt x="208787" y="205216"/>
                </a:lnTo>
                <a:lnTo>
                  <a:pt x="94487" y="205216"/>
                </a:lnTo>
                <a:lnTo>
                  <a:pt x="94487" y="138160"/>
                </a:lnTo>
                <a:lnTo>
                  <a:pt x="208787" y="138160"/>
                </a:lnTo>
                <a:lnTo>
                  <a:pt x="218731" y="132326"/>
                </a:lnTo>
                <a:lnTo>
                  <a:pt x="76200" y="132064"/>
                </a:lnTo>
                <a:close/>
              </a:path>
              <a:path w="1731645" h="343535">
                <a:moveTo>
                  <a:pt x="94487" y="138160"/>
                </a:moveTo>
                <a:lnTo>
                  <a:pt x="94487" y="205216"/>
                </a:lnTo>
                <a:lnTo>
                  <a:pt x="151637" y="171688"/>
                </a:lnTo>
                <a:lnTo>
                  <a:pt x="94487" y="138160"/>
                </a:lnTo>
                <a:close/>
              </a:path>
              <a:path w="1731645" h="343535">
                <a:moveTo>
                  <a:pt x="151637" y="171688"/>
                </a:moveTo>
                <a:lnTo>
                  <a:pt x="94487" y="205216"/>
                </a:lnTo>
                <a:lnTo>
                  <a:pt x="208787" y="205216"/>
                </a:lnTo>
                <a:lnTo>
                  <a:pt x="151637" y="171688"/>
                </a:lnTo>
                <a:close/>
              </a:path>
              <a:path w="1731645" h="343535">
                <a:moveTo>
                  <a:pt x="208787" y="138160"/>
                </a:moveTo>
                <a:lnTo>
                  <a:pt x="94487" y="138160"/>
                </a:lnTo>
                <a:lnTo>
                  <a:pt x="151637" y="171688"/>
                </a:lnTo>
                <a:lnTo>
                  <a:pt x="208787" y="138160"/>
                </a:lnTo>
                <a:close/>
              </a:path>
              <a:path w="1731645" h="343535">
                <a:moveTo>
                  <a:pt x="219178" y="132064"/>
                </a:moveTo>
                <a:lnTo>
                  <a:pt x="76200" y="132064"/>
                </a:lnTo>
                <a:lnTo>
                  <a:pt x="218731" y="132326"/>
                </a:lnTo>
                <a:lnTo>
                  <a:pt x="219178" y="1320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8504" y="5732287"/>
            <a:ext cx="1731645" cy="343535"/>
          </a:xfrm>
          <a:custGeom>
            <a:avLst/>
            <a:gdLst/>
            <a:ahLst/>
            <a:cxnLst/>
            <a:rect l="l" t="t" r="r" b="b"/>
            <a:pathLst>
              <a:path w="1731645" h="343535">
                <a:moveTo>
                  <a:pt x="301037" y="0"/>
                </a:moveTo>
                <a:lnTo>
                  <a:pt x="286512" y="4048"/>
                </a:lnTo>
                <a:lnTo>
                  <a:pt x="0" y="171688"/>
                </a:lnTo>
                <a:lnTo>
                  <a:pt x="286512" y="339328"/>
                </a:lnTo>
                <a:lnTo>
                  <a:pt x="300609" y="343376"/>
                </a:lnTo>
                <a:lnTo>
                  <a:pt x="314706" y="341995"/>
                </a:lnTo>
                <a:lnTo>
                  <a:pt x="327659" y="335470"/>
                </a:lnTo>
                <a:lnTo>
                  <a:pt x="338327" y="324088"/>
                </a:lnTo>
                <a:lnTo>
                  <a:pt x="342376" y="309562"/>
                </a:lnTo>
                <a:lnTo>
                  <a:pt x="340994" y="294751"/>
                </a:lnTo>
                <a:lnTo>
                  <a:pt x="334470" y="281654"/>
                </a:lnTo>
                <a:lnTo>
                  <a:pt x="323088" y="272272"/>
                </a:lnTo>
                <a:lnTo>
                  <a:pt x="214417" y="208518"/>
                </a:lnTo>
                <a:lnTo>
                  <a:pt x="76200" y="208264"/>
                </a:lnTo>
                <a:lnTo>
                  <a:pt x="76200" y="132064"/>
                </a:lnTo>
                <a:lnTo>
                  <a:pt x="219178" y="132064"/>
                </a:lnTo>
                <a:lnTo>
                  <a:pt x="323088" y="71104"/>
                </a:lnTo>
                <a:lnTo>
                  <a:pt x="334470" y="61721"/>
                </a:lnTo>
                <a:lnTo>
                  <a:pt x="340994" y="48625"/>
                </a:lnTo>
                <a:lnTo>
                  <a:pt x="342376" y="33813"/>
                </a:lnTo>
                <a:lnTo>
                  <a:pt x="338327" y="19288"/>
                </a:lnTo>
                <a:lnTo>
                  <a:pt x="328945" y="7905"/>
                </a:lnTo>
                <a:lnTo>
                  <a:pt x="315848" y="1381"/>
                </a:lnTo>
                <a:lnTo>
                  <a:pt x="301037" y="0"/>
                </a:lnTo>
                <a:close/>
              </a:path>
              <a:path w="1731645" h="343535">
                <a:moveTo>
                  <a:pt x="218731" y="132326"/>
                </a:moveTo>
                <a:lnTo>
                  <a:pt x="151637" y="171688"/>
                </a:lnTo>
                <a:lnTo>
                  <a:pt x="214417" y="208518"/>
                </a:lnTo>
                <a:lnTo>
                  <a:pt x="1731263" y="211312"/>
                </a:lnTo>
                <a:lnTo>
                  <a:pt x="1731263" y="135112"/>
                </a:lnTo>
                <a:lnTo>
                  <a:pt x="218731" y="132326"/>
                </a:lnTo>
                <a:close/>
              </a:path>
              <a:path w="1731645" h="343535">
                <a:moveTo>
                  <a:pt x="76200" y="132064"/>
                </a:moveTo>
                <a:lnTo>
                  <a:pt x="76200" y="208264"/>
                </a:lnTo>
                <a:lnTo>
                  <a:pt x="214417" y="208518"/>
                </a:lnTo>
                <a:lnTo>
                  <a:pt x="208787" y="205216"/>
                </a:lnTo>
                <a:lnTo>
                  <a:pt x="94487" y="205216"/>
                </a:lnTo>
                <a:lnTo>
                  <a:pt x="94487" y="138160"/>
                </a:lnTo>
                <a:lnTo>
                  <a:pt x="208787" y="138160"/>
                </a:lnTo>
                <a:lnTo>
                  <a:pt x="218731" y="132326"/>
                </a:lnTo>
                <a:lnTo>
                  <a:pt x="76200" y="132064"/>
                </a:lnTo>
                <a:close/>
              </a:path>
              <a:path w="1731645" h="343535">
                <a:moveTo>
                  <a:pt x="94487" y="138160"/>
                </a:moveTo>
                <a:lnTo>
                  <a:pt x="94487" y="205216"/>
                </a:lnTo>
                <a:lnTo>
                  <a:pt x="151637" y="171688"/>
                </a:lnTo>
                <a:lnTo>
                  <a:pt x="94487" y="138160"/>
                </a:lnTo>
                <a:close/>
              </a:path>
              <a:path w="1731645" h="343535">
                <a:moveTo>
                  <a:pt x="151637" y="171688"/>
                </a:moveTo>
                <a:lnTo>
                  <a:pt x="94487" y="205216"/>
                </a:lnTo>
                <a:lnTo>
                  <a:pt x="208787" y="205216"/>
                </a:lnTo>
                <a:lnTo>
                  <a:pt x="151637" y="171688"/>
                </a:lnTo>
                <a:close/>
              </a:path>
              <a:path w="1731645" h="343535">
                <a:moveTo>
                  <a:pt x="208787" y="138160"/>
                </a:moveTo>
                <a:lnTo>
                  <a:pt x="94487" y="138160"/>
                </a:lnTo>
                <a:lnTo>
                  <a:pt x="151637" y="171688"/>
                </a:lnTo>
                <a:lnTo>
                  <a:pt x="208787" y="138160"/>
                </a:lnTo>
                <a:close/>
              </a:path>
              <a:path w="1731645" h="343535">
                <a:moveTo>
                  <a:pt x="219178" y="132064"/>
                </a:moveTo>
                <a:lnTo>
                  <a:pt x="76200" y="132064"/>
                </a:lnTo>
                <a:lnTo>
                  <a:pt x="218731" y="132326"/>
                </a:lnTo>
                <a:lnTo>
                  <a:pt x="219178" y="1320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51576" y="5732287"/>
            <a:ext cx="1728470" cy="343535"/>
          </a:xfrm>
          <a:custGeom>
            <a:avLst/>
            <a:gdLst/>
            <a:ahLst/>
            <a:cxnLst/>
            <a:rect l="l" t="t" r="r" b="b"/>
            <a:pathLst>
              <a:path w="1728470" h="343535">
                <a:moveTo>
                  <a:pt x="1660494" y="132064"/>
                </a:moveTo>
                <a:lnTo>
                  <a:pt x="1652016" y="132064"/>
                </a:lnTo>
                <a:lnTo>
                  <a:pt x="1652016" y="208264"/>
                </a:lnTo>
                <a:lnTo>
                  <a:pt x="1513797" y="208519"/>
                </a:lnTo>
                <a:lnTo>
                  <a:pt x="1405127" y="272272"/>
                </a:lnTo>
                <a:lnTo>
                  <a:pt x="1393745" y="281654"/>
                </a:lnTo>
                <a:lnTo>
                  <a:pt x="1387221" y="294751"/>
                </a:lnTo>
                <a:lnTo>
                  <a:pt x="1385839" y="309562"/>
                </a:lnTo>
                <a:lnTo>
                  <a:pt x="1389888" y="324088"/>
                </a:lnTo>
                <a:lnTo>
                  <a:pt x="1400555" y="335470"/>
                </a:lnTo>
                <a:lnTo>
                  <a:pt x="1413509" y="341995"/>
                </a:lnTo>
                <a:lnTo>
                  <a:pt x="1427606" y="343376"/>
                </a:lnTo>
                <a:lnTo>
                  <a:pt x="1441703" y="339328"/>
                </a:lnTo>
                <a:lnTo>
                  <a:pt x="1728216" y="171688"/>
                </a:lnTo>
                <a:lnTo>
                  <a:pt x="1660494" y="132064"/>
                </a:lnTo>
                <a:close/>
              </a:path>
              <a:path w="1728470" h="343535">
                <a:moveTo>
                  <a:pt x="1509485" y="132327"/>
                </a:moveTo>
                <a:lnTo>
                  <a:pt x="0" y="135112"/>
                </a:lnTo>
                <a:lnTo>
                  <a:pt x="0" y="211312"/>
                </a:lnTo>
                <a:lnTo>
                  <a:pt x="1513797" y="208519"/>
                </a:lnTo>
                <a:lnTo>
                  <a:pt x="1576577" y="171688"/>
                </a:lnTo>
                <a:lnTo>
                  <a:pt x="1509485" y="132327"/>
                </a:lnTo>
                <a:close/>
              </a:path>
              <a:path w="1728470" h="343535">
                <a:moveTo>
                  <a:pt x="1576577" y="171688"/>
                </a:moveTo>
                <a:lnTo>
                  <a:pt x="1513797" y="208519"/>
                </a:lnTo>
                <a:lnTo>
                  <a:pt x="1652016" y="208264"/>
                </a:lnTo>
                <a:lnTo>
                  <a:pt x="1652016" y="205216"/>
                </a:lnTo>
                <a:lnTo>
                  <a:pt x="1633727" y="205216"/>
                </a:lnTo>
                <a:lnTo>
                  <a:pt x="1576577" y="171688"/>
                </a:lnTo>
                <a:close/>
              </a:path>
              <a:path w="1728470" h="343535">
                <a:moveTo>
                  <a:pt x="1633727" y="138160"/>
                </a:moveTo>
                <a:lnTo>
                  <a:pt x="1576577" y="171688"/>
                </a:lnTo>
                <a:lnTo>
                  <a:pt x="1633727" y="205216"/>
                </a:lnTo>
                <a:lnTo>
                  <a:pt x="1633727" y="138160"/>
                </a:lnTo>
                <a:close/>
              </a:path>
              <a:path w="1728470" h="343535">
                <a:moveTo>
                  <a:pt x="1652016" y="138160"/>
                </a:moveTo>
                <a:lnTo>
                  <a:pt x="1633727" y="138160"/>
                </a:lnTo>
                <a:lnTo>
                  <a:pt x="1633727" y="205216"/>
                </a:lnTo>
                <a:lnTo>
                  <a:pt x="1652016" y="205216"/>
                </a:lnTo>
                <a:lnTo>
                  <a:pt x="1652016" y="138160"/>
                </a:lnTo>
                <a:close/>
              </a:path>
              <a:path w="1728470" h="343535">
                <a:moveTo>
                  <a:pt x="1652016" y="132064"/>
                </a:moveTo>
                <a:lnTo>
                  <a:pt x="1509485" y="132327"/>
                </a:lnTo>
                <a:lnTo>
                  <a:pt x="1576577" y="171688"/>
                </a:lnTo>
                <a:lnTo>
                  <a:pt x="1633727" y="138160"/>
                </a:lnTo>
                <a:lnTo>
                  <a:pt x="1652016" y="138160"/>
                </a:lnTo>
                <a:lnTo>
                  <a:pt x="1652016" y="132064"/>
                </a:lnTo>
                <a:close/>
              </a:path>
              <a:path w="1728470" h="343535">
                <a:moveTo>
                  <a:pt x="1427178" y="0"/>
                </a:moveTo>
                <a:lnTo>
                  <a:pt x="1412367" y="1381"/>
                </a:lnTo>
                <a:lnTo>
                  <a:pt x="1399270" y="7905"/>
                </a:lnTo>
                <a:lnTo>
                  <a:pt x="1389888" y="19288"/>
                </a:lnTo>
                <a:lnTo>
                  <a:pt x="1385839" y="33813"/>
                </a:lnTo>
                <a:lnTo>
                  <a:pt x="1387221" y="48625"/>
                </a:lnTo>
                <a:lnTo>
                  <a:pt x="1393745" y="61721"/>
                </a:lnTo>
                <a:lnTo>
                  <a:pt x="1405127" y="71104"/>
                </a:lnTo>
                <a:lnTo>
                  <a:pt x="1509485" y="132327"/>
                </a:lnTo>
                <a:lnTo>
                  <a:pt x="1660494" y="132064"/>
                </a:lnTo>
                <a:lnTo>
                  <a:pt x="1441703" y="4048"/>
                </a:lnTo>
                <a:lnTo>
                  <a:pt x="1427178" y="0"/>
                </a:lnTo>
                <a:close/>
              </a:path>
            </a:pathLst>
          </a:custGeom>
          <a:solidFill>
            <a:srgbClr val="FCFF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1576" y="5732287"/>
            <a:ext cx="1728470" cy="343535"/>
          </a:xfrm>
          <a:custGeom>
            <a:avLst/>
            <a:gdLst/>
            <a:ahLst/>
            <a:cxnLst/>
            <a:rect l="l" t="t" r="r" b="b"/>
            <a:pathLst>
              <a:path w="1728470" h="343535">
                <a:moveTo>
                  <a:pt x="1660494" y="132064"/>
                </a:moveTo>
                <a:lnTo>
                  <a:pt x="1652016" y="132064"/>
                </a:lnTo>
                <a:lnTo>
                  <a:pt x="1652016" y="208264"/>
                </a:lnTo>
                <a:lnTo>
                  <a:pt x="1513797" y="208519"/>
                </a:lnTo>
                <a:lnTo>
                  <a:pt x="1405127" y="272272"/>
                </a:lnTo>
                <a:lnTo>
                  <a:pt x="1393745" y="281654"/>
                </a:lnTo>
                <a:lnTo>
                  <a:pt x="1387221" y="294751"/>
                </a:lnTo>
                <a:lnTo>
                  <a:pt x="1385839" y="309562"/>
                </a:lnTo>
                <a:lnTo>
                  <a:pt x="1389888" y="324088"/>
                </a:lnTo>
                <a:lnTo>
                  <a:pt x="1400555" y="335470"/>
                </a:lnTo>
                <a:lnTo>
                  <a:pt x="1413509" y="341995"/>
                </a:lnTo>
                <a:lnTo>
                  <a:pt x="1427606" y="343376"/>
                </a:lnTo>
                <a:lnTo>
                  <a:pt x="1441703" y="339328"/>
                </a:lnTo>
                <a:lnTo>
                  <a:pt x="1728216" y="171688"/>
                </a:lnTo>
                <a:lnTo>
                  <a:pt x="1660494" y="132064"/>
                </a:lnTo>
                <a:close/>
              </a:path>
              <a:path w="1728470" h="343535">
                <a:moveTo>
                  <a:pt x="1509485" y="132327"/>
                </a:moveTo>
                <a:lnTo>
                  <a:pt x="0" y="135112"/>
                </a:lnTo>
                <a:lnTo>
                  <a:pt x="0" y="211312"/>
                </a:lnTo>
                <a:lnTo>
                  <a:pt x="1513797" y="208519"/>
                </a:lnTo>
                <a:lnTo>
                  <a:pt x="1576577" y="171688"/>
                </a:lnTo>
                <a:lnTo>
                  <a:pt x="1509485" y="132327"/>
                </a:lnTo>
                <a:close/>
              </a:path>
              <a:path w="1728470" h="343535">
                <a:moveTo>
                  <a:pt x="1576577" y="171688"/>
                </a:moveTo>
                <a:lnTo>
                  <a:pt x="1513797" y="208519"/>
                </a:lnTo>
                <a:lnTo>
                  <a:pt x="1652016" y="208264"/>
                </a:lnTo>
                <a:lnTo>
                  <a:pt x="1652016" y="205216"/>
                </a:lnTo>
                <a:lnTo>
                  <a:pt x="1633727" y="205216"/>
                </a:lnTo>
                <a:lnTo>
                  <a:pt x="1576577" y="171688"/>
                </a:lnTo>
                <a:close/>
              </a:path>
              <a:path w="1728470" h="343535">
                <a:moveTo>
                  <a:pt x="1633727" y="138160"/>
                </a:moveTo>
                <a:lnTo>
                  <a:pt x="1576577" y="171688"/>
                </a:lnTo>
                <a:lnTo>
                  <a:pt x="1633727" y="205216"/>
                </a:lnTo>
                <a:lnTo>
                  <a:pt x="1633727" y="138160"/>
                </a:lnTo>
                <a:close/>
              </a:path>
              <a:path w="1728470" h="343535">
                <a:moveTo>
                  <a:pt x="1652016" y="138160"/>
                </a:moveTo>
                <a:lnTo>
                  <a:pt x="1633727" y="138160"/>
                </a:lnTo>
                <a:lnTo>
                  <a:pt x="1633727" y="205216"/>
                </a:lnTo>
                <a:lnTo>
                  <a:pt x="1652016" y="205216"/>
                </a:lnTo>
                <a:lnTo>
                  <a:pt x="1652016" y="138160"/>
                </a:lnTo>
                <a:close/>
              </a:path>
              <a:path w="1728470" h="343535">
                <a:moveTo>
                  <a:pt x="1652016" y="132064"/>
                </a:moveTo>
                <a:lnTo>
                  <a:pt x="1509485" y="132327"/>
                </a:lnTo>
                <a:lnTo>
                  <a:pt x="1576577" y="171688"/>
                </a:lnTo>
                <a:lnTo>
                  <a:pt x="1633727" y="138160"/>
                </a:lnTo>
                <a:lnTo>
                  <a:pt x="1652016" y="138160"/>
                </a:lnTo>
                <a:lnTo>
                  <a:pt x="1652016" y="132064"/>
                </a:lnTo>
                <a:close/>
              </a:path>
              <a:path w="1728470" h="343535">
                <a:moveTo>
                  <a:pt x="1427178" y="0"/>
                </a:moveTo>
                <a:lnTo>
                  <a:pt x="1412367" y="1381"/>
                </a:lnTo>
                <a:lnTo>
                  <a:pt x="1399270" y="7905"/>
                </a:lnTo>
                <a:lnTo>
                  <a:pt x="1389888" y="19288"/>
                </a:lnTo>
                <a:lnTo>
                  <a:pt x="1385839" y="33813"/>
                </a:lnTo>
                <a:lnTo>
                  <a:pt x="1387221" y="48625"/>
                </a:lnTo>
                <a:lnTo>
                  <a:pt x="1393745" y="61721"/>
                </a:lnTo>
                <a:lnTo>
                  <a:pt x="1405127" y="71104"/>
                </a:lnTo>
                <a:lnTo>
                  <a:pt x="1509485" y="132327"/>
                </a:lnTo>
                <a:lnTo>
                  <a:pt x="1660494" y="132064"/>
                </a:lnTo>
                <a:lnTo>
                  <a:pt x="1441703" y="4048"/>
                </a:lnTo>
                <a:lnTo>
                  <a:pt x="1427178" y="0"/>
                </a:lnTo>
                <a:close/>
              </a:path>
            </a:pathLst>
          </a:custGeom>
          <a:solidFill>
            <a:srgbClr val="FCFF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1739" y="6723888"/>
            <a:ext cx="20046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Dorsal </a:t>
            </a:r>
            <a:r>
              <a:rPr sz="1800" spc="-5" dirty="0">
                <a:latin typeface="Calibri"/>
                <a:cs typeface="Calibri"/>
              </a:rPr>
              <a:t>muscle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59626" y="6723888"/>
            <a:ext cx="20802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latin typeface="Calibri"/>
                <a:cs typeface="Calibri"/>
              </a:rPr>
              <a:t>Ventral </a:t>
            </a:r>
            <a:r>
              <a:rPr sz="1800" spc="-5" dirty="0">
                <a:latin typeface="Calibri"/>
                <a:cs typeface="Calibri"/>
              </a:rPr>
              <a:t>muscle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07155" y="1685544"/>
            <a:ext cx="38925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F</a:t>
            </a:r>
            <a:r>
              <a:rPr sz="1800" spc="-10" dirty="0">
                <a:latin typeface="Calibri"/>
                <a:cs typeface="Calibri"/>
              </a:rPr>
              <a:t>is</a:t>
            </a:r>
            <a:r>
              <a:rPr sz="1800" dirty="0"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3692" y="3483864"/>
            <a:ext cx="6724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15" dirty="0">
                <a:latin typeface="Calibri"/>
                <a:cs typeface="Calibri"/>
              </a:rPr>
              <a:t>p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il</a:t>
            </a:r>
            <a:r>
              <a:rPr sz="1800" dirty="0"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40811" y="5141976"/>
            <a:ext cx="858519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Mammal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3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176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880"/>
              </a:spcBef>
            </a:pPr>
            <a:r>
              <a:rPr sz="3200" spc="-10" dirty="0"/>
              <a:t>Muscle </a:t>
            </a:r>
            <a:r>
              <a:rPr sz="3200" spc="-5" dirty="0"/>
              <a:t>Force Production at Sarcomere</a:t>
            </a:r>
            <a:r>
              <a:rPr sz="3200" spc="45" dirty="0"/>
              <a:t> </a:t>
            </a:r>
            <a:r>
              <a:rPr sz="3200" spc="-10" dirty="0"/>
              <a:t>Level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76200" y="1313740"/>
            <a:ext cx="4724400" cy="5391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15240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Contraction and shortening</a:t>
            </a:r>
            <a:r>
              <a:rPr sz="2400" spc="-1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  </a:t>
            </a:r>
            <a:r>
              <a:rPr sz="2400" spc="-5" dirty="0">
                <a:latin typeface="Calibri"/>
                <a:cs typeface="Calibri"/>
              </a:rPr>
              <a:t>all </a:t>
            </a:r>
            <a:r>
              <a:rPr sz="2400" dirty="0">
                <a:latin typeface="Calibri"/>
                <a:cs typeface="Calibri"/>
              </a:rPr>
              <a:t>sarcomeres causes </a:t>
            </a:r>
            <a:r>
              <a:rPr sz="2400" spc="5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muscle </a:t>
            </a:r>
            <a:r>
              <a:rPr sz="2400" spc="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shorten </a:t>
            </a:r>
            <a:r>
              <a:rPr sz="2400" spc="-5" dirty="0">
                <a:latin typeface="Calibri"/>
                <a:cs typeface="Calibri"/>
              </a:rPr>
              <a:t>while  </a:t>
            </a:r>
            <a:r>
              <a:rPr sz="2400" dirty="0">
                <a:latin typeface="Calibri"/>
                <a:cs typeface="Calibri"/>
              </a:rPr>
              <a:t>simultaneously generating  </a:t>
            </a:r>
            <a:r>
              <a:rPr sz="2400" dirty="0" smtClean="0">
                <a:latin typeface="Calibri"/>
                <a:cs typeface="Calibri"/>
              </a:rPr>
              <a:t>force</a:t>
            </a:r>
            <a:endParaRPr lang="en-GB" sz="2400" dirty="0" smtClean="0">
              <a:latin typeface="Calibri"/>
              <a:cs typeface="Calibri"/>
            </a:endParaRPr>
          </a:p>
          <a:p>
            <a:pPr marL="356870" marR="15240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6870" marR="508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spc="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amount of force  generated depends on </a:t>
            </a:r>
            <a:r>
              <a:rPr sz="2400" spc="5" dirty="0">
                <a:latin typeface="Calibri"/>
                <a:cs typeface="Calibri"/>
              </a:rPr>
              <a:t>the  </a:t>
            </a:r>
            <a:r>
              <a:rPr sz="2400" dirty="0">
                <a:latin typeface="Calibri"/>
                <a:cs typeface="Calibri"/>
              </a:rPr>
              <a:t>degree of overlap between </a:t>
            </a:r>
            <a:r>
              <a:rPr sz="2400" spc="1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actin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myosin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myofilaments  </a:t>
            </a:r>
            <a:r>
              <a:rPr sz="2400" dirty="0">
                <a:latin typeface="Calibri"/>
                <a:cs typeface="Calibri"/>
              </a:rPr>
              <a:t>(potential </a:t>
            </a:r>
            <a:r>
              <a:rPr sz="2400" spc="5" dirty="0">
                <a:latin typeface="Calibri"/>
                <a:cs typeface="Calibri"/>
              </a:rPr>
              <a:t>for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interactions</a:t>
            </a:r>
            <a:r>
              <a:rPr sz="2400" dirty="0" smtClean="0">
                <a:latin typeface="Calibri"/>
                <a:cs typeface="Calibri"/>
              </a:rPr>
              <a:t>)</a:t>
            </a:r>
            <a:endParaRPr lang="en-GB" sz="2400" dirty="0" smtClean="0">
              <a:latin typeface="Calibri"/>
              <a:cs typeface="Calibri"/>
            </a:endParaRPr>
          </a:p>
          <a:p>
            <a:pPr marL="356870" marR="5080" indent="-344170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6870" marR="274320" indent="-344170" algn="just">
              <a:lnSpc>
                <a:spcPct val="100000"/>
              </a:lnSpc>
              <a:spcBef>
                <a:spcPts val="575"/>
              </a:spcBef>
              <a:buChar char="•"/>
              <a:tabLst>
                <a:tab pos="357505" algn="l"/>
              </a:tabLst>
            </a:pPr>
            <a:r>
              <a:rPr sz="2400" dirty="0">
                <a:latin typeface="Calibri"/>
                <a:cs typeface="Calibri"/>
              </a:rPr>
              <a:t>Maximum force </a:t>
            </a:r>
            <a:r>
              <a:rPr sz="2400" spc="-5" dirty="0">
                <a:latin typeface="Calibri"/>
                <a:cs typeface="Calibri"/>
              </a:rPr>
              <a:t>is </a:t>
            </a:r>
            <a:r>
              <a:rPr sz="2400" dirty="0">
                <a:latin typeface="Calibri"/>
                <a:cs typeface="Calibri"/>
              </a:rPr>
              <a:t>generated  </a:t>
            </a:r>
            <a:r>
              <a:rPr sz="2400" spc="-5" dirty="0">
                <a:latin typeface="Calibri"/>
                <a:cs typeface="Calibri"/>
              </a:rPr>
              <a:t>when </a:t>
            </a:r>
            <a:r>
              <a:rPr sz="2400" spc="5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muscle is almost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at  resting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length</a:t>
            </a:r>
          </a:p>
        </p:txBody>
      </p:sp>
      <p:sp>
        <p:nvSpPr>
          <p:cNvPr id="4" name="object 4"/>
          <p:cNvSpPr/>
          <p:nvPr/>
        </p:nvSpPr>
        <p:spPr>
          <a:xfrm>
            <a:off x="5029200" y="1981200"/>
            <a:ext cx="4373880" cy="3742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176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880"/>
              </a:spcBef>
            </a:pPr>
            <a:r>
              <a:rPr sz="3200" spc="-10" dirty="0"/>
              <a:t>Muscle </a:t>
            </a:r>
            <a:r>
              <a:rPr sz="3200" spc="-5" dirty="0"/>
              <a:t>Isotonic vs. </a:t>
            </a:r>
            <a:r>
              <a:rPr sz="3200" spc="-10" dirty="0"/>
              <a:t>Isometric</a:t>
            </a:r>
            <a:r>
              <a:rPr sz="3200" spc="45" dirty="0"/>
              <a:t> </a:t>
            </a:r>
            <a:r>
              <a:rPr sz="3200" spc="-5" dirty="0"/>
              <a:t>Contractions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42619" y="1324864"/>
            <a:ext cx="4149725" cy="563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508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000" spc="-5" dirty="0">
                <a:latin typeface="Calibri"/>
                <a:cs typeface="Calibri"/>
              </a:rPr>
              <a:t>In an </a:t>
            </a:r>
            <a:r>
              <a:rPr sz="2000" b="1" spc="-5" dirty="0">
                <a:latin typeface="Calibri"/>
                <a:cs typeface="Calibri"/>
              </a:rPr>
              <a:t>isotonic </a:t>
            </a:r>
            <a:r>
              <a:rPr sz="2000" b="1" dirty="0">
                <a:latin typeface="Calibri"/>
                <a:cs typeface="Calibri"/>
              </a:rPr>
              <a:t>contraction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length </a:t>
            </a:r>
            <a:r>
              <a:rPr sz="2000" spc="-5" dirty="0">
                <a:latin typeface="Calibri"/>
                <a:cs typeface="Calibri"/>
              </a:rPr>
              <a:t>of the </a:t>
            </a:r>
            <a:r>
              <a:rPr sz="2000" spc="-10" dirty="0">
                <a:latin typeface="Calibri"/>
                <a:cs typeface="Calibri"/>
              </a:rPr>
              <a:t>muscle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-10" dirty="0">
                <a:latin typeface="Calibri"/>
                <a:cs typeface="Calibri"/>
              </a:rPr>
              <a:t>shortened  </a:t>
            </a:r>
            <a:r>
              <a:rPr sz="2000" spc="-5" dirty="0">
                <a:latin typeface="Calibri"/>
                <a:cs typeface="Calibri"/>
              </a:rPr>
              <a:t>and a </a:t>
            </a:r>
            <a:r>
              <a:rPr sz="2000" spc="-10" dirty="0">
                <a:latin typeface="Calibri"/>
                <a:cs typeface="Calibri"/>
              </a:rPr>
              <a:t>force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-10" dirty="0">
                <a:latin typeface="Calibri"/>
                <a:cs typeface="Calibri"/>
              </a:rPr>
              <a:t>generated </a:t>
            </a:r>
            <a:r>
              <a:rPr sz="2000" spc="-5" dirty="0">
                <a:latin typeface="Calibri"/>
                <a:cs typeface="Calibri"/>
              </a:rPr>
              <a:t>at the  </a:t>
            </a:r>
            <a:r>
              <a:rPr sz="2000" spc="-10" dirty="0">
                <a:latin typeface="Calibri"/>
                <a:cs typeface="Calibri"/>
              </a:rPr>
              <a:t>musculo-tendinous </a:t>
            </a:r>
            <a:r>
              <a:rPr sz="2000" spc="-5" dirty="0">
                <a:latin typeface="Calibri"/>
                <a:cs typeface="Calibri"/>
              </a:rPr>
              <a:t>junction, causing  the </a:t>
            </a:r>
            <a:r>
              <a:rPr sz="2000" spc="-10" dirty="0">
                <a:latin typeface="Calibri"/>
                <a:cs typeface="Calibri"/>
              </a:rPr>
              <a:t>muscle </a:t>
            </a:r>
            <a:r>
              <a:rPr sz="2000" spc="-5" dirty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shorten </a:t>
            </a:r>
            <a:r>
              <a:rPr sz="2000" spc="-5" dirty="0">
                <a:latin typeface="Calibri"/>
                <a:cs typeface="Calibri"/>
              </a:rPr>
              <a:t>and the angle  of the joint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changes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56870" marR="1016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000" spc="-5" dirty="0">
                <a:latin typeface="Calibri"/>
                <a:cs typeface="Calibri"/>
              </a:rPr>
              <a:t>During an </a:t>
            </a:r>
            <a:r>
              <a:rPr sz="2000" b="1" spc="-5" dirty="0">
                <a:latin typeface="Calibri"/>
                <a:cs typeface="Calibri"/>
              </a:rPr>
              <a:t>isometric </a:t>
            </a:r>
            <a:r>
              <a:rPr sz="2000" b="1" dirty="0">
                <a:latin typeface="Calibri"/>
                <a:cs typeface="Calibri"/>
              </a:rPr>
              <a:t>contraction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muscle elongates while </a:t>
            </a:r>
            <a:r>
              <a:rPr sz="2000" spc="-5" dirty="0">
                <a:latin typeface="Calibri"/>
                <a:cs typeface="Calibri"/>
              </a:rPr>
              <a:t>under  </a:t>
            </a:r>
            <a:r>
              <a:rPr sz="2000" spc="-10" dirty="0">
                <a:latin typeface="Calibri"/>
                <a:cs typeface="Calibri"/>
              </a:rPr>
              <a:t>tension </a:t>
            </a:r>
            <a:r>
              <a:rPr sz="2000" spc="-5" dirty="0">
                <a:latin typeface="Calibri"/>
                <a:cs typeface="Calibri"/>
              </a:rPr>
              <a:t>due to an opposing </a:t>
            </a:r>
            <a:r>
              <a:rPr sz="2000" spc="-10" dirty="0">
                <a:latin typeface="Calibri"/>
                <a:cs typeface="Calibri"/>
              </a:rPr>
              <a:t>force  </a:t>
            </a:r>
            <a:r>
              <a:rPr sz="2000" spc="-5" dirty="0">
                <a:latin typeface="Calibri"/>
                <a:cs typeface="Calibri"/>
              </a:rPr>
              <a:t>being </a:t>
            </a:r>
            <a:r>
              <a:rPr sz="2000" spc="-10" dirty="0">
                <a:latin typeface="Calibri"/>
                <a:cs typeface="Calibri"/>
              </a:rPr>
              <a:t>greater </a:t>
            </a:r>
            <a:r>
              <a:rPr sz="2000" dirty="0">
                <a:latin typeface="Calibri"/>
                <a:cs typeface="Calibri"/>
              </a:rPr>
              <a:t>than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force  generated </a:t>
            </a:r>
            <a:r>
              <a:rPr sz="2000" spc="-5" dirty="0">
                <a:latin typeface="Calibri"/>
                <a:cs typeface="Calibri"/>
              </a:rPr>
              <a:t>by the </a:t>
            </a:r>
            <a:r>
              <a:rPr sz="2000" spc="-10" dirty="0">
                <a:latin typeface="Calibri"/>
                <a:cs typeface="Calibri"/>
              </a:rPr>
              <a:t>muscle. However,  </a:t>
            </a:r>
            <a:r>
              <a:rPr sz="2000" spc="-5" dirty="0">
                <a:latin typeface="Calibri"/>
                <a:cs typeface="Calibri"/>
              </a:rPr>
              <a:t>rather </a:t>
            </a:r>
            <a:r>
              <a:rPr sz="2000" dirty="0">
                <a:latin typeface="Calibri"/>
                <a:cs typeface="Calibri"/>
              </a:rPr>
              <a:t>than </a:t>
            </a:r>
            <a:r>
              <a:rPr sz="2000" spc="-5" dirty="0">
                <a:latin typeface="Calibri"/>
                <a:cs typeface="Calibri"/>
              </a:rPr>
              <a:t>working to pull a joint </a:t>
            </a:r>
            <a:r>
              <a:rPr sz="2000" spc="-10" dirty="0">
                <a:latin typeface="Calibri"/>
                <a:cs typeface="Calibri"/>
              </a:rPr>
              <a:t>in 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direction </a:t>
            </a:r>
            <a:r>
              <a:rPr sz="2000" spc="-5" dirty="0">
                <a:latin typeface="Calibri"/>
                <a:cs typeface="Calibri"/>
              </a:rPr>
              <a:t>of the </a:t>
            </a:r>
            <a:r>
              <a:rPr sz="2000" spc="-10" dirty="0">
                <a:latin typeface="Calibri"/>
                <a:cs typeface="Calibri"/>
              </a:rPr>
              <a:t>muscle  </a:t>
            </a:r>
            <a:r>
              <a:rPr sz="2000" spc="-5" dirty="0">
                <a:latin typeface="Calibri"/>
                <a:cs typeface="Calibri"/>
              </a:rPr>
              <a:t>contraction, the </a:t>
            </a:r>
            <a:r>
              <a:rPr sz="2000" spc="-10" dirty="0">
                <a:latin typeface="Calibri"/>
                <a:cs typeface="Calibri"/>
              </a:rPr>
              <a:t>muscle </a:t>
            </a:r>
            <a:r>
              <a:rPr sz="2000" spc="-5" dirty="0">
                <a:latin typeface="Calibri"/>
                <a:cs typeface="Calibri"/>
              </a:rPr>
              <a:t>acts to  </a:t>
            </a:r>
            <a:r>
              <a:rPr sz="2000" spc="-10" dirty="0">
                <a:latin typeface="Calibri"/>
                <a:cs typeface="Calibri"/>
              </a:rPr>
              <a:t>decelerate </a:t>
            </a:r>
            <a:r>
              <a:rPr sz="2000" spc="-5" dirty="0">
                <a:latin typeface="Calibri"/>
                <a:cs typeface="Calibri"/>
              </a:rPr>
              <a:t>joint at the </a:t>
            </a:r>
            <a:r>
              <a:rPr sz="2000" spc="-10" dirty="0">
                <a:latin typeface="Calibri"/>
                <a:cs typeface="Calibri"/>
              </a:rPr>
              <a:t>end </a:t>
            </a:r>
            <a:r>
              <a:rPr sz="2000" spc="-5" dirty="0">
                <a:latin typeface="Calibri"/>
                <a:cs typeface="Calibri"/>
              </a:rPr>
              <a:t>of a  </a:t>
            </a:r>
            <a:r>
              <a:rPr sz="2000" spc="-15" dirty="0">
                <a:latin typeface="Calibri"/>
                <a:cs typeface="Calibri"/>
              </a:rPr>
              <a:t>movement </a:t>
            </a:r>
            <a:r>
              <a:rPr sz="2000" spc="-5" dirty="0">
                <a:latin typeface="Calibri"/>
                <a:cs typeface="Calibri"/>
              </a:rPr>
              <a:t>or </a:t>
            </a:r>
            <a:r>
              <a:rPr sz="2000" spc="-10" dirty="0">
                <a:latin typeface="Calibri"/>
                <a:cs typeface="Calibri"/>
              </a:rPr>
              <a:t>otherwise </a:t>
            </a:r>
            <a:r>
              <a:rPr sz="2000" spc="-5" dirty="0">
                <a:latin typeface="Calibri"/>
                <a:cs typeface="Calibri"/>
              </a:rPr>
              <a:t>control the  repositioning of 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load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0055" y="2374392"/>
            <a:ext cx="4471415" cy="3892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9144000" cy="7620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143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900"/>
              </a:spcBef>
            </a:pPr>
            <a:r>
              <a:rPr sz="3200" spc="-10" dirty="0"/>
              <a:t>Types </a:t>
            </a:r>
            <a:r>
              <a:rPr sz="3200" dirty="0"/>
              <a:t>of</a:t>
            </a:r>
            <a:r>
              <a:rPr sz="3200" spc="-35" dirty="0"/>
              <a:t> </a:t>
            </a:r>
            <a:r>
              <a:rPr sz="3200" spc="-5" dirty="0"/>
              <a:t>Bones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151632" y="5190744"/>
            <a:ext cx="6217920" cy="198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R="381000" algn="r">
              <a:lnSpc>
                <a:spcPct val="100000"/>
              </a:lnSpc>
              <a:spcBef>
                <a:spcPts val="960"/>
              </a:spcBef>
            </a:pPr>
            <a:r>
              <a:rPr sz="1400" spc="-5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075" y="1607311"/>
            <a:ext cx="1988185" cy="3751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Long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15"/>
              </a:spcBef>
              <a:buChar char="–"/>
              <a:tabLst>
                <a:tab pos="756920" algn="l"/>
              </a:tabLst>
            </a:pPr>
            <a:r>
              <a:rPr sz="2400" spc="5" dirty="0">
                <a:latin typeface="Calibri"/>
                <a:cs typeface="Calibri"/>
              </a:rPr>
              <a:t>humerus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630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Short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1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carpal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630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Flat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1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sternum</a:t>
            </a:r>
            <a:endParaRPr sz="24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630"/>
              </a:spcBef>
              <a:buChar char="•"/>
              <a:tabLst>
                <a:tab pos="357505" algn="l"/>
              </a:tabLst>
            </a:pPr>
            <a:r>
              <a:rPr sz="2800" spc="-5" dirty="0">
                <a:latin typeface="Calibri"/>
                <a:cs typeface="Calibri"/>
              </a:rPr>
              <a:t>Irregular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1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Calibri"/>
                <a:cs typeface="Calibri"/>
              </a:rPr>
              <a:t>vertebrae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51632" y="1216152"/>
            <a:ext cx="6217920" cy="5955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9144000" cy="838200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1479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65"/>
              </a:spcBef>
            </a:pPr>
            <a:r>
              <a:rPr sz="3200" spc="-5" dirty="0"/>
              <a:t>Bone</a:t>
            </a:r>
            <a:r>
              <a:rPr sz="3200" spc="-45" dirty="0"/>
              <a:t> </a:t>
            </a:r>
            <a:r>
              <a:rPr sz="3200" spc="-10" dirty="0"/>
              <a:t>Tissue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914400"/>
            <a:ext cx="8303259" cy="3252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sz="2800" dirty="0" smtClean="0">
                <a:latin typeface="Calibri"/>
                <a:cs typeface="Calibri"/>
              </a:rPr>
              <a:t>Bones</a:t>
            </a:r>
            <a:r>
              <a:rPr lang="en-GB" sz="2800" dirty="0" smtClean="0">
                <a:latin typeface="Calibri"/>
                <a:cs typeface="Calibri"/>
              </a:rPr>
              <a:t> tissue consists of ;</a:t>
            </a: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lang="en-GB" sz="2800" dirty="0" smtClean="0">
                <a:latin typeface="Calibri"/>
                <a:cs typeface="Calibri"/>
              </a:rPr>
              <a:t>cells,</a:t>
            </a: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lang="en-GB" sz="2800" dirty="0" smtClean="0">
                <a:latin typeface="Calibri"/>
                <a:cs typeface="Calibri"/>
              </a:rPr>
              <a:t> </a:t>
            </a:r>
            <a:r>
              <a:rPr lang="en-GB" sz="2800" dirty="0" err="1" smtClean="0">
                <a:latin typeface="Calibri"/>
                <a:cs typeface="Calibri"/>
              </a:rPr>
              <a:t>fibers</a:t>
            </a:r>
            <a:r>
              <a:rPr sz="2800" dirty="0" smtClean="0">
                <a:latin typeface="Calibri"/>
                <a:cs typeface="Calibri"/>
              </a:rPr>
              <a:t> </a:t>
            </a:r>
            <a:r>
              <a:rPr lang="en-GB" sz="2800" dirty="0" smtClean="0">
                <a:latin typeface="Calibri"/>
                <a:cs typeface="Calibri"/>
              </a:rPr>
              <a:t>and </a:t>
            </a:r>
          </a:p>
          <a:p>
            <a:pPr marL="356870" indent="-344170">
              <a:lnSpc>
                <a:spcPct val="100000"/>
              </a:lnSpc>
              <a:buChar char="•"/>
              <a:tabLst>
                <a:tab pos="357505" algn="l"/>
              </a:tabLst>
            </a:pPr>
            <a:r>
              <a:rPr lang="en-GB" sz="2800" dirty="0" smtClean="0">
                <a:latin typeface="Calibri"/>
                <a:cs typeface="Calibri"/>
              </a:rPr>
              <a:t>extracellular matrix (ECM)</a:t>
            </a:r>
            <a:r>
              <a:rPr sz="2800" dirty="0" smtClean="0">
                <a:latin typeface="Calibri"/>
                <a:cs typeface="Calibri"/>
              </a:rPr>
              <a:t> </a:t>
            </a:r>
            <a:r>
              <a:rPr lang="en-GB" sz="2800" dirty="0" smtClean="0">
                <a:latin typeface="Calibri"/>
                <a:cs typeface="Calibri"/>
              </a:rPr>
              <a:t>made up </a:t>
            </a:r>
            <a:r>
              <a:rPr sz="2800" spc="5" dirty="0" smtClean="0">
                <a:latin typeface="Calibri"/>
                <a:cs typeface="Calibri"/>
              </a:rPr>
              <a:t>of</a:t>
            </a:r>
            <a:r>
              <a:rPr lang="en-GB" sz="2800" spc="5" dirty="0" smtClean="0">
                <a:latin typeface="Calibri"/>
                <a:cs typeface="Calibri"/>
              </a:rPr>
              <a:t> type one collagen</a:t>
            </a:r>
            <a:endParaRPr sz="2800" dirty="0">
              <a:latin typeface="Calibri"/>
              <a:cs typeface="Calibri"/>
            </a:endParaRPr>
          </a:p>
          <a:p>
            <a:pPr marL="356870" marR="389255" indent="-344170">
              <a:lnSpc>
                <a:spcPct val="80000"/>
              </a:lnSpc>
              <a:spcBef>
                <a:spcPts val="525"/>
              </a:spcBef>
              <a:buChar char="•"/>
              <a:tabLst>
                <a:tab pos="357505" algn="l"/>
              </a:tabLst>
            </a:pPr>
            <a:r>
              <a:rPr sz="2800" dirty="0">
                <a:latin typeface="Calibri"/>
                <a:cs typeface="Calibri"/>
              </a:rPr>
              <a:t>The combination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hard </a:t>
            </a:r>
            <a:r>
              <a:rPr sz="2800" dirty="0">
                <a:latin typeface="Calibri"/>
                <a:cs typeface="Calibri"/>
              </a:rPr>
              <a:t>mineral </a:t>
            </a:r>
            <a:r>
              <a:rPr sz="2800" spc="-5" dirty="0">
                <a:latin typeface="Calibri"/>
                <a:cs typeface="Calibri"/>
              </a:rPr>
              <a:t>and flexible </a:t>
            </a:r>
            <a:r>
              <a:rPr sz="2800" dirty="0">
                <a:latin typeface="Calibri"/>
                <a:cs typeface="Calibri"/>
              </a:rPr>
              <a:t>collagen </a:t>
            </a:r>
            <a:r>
              <a:rPr sz="2800" spc="5" dirty="0">
                <a:latin typeface="Calibri"/>
                <a:cs typeface="Calibri"/>
              </a:rPr>
              <a:t>makes</a:t>
            </a:r>
            <a:r>
              <a:rPr sz="2800" spc="-204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bone  harder </a:t>
            </a:r>
            <a:r>
              <a:rPr sz="2800" dirty="0">
                <a:latin typeface="Calibri"/>
                <a:cs typeface="Calibri"/>
              </a:rPr>
              <a:t>than </a:t>
            </a:r>
            <a:r>
              <a:rPr sz="2800" spc="-5" dirty="0">
                <a:latin typeface="Calibri"/>
                <a:cs typeface="Calibri"/>
              </a:rPr>
              <a:t>cartilage </a:t>
            </a:r>
            <a:r>
              <a:rPr sz="2800" dirty="0">
                <a:latin typeface="Calibri"/>
                <a:cs typeface="Calibri"/>
              </a:rPr>
              <a:t>without </a:t>
            </a:r>
            <a:r>
              <a:rPr sz="2800" spc="-5" dirty="0">
                <a:latin typeface="Calibri"/>
                <a:cs typeface="Calibri"/>
              </a:rPr>
              <a:t>being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 smtClean="0">
                <a:latin typeface="Calibri"/>
                <a:cs typeface="Calibri"/>
              </a:rPr>
              <a:t>brittle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7400" y="4343400"/>
            <a:ext cx="3435095" cy="2596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00000"/>
            <a:ext cx="3679722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785"/>
            <a:ext cx="7655814" cy="677108"/>
          </a:xfrm>
        </p:spPr>
        <p:txBody>
          <a:bodyPr/>
          <a:lstStyle/>
          <a:p>
            <a:r>
              <a:rPr lang="en-US" dirty="0" smtClean="0"/>
              <a:t>      Structural types of bones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9753600" cy="4124206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dirty="0" smtClean="0"/>
              <a:t>Cortical (Compact) Bone:</a:t>
            </a:r>
          </a:p>
          <a:p>
            <a:pPr marL="571500" indent="-571500">
              <a:buFont typeface="Arial"/>
              <a:buChar char="•"/>
            </a:pPr>
            <a:r>
              <a:rPr lang="en-US" sz="2800" b="0" dirty="0" smtClean="0"/>
              <a:t>- with a dense outer layer- the cortex</a:t>
            </a:r>
          </a:p>
          <a:p>
            <a:pPr marL="571500" indent="-571500">
              <a:buFont typeface="Arial"/>
              <a:buChar char="•"/>
            </a:pPr>
            <a:r>
              <a:rPr lang="en-US" sz="2800" b="0" dirty="0" smtClean="0"/>
              <a:t>- This structure resists bending</a:t>
            </a:r>
          </a:p>
          <a:p>
            <a:pPr marL="571500" indent="-571500">
              <a:buFont typeface="Arial"/>
              <a:buChar char="•"/>
            </a:pPr>
            <a:endParaRPr lang="en-US" sz="2800" b="0" dirty="0"/>
          </a:p>
          <a:p>
            <a:pPr marL="571500" indent="-571500">
              <a:buFont typeface="Arial"/>
              <a:buChar char="•"/>
            </a:pPr>
            <a:r>
              <a:rPr lang="en-US" dirty="0" smtClean="0"/>
              <a:t>Spongy (</a:t>
            </a:r>
            <a:r>
              <a:rPr lang="en-US" dirty="0" err="1" smtClean="0"/>
              <a:t>Cancellous</a:t>
            </a:r>
            <a:r>
              <a:rPr lang="en-US" dirty="0" smtClean="0"/>
              <a:t> or trabecular) Bone</a:t>
            </a:r>
          </a:p>
          <a:p>
            <a:pPr marL="571500" indent="-571500">
              <a:buFont typeface="Arial"/>
              <a:buChar char="•"/>
            </a:pPr>
            <a:r>
              <a:rPr lang="en-US" sz="2800" b="0" dirty="0" smtClean="0"/>
              <a:t>- Tissue is located beneath the compact bone and consists of a meshwork of bony bars (</a:t>
            </a:r>
            <a:r>
              <a:rPr lang="en-US" sz="2800" b="0" dirty="0" err="1" smtClean="0"/>
              <a:t>Trabeculae</a:t>
            </a:r>
            <a:r>
              <a:rPr lang="en-US" sz="2800" b="0" dirty="0" smtClean="0"/>
              <a:t>) with many interconnecting spaces filled with bone marrow.</a:t>
            </a:r>
            <a:endParaRPr lang="en-US" sz="2800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19" y="4729539"/>
            <a:ext cx="4877281" cy="30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03748"/>
            <a:ext cx="4400425" cy="32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18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9753600" cy="512961"/>
          </a:xfrm>
          <a:prstGeom prst="rect">
            <a:avLst/>
          </a:prstGeom>
          <a:solidFill>
            <a:srgbClr val="B3DCD9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 marR="958215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Structure </a:t>
            </a:r>
            <a:r>
              <a:rPr sz="3200" dirty="0"/>
              <a:t>of </a:t>
            </a:r>
            <a:r>
              <a:rPr sz="3200" spc="-10" dirty="0"/>
              <a:t>Long  </a:t>
            </a:r>
            <a:r>
              <a:rPr sz="3200" spc="-5" dirty="0"/>
              <a:t>Bones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4443984" y="457200"/>
            <a:ext cx="5157470" cy="6638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R="615950" algn="r">
              <a:lnSpc>
                <a:spcPct val="100000"/>
              </a:lnSpc>
              <a:spcBef>
                <a:spcPts val="1185"/>
              </a:spcBef>
            </a:pPr>
            <a:r>
              <a:rPr sz="1400" spc="-5" dirty="0">
                <a:latin typeface="Calibri"/>
                <a:cs typeface="Calibri"/>
              </a:rPr>
              <a:t>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28" y="762000"/>
            <a:ext cx="537397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71780" algn="l"/>
              </a:tabLst>
            </a:pPr>
            <a:r>
              <a:rPr sz="2800" spc="-5" dirty="0">
                <a:latin typeface="Calibri"/>
                <a:cs typeface="Calibri"/>
              </a:rPr>
              <a:t>Compact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5" dirty="0" smtClean="0">
                <a:latin typeface="Calibri"/>
                <a:cs typeface="Calibri"/>
              </a:rPr>
              <a:t>bone</a:t>
            </a:r>
            <a:r>
              <a:rPr lang="en-GB" sz="2800" spc="-5" dirty="0">
                <a:cs typeface="Calibri"/>
              </a:rPr>
              <a:t>, </a:t>
            </a:r>
            <a:r>
              <a:rPr lang="en-GB" sz="2800" spc="-5" dirty="0" smtClean="0">
                <a:cs typeface="Calibri"/>
              </a:rPr>
              <a:t>        Spongy</a:t>
            </a:r>
            <a:r>
              <a:rPr lang="en-GB" sz="2800" spc="-95" dirty="0" smtClean="0">
                <a:cs typeface="Calibri"/>
              </a:rPr>
              <a:t> </a:t>
            </a:r>
            <a:r>
              <a:rPr lang="en-GB" sz="2800" spc="-5" dirty="0">
                <a:cs typeface="Calibri"/>
              </a:rPr>
              <a:t>bone</a:t>
            </a:r>
            <a:endParaRPr lang="en-GB" sz="2800" dirty="0"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71780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3605"/>
          <a:stretch/>
        </p:blipFill>
        <p:spPr bwMode="auto">
          <a:xfrm>
            <a:off x="0" y="1416050"/>
            <a:ext cx="3711600" cy="63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44" r="1244"/>
          <a:stretch/>
        </p:blipFill>
        <p:spPr>
          <a:xfrm>
            <a:off x="3810000" y="1981200"/>
            <a:ext cx="6218237" cy="432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1"/>
            <a:ext cx="7655814" cy="1354217"/>
          </a:xfrm>
        </p:spPr>
        <p:txBody>
          <a:bodyPr/>
          <a:lstStyle/>
          <a:p>
            <a:r>
              <a:rPr lang="en-US" dirty="0"/>
              <a:t>Compact </a:t>
            </a:r>
            <a:r>
              <a:rPr lang="en-US" dirty="0" smtClean="0"/>
              <a:t>bone ( Lamellar Bone)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9601200" cy="3139321"/>
          </a:xfrm>
        </p:spPr>
        <p:txBody>
          <a:bodyPr/>
          <a:lstStyle/>
          <a:p>
            <a:pPr marL="571500" indent="-571500" algn="ctr">
              <a:buFont typeface="Arial"/>
              <a:buChar char="•"/>
            </a:pPr>
            <a:r>
              <a:rPr lang="en-US" sz="2800" b="0" dirty="0"/>
              <a:t>forms the outer ‘cortical’ shell of most bones- </a:t>
            </a:r>
            <a:r>
              <a:rPr lang="en-US" sz="2800" b="0" dirty="0" err="1"/>
              <a:t>eg</a:t>
            </a:r>
            <a:r>
              <a:rPr lang="en-US" sz="2800" b="0" dirty="0"/>
              <a:t>. the dense walls of the shaft of long bones</a:t>
            </a:r>
          </a:p>
          <a:p>
            <a:pPr marL="457200" indent="-457200" algn="ctr">
              <a:buFont typeface="Arial"/>
              <a:buChar char="•"/>
            </a:pPr>
            <a:r>
              <a:rPr lang="en-US" sz="2800" b="0" dirty="0" smtClean="0"/>
              <a:t>It is </a:t>
            </a:r>
            <a:r>
              <a:rPr lang="en-US" sz="2800" b="0" dirty="0" err="1"/>
              <a:t>organised</a:t>
            </a:r>
            <a:r>
              <a:rPr lang="en-US" sz="2800" b="0" dirty="0"/>
              <a:t> into bony columns called osteons with central </a:t>
            </a:r>
            <a:r>
              <a:rPr lang="en-US" sz="2800" b="0" dirty="0" err="1"/>
              <a:t>Haversian</a:t>
            </a:r>
            <a:r>
              <a:rPr lang="en-US" sz="2800" b="0" dirty="0"/>
              <a:t> canals which convey blood to the surrounding osteocytes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2895600"/>
            <a:ext cx="6970054" cy="487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1524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4488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55814" cy="677108"/>
          </a:xfrm>
        </p:spPr>
        <p:txBody>
          <a:bodyPr/>
          <a:lstStyle/>
          <a:p>
            <a:r>
              <a:rPr lang="en-US" u="sng" dirty="0" smtClean="0"/>
              <a:t>Compact Bone</a:t>
            </a:r>
            <a:endParaRPr lang="en-US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9260867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1455</Words>
  <Application>Microsoft Macintosh PowerPoint</Application>
  <PresentationFormat>Custom</PresentationFormat>
  <Paragraphs>311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MPHYGB17 – Clinical Practice  Anatomy and Physiology </vt:lpstr>
      <vt:lpstr>Bones – Joints - Skeleton</vt:lpstr>
      <vt:lpstr>Divisions &amp; Functions  of the Skeleton</vt:lpstr>
      <vt:lpstr>Types of Bones</vt:lpstr>
      <vt:lpstr>Bone Tissue</vt:lpstr>
      <vt:lpstr>      Structural types of bones</vt:lpstr>
      <vt:lpstr>Structure of Long  Bones</vt:lpstr>
      <vt:lpstr>Compact bone ( Lamellar Bone) </vt:lpstr>
      <vt:lpstr>Compact Bone</vt:lpstr>
      <vt:lpstr> Trabecular, Cancellous (spongy) bone </vt:lpstr>
      <vt:lpstr>Wolf’s Law</vt:lpstr>
      <vt:lpstr>PowerPoint Presentation</vt:lpstr>
      <vt:lpstr>Bone Modelling and Remodelling</vt:lpstr>
      <vt:lpstr>Endochondral Ossification</vt:lpstr>
      <vt:lpstr>Endochondral and Intramembranous Ossification</vt:lpstr>
      <vt:lpstr>Ossification of Bones in Wrist and Forearm</vt:lpstr>
      <vt:lpstr>Joints - Structure</vt:lpstr>
      <vt:lpstr>Joint Space</vt:lpstr>
      <vt:lpstr>Joints - Movement, Degrees of Freedom (df)</vt:lpstr>
      <vt:lpstr>PowerPoint Presentation</vt:lpstr>
      <vt:lpstr>PowerPoint Presentation</vt:lpstr>
      <vt:lpstr>Motion - Circumduction</vt:lpstr>
      <vt:lpstr>PowerPoint Presentation</vt:lpstr>
      <vt:lpstr>Muscles, Tendons and Ligaments</vt:lpstr>
      <vt:lpstr>Ligaments</vt:lpstr>
      <vt:lpstr>Muscle</vt:lpstr>
      <vt:lpstr>Muscle Tissue Types – Skeletal, Smooth and Cardiac</vt:lpstr>
      <vt:lpstr>Characteristics of Different Kinds of Muscle Tissues</vt:lpstr>
      <vt:lpstr>Muscle - Muscle fibres, Myofibrils and Sarcomeres</vt:lpstr>
      <vt:lpstr>Sarcomere Structure</vt:lpstr>
      <vt:lpstr>Muscle: Origin – Belly - Insertion</vt:lpstr>
      <vt:lpstr>Muscle Shapes</vt:lpstr>
      <vt:lpstr>Dorsal and Ventral Muscle Groups</vt:lpstr>
      <vt:lpstr>PowerPoint Presentation</vt:lpstr>
      <vt:lpstr>Muscle Force Production at Sarcomere Level</vt:lpstr>
      <vt:lpstr>Muscle Isotonic vs. Isometric Contractions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MPHYGB17 – Clinical Practice  Anatomy and Physiology 2015</dc:title>
  <cp:lastModifiedBy>Farheen Imran</cp:lastModifiedBy>
  <cp:revision>27</cp:revision>
  <dcterms:created xsi:type="dcterms:W3CDTF">2015-11-15T23:02:53Z</dcterms:created>
  <dcterms:modified xsi:type="dcterms:W3CDTF">2016-11-16T21:31:55Z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2015-11-15T00:00:00Z</vt:filetime>
  </property>
</Properties>
</file>