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4"/>
  </p:notesMasterIdLst>
  <p:handoutMasterIdLst>
    <p:handoutMasterId r:id="rId35"/>
  </p:handoutMasterIdLst>
  <p:sldIdLst>
    <p:sldId id="256" r:id="rId2"/>
    <p:sldId id="260" r:id="rId3"/>
    <p:sldId id="300" r:id="rId4"/>
    <p:sldId id="301" r:id="rId5"/>
    <p:sldId id="302" r:id="rId6"/>
    <p:sldId id="377" r:id="rId7"/>
    <p:sldId id="303" r:id="rId8"/>
    <p:sldId id="304" r:id="rId9"/>
    <p:sldId id="379" r:id="rId10"/>
    <p:sldId id="305" r:id="rId11"/>
    <p:sldId id="306" r:id="rId12"/>
    <p:sldId id="309" r:id="rId13"/>
    <p:sldId id="310" r:id="rId14"/>
    <p:sldId id="307" r:id="rId15"/>
    <p:sldId id="308" r:id="rId16"/>
    <p:sldId id="311" r:id="rId17"/>
    <p:sldId id="312" r:id="rId18"/>
    <p:sldId id="313" r:id="rId19"/>
    <p:sldId id="314" r:id="rId20"/>
    <p:sldId id="328" r:id="rId21"/>
    <p:sldId id="327" r:id="rId22"/>
    <p:sldId id="315" r:id="rId23"/>
    <p:sldId id="316" r:id="rId24"/>
    <p:sldId id="317" r:id="rId25"/>
    <p:sldId id="318" r:id="rId26"/>
    <p:sldId id="319" r:id="rId27"/>
    <p:sldId id="320" r:id="rId28"/>
    <p:sldId id="321" r:id="rId29"/>
    <p:sldId id="322" r:id="rId30"/>
    <p:sldId id="323" r:id="rId31"/>
    <p:sldId id="324" r:id="rId32"/>
    <p:sldId id="378" r:id="rId33"/>
  </p:sldIdLst>
  <p:sldSz cx="9144000" cy="6858000" type="screen4x3"/>
  <p:notesSz cx="6669088" cy="9872663"/>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0EC2"/>
    <a:srgbClr val="000000"/>
    <a:srgbClr val="1F0CA8"/>
    <a:srgbClr val="240EC4"/>
    <a:srgbClr val="2910E2"/>
    <a:srgbClr val="4103EF"/>
    <a:srgbClr val="3A0AE8"/>
    <a:srgbClr val="2C14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04" autoAdjust="0"/>
  </p:normalViewPr>
  <p:slideViewPr>
    <p:cSldViewPr>
      <p:cViewPr varScale="1">
        <p:scale>
          <a:sx n="62" d="100"/>
          <a:sy n="62" d="100"/>
        </p:scale>
        <p:origin x="1400" y="48"/>
      </p:cViewPr>
      <p:guideLst>
        <p:guide orient="horz" pos="2160"/>
        <p:guide pos="2880"/>
      </p:guideLst>
    </p:cSldViewPr>
  </p:slideViewPr>
  <p:outlineViewPr>
    <p:cViewPr>
      <p:scale>
        <a:sx n="33" d="100"/>
        <a:sy n="33" d="100"/>
      </p:scale>
      <p:origin x="240" y="66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890838" cy="493001"/>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lvl1pPr eaLnBrk="1" hangingPunct="1">
              <a:defRPr sz="1200">
                <a:ea typeface="+mn-ea"/>
                <a:cs typeface="+mn-cs"/>
              </a:defRPr>
            </a:lvl1pPr>
          </a:lstStyle>
          <a:p>
            <a:pPr>
              <a:defRPr/>
            </a:pPr>
            <a:endParaRPr lang="en-GB"/>
          </a:p>
        </p:txBody>
      </p:sp>
      <p:sp>
        <p:nvSpPr>
          <p:cNvPr id="93187" name="Rectangle 3"/>
          <p:cNvSpPr>
            <a:spLocks noGrp="1" noChangeArrowheads="1"/>
          </p:cNvSpPr>
          <p:nvPr>
            <p:ph type="dt" sz="quarter" idx="1"/>
          </p:nvPr>
        </p:nvSpPr>
        <p:spPr bwMode="auto">
          <a:xfrm>
            <a:off x="3776664" y="0"/>
            <a:ext cx="2890837" cy="493001"/>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lvl1pPr algn="r" eaLnBrk="1" hangingPunct="1">
              <a:defRPr sz="1200">
                <a:ea typeface="+mn-ea"/>
                <a:cs typeface="+mn-cs"/>
              </a:defRPr>
            </a:lvl1pPr>
          </a:lstStyle>
          <a:p>
            <a:pPr>
              <a:defRPr/>
            </a:pPr>
            <a:endParaRPr lang="en-GB"/>
          </a:p>
        </p:txBody>
      </p:sp>
      <p:sp>
        <p:nvSpPr>
          <p:cNvPr id="93188" name="Rectangle 4"/>
          <p:cNvSpPr>
            <a:spLocks noGrp="1" noChangeArrowheads="1"/>
          </p:cNvSpPr>
          <p:nvPr>
            <p:ph type="ftr" sz="quarter" idx="2"/>
          </p:nvPr>
        </p:nvSpPr>
        <p:spPr bwMode="auto">
          <a:xfrm>
            <a:off x="0" y="9378082"/>
            <a:ext cx="2890838" cy="493001"/>
          </a:xfrm>
          <a:prstGeom prst="rect">
            <a:avLst/>
          </a:prstGeom>
          <a:noFill/>
          <a:ln w="9525">
            <a:noFill/>
            <a:miter lim="800000"/>
            <a:headEnd/>
            <a:tailEnd/>
          </a:ln>
          <a:effectLst/>
        </p:spPr>
        <p:txBody>
          <a:bodyPr vert="horz" wrap="square" lIns="90388" tIns="45194" rIns="90388" bIns="45194" numCol="1" anchor="b" anchorCtr="0" compatLnSpc="1">
            <a:prstTxWarp prst="textNoShape">
              <a:avLst/>
            </a:prstTxWarp>
          </a:bodyPr>
          <a:lstStyle>
            <a:lvl1pPr eaLnBrk="1" hangingPunct="1">
              <a:defRPr sz="1200">
                <a:ea typeface="+mn-ea"/>
                <a:cs typeface="+mn-cs"/>
              </a:defRPr>
            </a:lvl1pPr>
          </a:lstStyle>
          <a:p>
            <a:pPr>
              <a:defRPr/>
            </a:pPr>
            <a:endParaRPr lang="en-GB"/>
          </a:p>
        </p:txBody>
      </p:sp>
      <p:sp>
        <p:nvSpPr>
          <p:cNvPr id="93189" name="Rectangle 5"/>
          <p:cNvSpPr>
            <a:spLocks noGrp="1" noChangeArrowheads="1"/>
          </p:cNvSpPr>
          <p:nvPr>
            <p:ph type="sldNum" sz="quarter" idx="3"/>
          </p:nvPr>
        </p:nvSpPr>
        <p:spPr bwMode="auto">
          <a:xfrm>
            <a:off x="3776664" y="9378082"/>
            <a:ext cx="2890837" cy="493001"/>
          </a:xfrm>
          <a:prstGeom prst="rect">
            <a:avLst/>
          </a:prstGeom>
          <a:noFill/>
          <a:ln w="9525">
            <a:noFill/>
            <a:miter lim="800000"/>
            <a:headEnd/>
            <a:tailEnd/>
          </a:ln>
          <a:effectLst/>
        </p:spPr>
        <p:txBody>
          <a:bodyPr vert="horz" wrap="square" lIns="90388" tIns="45194" rIns="90388" bIns="45194" numCol="1" anchor="b" anchorCtr="0" compatLnSpc="1">
            <a:prstTxWarp prst="textNoShape">
              <a:avLst/>
            </a:prstTxWarp>
          </a:bodyPr>
          <a:lstStyle>
            <a:lvl1pPr algn="r" eaLnBrk="1" hangingPunct="1">
              <a:defRPr sz="1200" smtClean="0">
                <a:cs typeface="+mn-cs"/>
              </a:defRPr>
            </a:lvl1pPr>
          </a:lstStyle>
          <a:p>
            <a:pPr>
              <a:defRPr/>
            </a:pPr>
            <a:fld id="{10D544B4-5BDF-3848-B854-1CB911A5D7CE}" type="slidenum">
              <a:rPr lang="en-GB"/>
              <a:pPr>
                <a:defRPr/>
              </a:pPr>
              <a:t>‹#›</a:t>
            </a:fld>
            <a:endParaRPr lang="en-GB"/>
          </a:p>
        </p:txBody>
      </p:sp>
    </p:spTree>
    <p:extLst>
      <p:ext uri="{BB962C8B-B14F-4D97-AF65-F5344CB8AC3E}">
        <p14:creationId xmlns:p14="http://schemas.microsoft.com/office/powerpoint/2010/main" val="1058751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890838" cy="493001"/>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lvl1pPr eaLnBrk="1" hangingPunct="1">
              <a:defRPr sz="1200">
                <a:ea typeface="+mn-ea"/>
                <a:cs typeface="+mn-cs"/>
              </a:defRPr>
            </a:lvl1pPr>
          </a:lstStyle>
          <a:p>
            <a:pPr>
              <a:defRPr/>
            </a:pPr>
            <a:endParaRPr lang="en-GB"/>
          </a:p>
        </p:txBody>
      </p:sp>
      <p:sp>
        <p:nvSpPr>
          <p:cNvPr id="94211" name="Rectangle 3"/>
          <p:cNvSpPr>
            <a:spLocks noGrp="1" noChangeArrowheads="1"/>
          </p:cNvSpPr>
          <p:nvPr>
            <p:ph type="dt" idx="1"/>
          </p:nvPr>
        </p:nvSpPr>
        <p:spPr bwMode="auto">
          <a:xfrm>
            <a:off x="3776664" y="0"/>
            <a:ext cx="2890837" cy="493001"/>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lvl1pPr algn="r" eaLnBrk="1" hangingPunct="1">
              <a:defRPr sz="1200">
                <a:ea typeface="+mn-ea"/>
                <a:cs typeface="+mn-cs"/>
              </a:defRPr>
            </a:lvl1pPr>
          </a:lstStyle>
          <a:p>
            <a:pPr>
              <a:defRPr/>
            </a:pPr>
            <a:endParaRPr lang="en-GB"/>
          </a:p>
        </p:txBody>
      </p:sp>
      <p:sp>
        <p:nvSpPr>
          <p:cNvPr id="15364" name="Rectangle 4"/>
          <p:cNvSpPr>
            <a:spLocks noGrp="1" noRot="1" noChangeAspect="1" noChangeArrowheads="1" noTextEdit="1"/>
          </p:cNvSpPr>
          <p:nvPr>
            <p:ph type="sldImg" idx="2"/>
          </p:nvPr>
        </p:nvSpPr>
        <p:spPr bwMode="auto">
          <a:xfrm>
            <a:off x="866775" y="741363"/>
            <a:ext cx="4935538" cy="37020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4213" name="Rectangle 5"/>
          <p:cNvSpPr>
            <a:spLocks noGrp="1" noChangeArrowheads="1"/>
          </p:cNvSpPr>
          <p:nvPr>
            <p:ph type="body" sz="quarter" idx="3"/>
          </p:nvPr>
        </p:nvSpPr>
        <p:spPr bwMode="auto">
          <a:xfrm>
            <a:off x="666750" y="4689831"/>
            <a:ext cx="5335588" cy="4441751"/>
          </a:xfrm>
          <a:prstGeom prst="rect">
            <a:avLst/>
          </a:prstGeom>
          <a:noFill/>
          <a:ln w="9525">
            <a:noFill/>
            <a:miter lim="800000"/>
            <a:headEnd/>
            <a:tailEnd/>
          </a:ln>
          <a:effectLst/>
        </p:spPr>
        <p:txBody>
          <a:bodyPr vert="horz" wrap="square" lIns="90388" tIns="45194" rIns="90388" bIns="4519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4214" name="Rectangle 6"/>
          <p:cNvSpPr>
            <a:spLocks noGrp="1" noChangeArrowheads="1"/>
          </p:cNvSpPr>
          <p:nvPr>
            <p:ph type="ftr" sz="quarter" idx="4"/>
          </p:nvPr>
        </p:nvSpPr>
        <p:spPr bwMode="auto">
          <a:xfrm>
            <a:off x="0" y="9378082"/>
            <a:ext cx="2890838" cy="493001"/>
          </a:xfrm>
          <a:prstGeom prst="rect">
            <a:avLst/>
          </a:prstGeom>
          <a:noFill/>
          <a:ln w="9525">
            <a:noFill/>
            <a:miter lim="800000"/>
            <a:headEnd/>
            <a:tailEnd/>
          </a:ln>
          <a:effectLst/>
        </p:spPr>
        <p:txBody>
          <a:bodyPr vert="horz" wrap="square" lIns="90388" tIns="45194" rIns="90388" bIns="45194" numCol="1" anchor="b" anchorCtr="0" compatLnSpc="1">
            <a:prstTxWarp prst="textNoShape">
              <a:avLst/>
            </a:prstTxWarp>
          </a:bodyPr>
          <a:lstStyle>
            <a:lvl1pPr eaLnBrk="1" hangingPunct="1">
              <a:defRPr sz="1200">
                <a:ea typeface="+mn-ea"/>
                <a:cs typeface="+mn-cs"/>
              </a:defRPr>
            </a:lvl1pPr>
          </a:lstStyle>
          <a:p>
            <a:pPr>
              <a:defRPr/>
            </a:pPr>
            <a:endParaRPr lang="en-GB"/>
          </a:p>
        </p:txBody>
      </p:sp>
      <p:sp>
        <p:nvSpPr>
          <p:cNvPr id="94215" name="Rectangle 7"/>
          <p:cNvSpPr>
            <a:spLocks noGrp="1" noChangeArrowheads="1"/>
          </p:cNvSpPr>
          <p:nvPr>
            <p:ph type="sldNum" sz="quarter" idx="5"/>
          </p:nvPr>
        </p:nvSpPr>
        <p:spPr bwMode="auto">
          <a:xfrm>
            <a:off x="3776664" y="9378082"/>
            <a:ext cx="2890837" cy="493001"/>
          </a:xfrm>
          <a:prstGeom prst="rect">
            <a:avLst/>
          </a:prstGeom>
          <a:noFill/>
          <a:ln w="9525">
            <a:noFill/>
            <a:miter lim="800000"/>
            <a:headEnd/>
            <a:tailEnd/>
          </a:ln>
          <a:effectLst/>
        </p:spPr>
        <p:txBody>
          <a:bodyPr vert="horz" wrap="square" lIns="90388" tIns="45194" rIns="90388" bIns="45194" numCol="1" anchor="b" anchorCtr="0" compatLnSpc="1">
            <a:prstTxWarp prst="textNoShape">
              <a:avLst/>
            </a:prstTxWarp>
          </a:bodyPr>
          <a:lstStyle>
            <a:lvl1pPr algn="r" eaLnBrk="1" hangingPunct="1">
              <a:defRPr sz="1200" smtClean="0">
                <a:cs typeface="+mn-cs"/>
              </a:defRPr>
            </a:lvl1pPr>
          </a:lstStyle>
          <a:p>
            <a:pPr>
              <a:defRPr/>
            </a:pPr>
            <a:fld id="{120BE66B-88D2-814D-AC80-E4D297DA950A}" type="slidenum">
              <a:rPr lang="en-GB"/>
              <a:pPr>
                <a:defRPr/>
              </a:pPr>
              <a:t>‹#›</a:t>
            </a:fld>
            <a:endParaRPr lang="en-GB"/>
          </a:p>
        </p:txBody>
      </p:sp>
    </p:spTree>
    <p:extLst>
      <p:ext uri="{BB962C8B-B14F-4D97-AF65-F5344CB8AC3E}">
        <p14:creationId xmlns:p14="http://schemas.microsoft.com/office/powerpoint/2010/main" val="1925418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C3ED99-3F93-A84C-BD71-3A1A6054A41B}" type="slidenum">
              <a:rPr lang="en-GB" sz="1200"/>
              <a:pPr/>
              <a:t>1</a:t>
            </a:fld>
            <a:endParaRPr lang="en-GB"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10</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The MDD is a thin document but must read a few time to understand the</a:t>
            </a:r>
            <a:r>
              <a:rPr lang="en-GB" altLang="en-US" sz="1200" baseline="0" dirty="0" smtClean="0"/>
              <a:t> </a:t>
            </a:r>
            <a:r>
              <a:rPr lang="en-GB" altLang="en-US" sz="1200" dirty="0" smtClean="0"/>
              <a:t>picture of what it is asking.</a:t>
            </a:r>
          </a:p>
          <a:p>
            <a:r>
              <a:rPr lang="en-GB" altLang="en-US" sz="1200" dirty="0" smtClean="0"/>
              <a:t>If we skip the legal</a:t>
            </a:r>
            <a:r>
              <a:rPr lang="en-GB" altLang="en-US" sz="1200" baseline="0" dirty="0" smtClean="0"/>
              <a:t> stuff</a:t>
            </a:r>
            <a:r>
              <a:rPr lang="en-GB" altLang="en-US" sz="1200" dirty="0" smtClean="0"/>
              <a:t> at the beginning, what does it actually say..?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11</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u="sng" dirty="0" smtClean="0"/>
              <a:t>Article 1 </a:t>
            </a:r>
            <a:r>
              <a:rPr lang="en-GB" altLang="en-US" sz="1200" dirty="0" smtClean="0"/>
              <a:t>is the first crucial part of the MDD.  If you are designing a new product then you need to be aware of how it fits into this ‘scope’ this definition of what constitutes a medical device.</a:t>
            </a:r>
          </a:p>
          <a:p>
            <a:r>
              <a:rPr lang="en-GB" altLang="en-US" sz="1200" dirty="0" smtClean="0"/>
              <a:t>Even if you are sure that your device is a ‘medical device’, it is still worth looking at the wording here to establish on what basis you will be claiming that this is the case.</a:t>
            </a:r>
          </a:p>
          <a:p>
            <a:r>
              <a:rPr lang="en-GB" altLang="en-US" sz="1200" dirty="0" smtClean="0"/>
              <a:t>The MDD was revised in 2007 and one of the changes was to explicitly include ‘software’ as a medical device.  So, a program on a PC which gives a diagnosis and/or monitoring of a disease will fall into the category of medical device and become subject to the requirements of this directive.</a:t>
            </a:r>
          </a:p>
          <a:p>
            <a:r>
              <a:rPr lang="en-GB" altLang="en-US" sz="1200" dirty="0" smtClean="0"/>
              <a:t>So, is a muscle stimulator a medical device..?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12</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Our </a:t>
            </a:r>
            <a:r>
              <a:rPr lang="en-GB" altLang="en-US" sz="1200" dirty="0" err="1" smtClean="0"/>
              <a:t>Odstock</a:t>
            </a:r>
            <a:r>
              <a:rPr lang="en-GB" altLang="en-US" sz="1200" dirty="0" smtClean="0"/>
              <a:t> Dropped foot stimulator, what does it do and does that make it a medical device?</a:t>
            </a:r>
          </a:p>
          <a:p>
            <a:r>
              <a:rPr lang="en-GB" altLang="en-US" sz="1200" dirty="0" smtClean="0"/>
              <a:t>Well, it is a neuromuscular stimulator which means it stimulates the nerve in order to get a muscle to contract.  By placing an electrode over the common </a:t>
            </a:r>
            <a:r>
              <a:rPr lang="en-GB" altLang="en-US" sz="1200" dirty="0" err="1" smtClean="0"/>
              <a:t>peroneal</a:t>
            </a:r>
            <a:r>
              <a:rPr lang="en-GB" altLang="en-US" sz="1200" dirty="0" smtClean="0"/>
              <a:t> nerve just below the knee the act of stimulating the nerve actually gets two groups of muscle contractions.  Hip flexion and ankle flexion.  The stimulation stops when the ‘good’ leg comes off the ground – this is detected by a thin switch in the shoe.</a:t>
            </a:r>
          </a:p>
          <a:p>
            <a:r>
              <a:rPr lang="en-GB" altLang="en-US" sz="1200" dirty="0" smtClean="0"/>
              <a:t>In order to decide which bit of Article 1 applies, we should look at how it is intended to make a difference to the user. Article 1 again..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13</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From a knowledge of our device we can pick out the appropriate terms in Article 1.  So this is not just defining our device but it becomes a shortcut to justifying our device as a medical device.  </a:t>
            </a:r>
          </a:p>
          <a:p>
            <a:r>
              <a:rPr lang="en-GB" altLang="en-US" sz="1200" dirty="0" smtClean="0"/>
              <a:t>By improving somebody’s walking, what are we doing?  I would say that we are alleviating the effects of a disease and we are alleviating or compensating for a handicap.  We are not really treating a disease – nobody is going to recover from a stroke because they have had treatment from a peripheral nerve stimulator but their quality of life can be improved though making their walking more normal.</a:t>
            </a:r>
          </a:p>
          <a:p>
            <a:endParaRPr lang="en-GB" altLang="en-US" sz="1200" dirty="0" smtClean="0"/>
          </a:p>
          <a:p>
            <a:r>
              <a:rPr lang="en-GB" altLang="en-US" sz="1200" dirty="0" smtClean="0"/>
              <a:t>Note also the phrase at the bottom, what is this designed to pick up?</a:t>
            </a:r>
          </a:p>
          <a:p>
            <a:r>
              <a:rPr lang="en-GB" altLang="en-US" sz="1200" dirty="0" smtClean="0"/>
              <a:t>- anything related</a:t>
            </a:r>
            <a:r>
              <a:rPr lang="en-GB" altLang="en-US" sz="1200" baseline="0" dirty="0" smtClean="0"/>
              <a:t> </a:t>
            </a:r>
            <a:r>
              <a:rPr lang="en-GB" altLang="en-US" sz="1200" dirty="0" smtClean="0"/>
              <a:t>to drugs.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14</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We can now be sure that our device is a medical device and we can borrow some jargon from Article 1 to express this in a compact way.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15</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Article 1 – defining medical devices – goes on to cover </a:t>
            </a:r>
            <a:r>
              <a:rPr lang="en-GB" altLang="en-US" sz="1200" u="sng" dirty="0" smtClean="0"/>
              <a:t>custom made devices </a:t>
            </a:r>
            <a:r>
              <a:rPr lang="en-GB" altLang="en-US" sz="1200" dirty="0" smtClean="0"/>
              <a:t>so the MDD will apply</a:t>
            </a:r>
            <a:r>
              <a:rPr lang="en-GB" altLang="en-US" sz="1200" baseline="0" dirty="0" smtClean="0"/>
              <a:t> √</a:t>
            </a:r>
            <a:endParaRPr lang="en-GB" altLang="en-US" sz="1200" dirty="0" smtClean="0"/>
          </a:p>
          <a:p>
            <a:r>
              <a:rPr lang="en-GB" altLang="en-US" sz="1200" dirty="0" smtClean="0"/>
              <a:t>‘Adapted’ underlined as well, so we can think of products that the maker might say were just components and the clinician or technician putting them together in a patient specific way would become the manufacturer.  This is covered - components are treated as a medical device.  The supplier/maker etc is the manufacturer and takes liability as long as they are used as described in the instructions.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16</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National bodies have produced their own guidance.  In the UK this is the MHRA.  In EC jargon the MHRA is the UK Competent Authority, i.e. they are responsible for policing compliance with the MDD in the UK and for receiving and disseminating device alerts from other States Competent Authorities.  The jargon for this is </a:t>
            </a:r>
            <a:r>
              <a:rPr lang="en-GB" altLang="en-US" sz="1200" i="1" dirty="0" smtClean="0"/>
              <a:t>vigilance</a:t>
            </a:r>
            <a:r>
              <a:rPr lang="en-GB" altLang="en-US" sz="1200" dirty="0" smtClean="0"/>
              <a:t>. </a:t>
            </a:r>
          </a:p>
          <a:p>
            <a:r>
              <a:rPr lang="en-GB" altLang="en-US" sz="1200" dirty="0" smtClean="0"/>
              <a:t>e.g. Bulletin 20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17</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If we just pick one bulletin as an example, Bulletin 20, intended to help with ‘grey areas’…</a:t>
            </a:r>
          </a:p>
          <a:p>
            <a:r>
              <a:rPr lang="en-GB" altLang="en-US" sz="1200" dirty="0" smtClean="0"/>
              <a:t>You don’t have to read very much of it to see that you should be going to the MDD anyway…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18</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If you encounter a medical device that you </a:t>
            </a:r>
            <a:r>
              <a:rPr lang="en-GB" altLang="en-US" sz="1200" u="sng" dirty="0" smtClean="0"/>
              <a:t>know or suspect is not compliant with the MDD </a:t>
            </a:r>
            <a:br>
              <a:rPr lang="en-GB" altLang="en-US" sz="1200" u="sng" dirty="0" smtClean="0"/>
            </a:br>
            <a:r>
              <a:rPr lang="en-GB" altLang="en-US" sz="1200" u="none" dirty="0" smtClean="0"/>
              <a:t>-</a:t>
            </a:r>
            <a:r>
              <a:rPr lang="en-GB" altLang="en-US" sz="1200" u="none" baseline="0" dirty="0" smtClean="0"/>
              <a:t> </a:t>
            </a:r>
            <a:r>
              <a:rPr lang="en-GB" altLang="en-US" sz="1200" dirty="0" smtClean="0"/>
              <a:t>despite having a CE mark - then the MHRA are the body that you would report this to.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19</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There are a lot of “Essential Requirements” </a:t>
            </a:r>
          </a:p>
          <a:p>
            <a:r>
              <a:rPr lang="en-GB" altLang="en-US" sz="1200" dirty="0" smtClean="0"/>
              <a:t>so just a few of the opening paragraphs...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8AC49E8-BA0B-3443-8CFC-114BFB74E850}" type="slidenum">
              <a:rPr lang="en-GB" sz="1200"/>
              <a:pPr/>
              <a:t>2</a:t>
            </a:fld>
            <a:endParaRPr lang="en-GB"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sz="1200" b="0" i="0" kern="1200" dirty="0" smtClean="0">
                <a:solidFill>
                  <a:schemeClr val="tx1"/>
                </a:solidFill>
                <a:latin typeface="Arial" pitchFamily="34" charset="0"/>
                <a:ea typeface="ＭＳ Ｐゴシック" charset="0"/>
                <a:cs typeface="Arial" pitchFamily="34" charset="0"/>
              </a:rPr>
              <a:t>Abbreviation of French phrase "</a:t>
            </a:r>
            <a:r>
              <a:rPr lang="en-GB" sz="1200" b="0" i="0" kern="1200" dirty="0" err="1" smtClean="0">
                <a:solidFill>
                  <a:schemeClr val="tx1"/>
                </a:solidFill>
                <a:latin typeface="Arial" pitchFamily="34" charset="0"/>
                <a:ea typeface="ＭＳ Ｐゴシック" charset="0"/>
                <a:cs typeface="Arial" pitchFamily="34" charset="0"/>
              </a:rPr>
              <a:t>Conformité</a:t>
            </a:r>
            <a:r>
              <a:rPr lang="en-GB" sz="1200" b="0" i="0" kern="1200" dirty="0" smtClean="0">
                <a:solidFill>
                  <a:schemeClr val="tx1"/>
                </a:solidFill>
                <a:latin typeface="Arial" pitchFamily="34" charset="0"/>
                <a:ea typeface="ＭＳ Ｐゴシック" charset="0"/>
                <a:cs typeface="Arial" pitchFamily="34" charset="0"/>
              </a:rPr>
              <a:t> </a:t>
            </a:r>
            <a:r>
              <a:rPr lang="en-GB" sz="1200" b="0" i="0" kern="1200" dirty="0" err="1" smtClean="0">
                <a:solidFill>
                  <a:schemeClr val="tx1"/>
                </a:solidFill>
                <a:latin typeface="Arial" pitchFamily="34" charset="0"/>
                <a:ea typeface="ＭＳ Ｐゴシック" charset="0"/>
                <a:cs typeface="Arial" pitchFamily="34" charset="0"/>
              </a:rPr>
              <a:t>Européene</a:t>
            </a:r>
            <a:r>
              <a:rPr lang="en-GB" sz="1200" b="0" i="0" kern="1200" dirty="0" smtClean="0">
                <a:solidFill>
                  <a:schemeClr val="tx1"/>
                </a:solidFill>
                <a:latin typeface="Arial" pitchFamily="34" charset="0"/>
                <a:ea typeface="ＭＳ Ｐゴシック" charset="0"/>
                <a:cs typeface="Arial" pitchFamily="34" charset="0"/>
              </a:rPr>
              <a:t>" which literally means "European Conformity” –</a:t>
            </a:r>
            <a:r>
              <a:rPr lang="en-GB" sz="1200" b="0" i="0" kern="1200" baseline="0" dirty="0" smtClean="0">
                <a:solidFill>
                  <a:schemeClr val="tx1"/>
                </a:solidFill>
                <a:latin typeface="Arial" pitchFamily="34" charset="0"/>
                <a:ea typeface="ＭＳ Ｐゴシック" charset="0"/>
                <a:cs typeface="Arial" pitchFamily="34" charset="0"/>
              </a:rPr>
              <a:t> from 1993</a:t>
            </a:r>
          </a:p>
          <a:p>
            <a:endParaRPr lang="en-GB" altLang="en-US" sz="1200" b="0" i="0" kern="1200" baseline="0" dirty="0" smtClean="0">
              <a:solidFill>
                <a:schemeClr val="tx1"/>
              </a:solidFill>
              <a:latin typeface="Times New Roman" pitchFamily="18" charset="0"/>
              <a:ea typeface="ＭＳ Ｐゴシック" charset="0"/>
              <a:cs typeface="ＭＳ Ｐゴシック" charset="0"/>
            </a:endParaRPr>
          </a:p>
          <a:p>
            <a:r>
              <a:rPr lang="en-US" altLang="en-US" dirty="0" smtClean="0"/>
              <a:t>Medical Device Directive</a:t>
            </a:r>
            <a:r>
              <a:rPr lang="en-US" altLang="en-US" baseline="0" dirty="0" smtClean="0"/>
              <a:t> – intended to </a:t>
            </a:r>
            <a:r>
              <a:rPr lang="en-US" altLang="en-US" baseline="0" dirty="0" err="1" smtClean="0"/>
              <a:t>harmonise</a:t>
            </a:r>
            <a:r>
              <a:rPr lang="en-US" altLang="en-US" baseline="0" dirty="0" smtClean="0"/>
              <a:t> the existing laws (pre-1993) on medical devices in the EU.</a:t>
            </a:r>
          </a:p>
          <a:p>
            <a:endParaRPr lang="en-US" altLang="en-US" baseline="0" dirty="0" smtClean="0"/>
          </a:p>
          <a:p>
            <a:r>
              <a:rPr lang="en-US" altLang="en-US" baseline="0" dirty="0" smtClean="0"/>
              <a:t>Products conforming with the MD Directive must have a CE mark applied. Two day course about this!</a:t>
            </a:r>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20</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GB" altLang="en-US" sz="24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21</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What is stated here is pretty much what you would expect – nobody is likely to argue with these requirements.</a:t>
            </a:r>
          </a:p>
          <a:p>
            <a:endParaRPr lang="en-GB" altLang="en-US" sz="1200" dirty="0" smtClean="0"/>
          </a:p>
          <a:p>
            <a:r>
              <a:rPr lang="en-GB" altLang="en-US" sz="1200" dirty="0" smtClean="0"/>
              <a:t>Placing the emphasis on ergonomics first is not just random – investigations into adverse incidents shows that ergonomics play a key role, poor ergonomics contribute to user error.  Need to think who the ‘user’ is going to be..</a:t>
            </a:r>
          </a:p>
          <a:p>
            <a:r>
              <a:rPr lang="en-GB" altLang="en-US" sz="1200" dirty="0" smtClean="0"/>
              <a:t>- 2</a:t>
            </a:r>
            <a:r>
              <a:rPr lang="en-GB" altLang="en-US" sz="1200" baseline="30000" dirty="0" smtClean="0"/>
              <a:t>nd</a:t>
            </a:r>
            <a:r>
              <a:rPr lang="en-GB" altLang="en-US" sz="1200" dirty="0" smtClean="0"/>
              <a:t> indent – maybe more consideration should be paid to design for older users..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22</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a:t>
            </a:r>
            <a:r>
              <a:rPr lang="en-GB" altLang="en-US" sz="1200" u="sng" dirty="0" smtClean="0"/>
              <a:t>State of the art</a:t>
            </a:r>
            <a:r>
              <a:rPr lang="en-GB" altLang="en-US" sz="1200" dirty="0" smtClean="0"/>
              <a:t>’.. i.e. a comparison with other things that are out there..</a:t>
            </a:r>
          </a:p>
          <a:p>
            <a:r>
              <a:rPr lang="en-GB" altLang="en-US" sz="1200" dirty="0" smtClean="0"/>
              <a:t>How do we inform users of </a:t>
            </a:r>
            <a:r>
              <a:rPr lang="en-GB" altLang="en-US" sz="1200" u="sng" dirty="0" smtClean="0"/>
              <a:t>the risks </a:t>
            </a:r>
            <a:r>
              <a:rPr lang="en-GB" altLang="en-US" sz="1200" dirty="0" smtClean="0"/>
              <a:t>of use?  Labelling, manuals and training..</a:t>
            </a:r>
          </a:p>
          <a:p>
            <a:r>
              <a:rPr lang="en-GB" altLang="en-US" sz="1200" dirty="0" smtClean="0"/>
              <a:t>Software..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23</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Clinical Evaluation is an important section of the Essential requirements.</a:t>
            </a:r>
            <a:br>
              <a:rPr lang="en-GB" altLang="en-US" sz="1200" dirty="0" smtClean="0"/>
            </a:br>
            <a:r>
              <a:rPr lang="en-GB" altLang="en-US" sz="1200" dirty="0" smtClean="0"/>
              <a:t>-</a:t>
            </a:r>
            <a:r>
              <a:rPr lang="en-GB" altLang="en-US" sz="1200" baseline="0" dirty="0" smtClean="0"/>
              <a:t> t</a:t>
            </a:r>
            <a:r>
              <a:rPr lang="en-GB" altLang="en-US" sz="1200" dirty="0" smtClean="0"/>
              <a:t>his is where you will present the evidence for the performance and safety of the device</a:t>
            </a:r>
          </a:p>
          <a:p>
            <a:r>
              <a:rPr lang="en-GB" altLang="en-US" sz="1200" dirty="0" smtClean="0"/>
              <a:t>-</a:t>
            </a:r>
            <a:r>
              <a:rPr lang="en-GB" altLang="en-US" sz="1200" baseline="0" dirty="0" smtClean="0"/>
              <a:t> i</a:t>
            </a:r>
            <a:r>
              <a:rPr lang="en-GB" altLang="en-US" sz="1200" dirty="0" smtClean="0"/>
              <a:t>f it is a </a:t>
            </a:r>
            <a:r>
              <a:rPr lang="en-GB" altLang="en-US" sz="1200" u="sng" dirty="0" smtClean="0"/>
              <a:t>novel device </a:t>
            </a:r>
            <a:r>
              <a:rPr lang="en-GB" altLang="en-US" sz="1200" dirty="0" smtClean="0"/>
              <a:t>it’s likely you will have to conduct a </a:t>
            </a:r>
            <a:r>
              <a:rPr lang="en-GB" altLang="en-US" sz="1200" u="sng" dirty="0" smtClean="0"/>
              <a:t>clinical trial</a:t>
            </a:r>
          </a:p>
          <a:p>
            <a:r>
              <a:rPr lang="en-GB" altLang="en-US" sz="1200" dirty="0" smtClean="0"/>
              <a:t>If the outcome of the trial is to be used for CE marking purposes, then it will have to be registered with the Competent Authority (MHRA in UK)</a:t>
            </a:r>
            <a:endParaRPr lang="en-US" altLang="en-US" sz="12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24</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altLang="en-US" sz="1200" dirty="0" smtClean="0"/>
              <a:t>This is a long way of saying that:</a:t>
            </a:r>
            <a:br>
              <a:rPr lang="en-US" altLang="en-US" sz="1200" dirty="0" smtClean="0"/>
            </a:br>
            <a:r>
              <a:rPr lang="en-US" altLang="en-US" sz="1200" dirty="0" smtClean="0"/>
              <a:t>-</a:t>
            </a:r>
            <a:r>
              <a:rPr lang="en-US" altLang="en-US" sz="1200" baseline="0" dirty="0" smtClean="0"/>
              <a:t> i</a:t>
            </a:r>
            <a:r>
              <a:rPr lang="en-US" altLang="en-US" sz="1200" dirty="0" smtClean="0"/>
              <a:t>f there is a </a:t>
            </a:r>
            <a:r>
              <a:rPr lang="en-US" altLang="en-US" sz="1200" dirty="0" err="1" smtClean="0"/>
              <a:t>harmonised</a:t>
            </a:r>
            <a:r>
              <a:rPr lang="en-US" altLang="en-US" sz="1200" dirty="0" smtClean="0"/>
              <a:t> standard that the EC has adopted and you comply with the standard, then you </a:t>
            </a:r>
            <a:br>
              <a:rPr lang="en-US" altLang="en-US" sz="1200" dirty="0" smtClean="0"/>
            </a:br>
            <a:r>
              <a:rPr lang="en-US" altLang="en-US" sz="1200" dirty="0" smtClean="0"/>
              <a:t>  automatically comply with the </a:t>
            </a:r>
            <a:r>
              <a:rPr lang="en-US" altLang="en-US" sz="1200" u="sng" dirty="0" smtClean="0"/>
              <a:t>Essential Requirements</a:t>
            </a:r>
            <a:r>
              <a:rPr lang="en-US" altLang="en-US" sz="1200" u="none" baseline="0" dirty="0" smtClean="0"/>
              <a:t> √</a:t>
            </a:r>
            <a:endParaRPr lang="en-US" altLang="en-US" sz="1200" u="none"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25</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2400" dirty="0" smtClean="0"/>
              <a:t>Skipped some interim clauses defining how the Commission and Member states should act in various circumstances – e.g. marketed devices not meeting the ER.</a:t>
            </a:r>
          </a:p>
          <a:p>
            <a:r>
              <a:rPr lang="en-GB" altLang="en-US" sz="2400" dirty="0" smtClean="0"/>
              <a:t>Devices shall be split into three classes based on their potential for doing harm.  Class II is split into </a:t>
            </a:r>
            <a:r>
              <a:rPr lang="en-GB" altLang="en-US" sz="2400" dirty="0" err="1" smtClean="0"/>
              <a:t>IIa</a:t>
            </a:r>
            <a:r>
              <a:rPr lang="en-GB" altLang="en-US" sz="2400" dirty="0" smtClean="0"/>
              <a:t> and </a:t>
            </a:r>
            <a:r>
              <a:rPr lang="en-GB" altLang="en-US" sz="2400" dirty="0" err="1" smtClean="0"/>
              <a:t>IIb</a:t>
            </a:r>
            <a:endParaRPr lang="en-GB" altLang="en-US" sz="2400" dirty="0" smtClean="0"/>
          </a:p>
          <a:p>
            <a:r>
              <a:rPr lang="en-GB" altLang="en-US" sz="2400" dirty="0" smtClean="0"/>
              <a:t>Class  I – low risk (</a:t>
            </a:r>
            <a:r>
              <a:rPr lang="en-GB" altLang="en-US" sz="2400" dirty="0" err="1" smtClean="0"/>
              <a:t>e.g</a:t>
            </a:r>
            <a:r>
              <a:rPr lang="en-GB" altLang="en-US" sz="2400" dirty="0" smtClean="0"/>
              <a:t> bandage);</a:t>
            </a:r>
            <a:r>
              <a:rPr lang="en-GB" altLang="en-US" sz="2400" baseline="0" dirty="0" smtClean="0"/>
              <a:t> chassis connected to earth (electrical) – minimal intervention by notified body</a:t>
            </a:r>
          </a:p>
          <a:p>
            <a:r>
              <a:rPr lang="en-GB" altLang="en-US" sz="2400" baseline="0" dirty="0" smtClean="0"/>
              <a:t>Class IIA – medium risk (e.g. surgical instruments); double insulated (electrical) – medium intervention</a:t>
            </a:r>
          </a:p>
          <a:p>
            <a:r>
              <a:rPr lang="en-GB" altLang="en-US" sz="2400" baseline="0" dirty="0" smtClean="0"/>
              <a:t>Class IIB – complex medium risk (e.g. electrodes used on a wound) – high intervention (more testing)</a:t>
            </a:r>
          </a:p>
          <a:p>
            <a:r>
              <a:rPr lang="en-GB" altLang="en-US" sz="2400" baseline="0" dirty="0" smtClean="0"/>
              <a:t>Class III – high risk (e.g. plasters with medicated wound pads) – high intervention </a:t>
            </a:r>
            <a:endParaRPr lang="en-GB" altLang="en-US" sz="2400" dirty="0" smtClean="0"/>
          </a:p>
          <a:p>
            <a:r>
              <a:rPr lang="en-GB" altLang="en-US" sz="2400" dirty="0" smtClean="0"/>
              <a:t>In order to determine the class you have to run through the questions in Annex IX</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26</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altLang="en-US" sz="1200" dirty="0" smtClean="0"/>
              <a:t>It is quite simple to use the Annex in the Directive in most cases – make sure you go all the way to the end</a:t>
            </a:r>
          </a:p>
          <a:p>
            <a:r>
              <a:rPr lang="en-US" altLang="en-US" sz="1200" dirty="0" smtClean="0"/>
              <a:t>- Muscle stimulator</a:t>
            </a:r>
            <a:r>
              <a:rPr lang="en-US" altLang="en-US" sz="1200" baseline="0" dirty="0" smtClean="0"/>
              <a:t> is Class </a:t>
            </a:r>
            <a:r>
              <a:rPr lang="en-US" altLang="en-US" sz="1200" baseline="0" dirty="0" err="1" smtClean="0"/>
              <a:t>IIa</a:t>
            </a:r>
            <a:endParaRPr lang="en-US" altLang="en-US" sz="12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27</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altLang="en-US" sz="2400" dirty="0" smtClean="0"/>
              <a:t>Rule 9 applies</a:t>
            </a:r>
          </a:p>
          <a:p>
            <a:r>
              <a:rPr lang="en-US" altLang="en-US" sz="2400" dirty="0" smtClean="0"/>
              <a:t>Note – no Class</a:t>
            </a:r>
            <a:r>
              <a:rPr lang="en-US" altLang="en-US" sz="2400" baseline="0" dirty="0" smtClean="0"/>
              <a:t> III</a:t>
            </a:r>
            <a:endParaRPr lang="en-US" altLang="en-US" sz="24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28</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If you ever doubt the usefulness of MHRA bulletins or device alert notices then this little diversion should make you think!</a:t>
            </a:r>
          </a:p>
          <a:p>
            <a:r>
              <a:rPr lang="en-GB" altLang="en-US" sz="1200" dirty="0" smtClean="0"/>
              <a:t>Warning for the squeamish!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29</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Male genitalia trapped</a:t>
            </a:r>
          </a:p>
          <a:p>
            <a:r>
              <a:rPr lang="en-GB" altLang="en-US" sz="1200" dirty="0" smtClean="0"/>
              <a:t>Rectal </a:t>
            </a:r>
            <a:r>
              <a:rPr lang="en-GB" altLang="en-US" sz="1200" dirty="0" err="1" smtClean="0"/>
              <a:t>prolapse</a:t>
            </a:r>
            <a:r>
              <a:rPr lang="en-GB" altLang="en-US" sz="1200" dirty="0" smtClean="0"/>
              <a:t> – slipping down of rectum so that it protrudes through the anus</a:t>
            </a:r>
          </a:p>
          <a:p>
            <a:r>
              <a:rPr lang="en-GB" altLang="en-US" sz="1200" dirty="0" smtClean="0"/>
              <a:t>NOTE: size of drainage holes &lt;8mm; &lt;75mm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a:buFont typeface="Arial" charset="0"/>
              <a:buNone/>
            </a:pPr>
            <a:r>
              <a:rPr lang="en-GB" altLang="en-US" dirty="0" smtClean="0"/>
              <a:t>*Was</a:t>
            </a:r>
            <a:r>
              <a:rPr lang="en-GB" altLang="en-US" baseline="0" dirty="0" smtClean="0"/>
              <a:t> EEC (European Economic Community) to 1993, then European Commission</a:t>
            </a:r>
          </a:p>
          <a:p>
            <a:pPr>
              <a:buFont typeface="Arial" charset="0"/>
              <a:buNone/>
            </a:pPr>
            <a:r>
              <a:rPr lang="en-GB" altLang="en-US" dirty="0" smtClean="0"/>
              <a:t>The UK is a member of the EC -</a:t>
            </a:r>
            <a:r>
              <a:rPr lang="en-GB" altLang="en-US" baseline="0" dirty="0" smtClean="0"/>
              <a:t> </a:t>
            </a:r>
            <a:r>
              <a:rPr lang="en-GB" altLang="en-US" dirty="0" smtClean="0"/>
              <a:t>main purpose of this organisation is to </a:t>
            </a:r>
            <a:r>
              <a:rPr lang="en-GB" altLang="en-US" u="sng" dirty="0" smtClean="0"/>
              <a:t>facilitate</a:t>
            </a:r>
            <a:r>
              <a:rPr lang="en-GB" altLang="en-US" dirty="0" smtClean="0"/>
              <a:t> trade between the member states.</a:t>
            </a:r>
          </a:p>
          <a:p>
            <a:r>
              <a:rPr lang="en-GB" altLang="en-US" dirty="0" smtClean="0"/>
              <a:t>The member states are required to implement the EC directives by incorporating them into local legislation.  We often hear how UK fully adopts everything coming out of Brussels when other member states are not perhaps as keen to make their laws correspond quite so closely.</a:t>
            </a:r>
          </a:p>
          <a:p>
            <a:r>
              <a:rPr lang="en-GB" altLang="en-US" dirty="0" smtClean="0"/>
              <a:t>By making sure that each state followed the same rules it was intended to remove barriers to trade that would otherwise prevent products being sold as widely as possible – this is good for trade.  Also the populations in a particular state would not be disadvantaged because of local regulations which meant that it was harder for companies to access their particular market.</a:t>
            </a:r>
          </a:p>
          <a:p>
            <a:r>
              <a:rPr lang="en-GB" i="1" baseline="0" dirty="0" smtClean="0"/>
              <a:t>STANDARDISING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30</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3</a:t>
            </a:r>
            <a:r>
              <a:rPr lang="en-GB" altLang="en-US" sz="1200" baseline="30000" dirty="0" smtClean="0"/>
              <a:t>rd</a:t>
            </a:r>
            <a:r>
              <a:rPr lang="en-GB" altLang="en-US" sz="1200" dirty="0" smtClean="0"/>
              <a:t> point: check instructions</a:t>
            </a:r>
            <a:r>
              <a:rPr lang="en-GB" altLang="en-US" sz="1200" baseline="0" dirty="0" smtClean="0"/>
              <a:t> (elderly??)</a:t>
            </a:r>
          </a:p>
          <a:p>
            <a:r>
              <a:rPr lang="en-GB" altLang="en-US" sz="1200" baseline="0" dirty="0" smtClean="0"/>
              <a:t>User must not exceed maximum weight  - population getting more and more overweight??</a:t>
            </a:r>
            <a:endParaRPr lang="en-GB" altLang="en-US" sz="12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31</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Adverse Incident</a:t>
            </a:r>
            <a:r>
              <a:rPr lang="en-GB" altLang="en-US" sz="1200" baseline="0" dirty="0" smtClean="0"/>
              <a:t> Reporting...</a:t>
            </a:r>
            <a:endParaRPr lang="en-GB" altLang="en-US" sz="12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32</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Adverse Incident</a:t>
            </a:r>
            <a:r>
              <a:rPr lang="en-GB" altLang="en-US" sz="1200" baseline="0" dirty="0" smtClean="0"/>
              <a:t> Reporting – example of infusion pump</a:t>
            </a:r>
          </a:p>
          <a:p>
            <a:r>
              <a:rPr lang="en-GB" altLang="en-US" sz="1200" baseline="0" dirty="0" smtClean="0"/>
              <a:t>DEVICE LOGS.....</a:t>
            </a:r>
            <a:endParaRPr lang="en-GB" alt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4</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dirty="0" smtClean="0"/>
              <a:t>The directive governing medical devices came out in the EC Official Journal in 1993.</a:t>
            </a:r>
          </a:p>
          <a:p>
            <a:endParaRPr lang="en-GB" altLang="en-US" dirty="0" smtClean="0"/>
          </a:p>
          <a:p>
            <a:r>
              <a:rPr lang="en-GB" altLang="en-US" dirty="0" smtClean="0"/>
              <a:t>If you read it then you can see the angle it is coming from – particularly where it requires a ‘high level of </a:t>
            </a:r>
            <a:r>
              <a:rPr lang="en-GB" altLang="en-US" u="sng" dirty="0" smtClean="0"/>
              <a:t>protection for patient, user and third parties’. </a:t>
            </a:r>
            <a:br>
              <a:rPr lang="en-GB" altLang="en-US" u="sng" dirty="0" smtClean="0"/>
            </a:br>
            <a:r>
              <a:rPr lang="en-GB" altLang="en-US" u="sng" dirty="0" smtClean="0"/>
              <a:t>– THINK</a:t>
            </a:r>
            <a:r>
              <a:rPr lang="en-GB" altLang="en-US" u="sng" baseline="0" dirty="0" smtClean="0"/>
              <a:t> OF A MEDICAL DEVICE THAT REQUIRES PROTECTION FOR PATIENT/USER</a:t>
            </a:r>
            <a:endParaRPr lang="en-GB" altLang="en-US" u="sng" dirty="0" smtClean="0"/>
          </a:p>
          <a:p>
            <a:r>
              <a:rPr lang="en-GB" altLang="en-US" dirty="0" smtClean="0"/>
              <a:t>It also stresses risk management and risk reduction, use of ‘state of the art’ (design/technology/materials perhaps..), EMC (Electromagnetic Compatibility) and compliance with other standards.</a:t>
            </a:r>
          </a:p>
          <a:p>
            <a:r>
              <a:rPr lang="en-GB" altLang="en-US" dirty="0" smtClean="0"/>
              <a:t>Manufacturers were given 5 years to comply.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5</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GB" altLang="en-US" sz="2400" dirty="0" smtClean="0"/>
              <a:t>European Commission medical device website</a:t>
            </a:r>
          </a:p>
          <a:p>
            <a:pPr eaLnBrk="1" hangingPunct="1"/>
            <a:r>
              <a:rPr lang="en-GB" altLang="en-US" dirty="0" smtClean="0"/>
              <a:t>In it, there are links to the main directive,</a:t>
            </a:r>
            <a:br>
              <a:rPr lang="en-GB" altLang="en-US" dirty="0" smtClean="0"/>
            </a:br>
            <a:r>
              <a:rPr lang="en-GB" altLang="en-US" dirty="0" smtClean="0"/>
              <a:t>-</a:t>
            </a:r>
            <a:r>
              <a:rPr lang="en-GB" altLang="en-US" baseline="0" dirty="0" smtClean="0"/>
              <a:t> </a:t>
            </a:r>
            <a:r>
              <a:rPr lang="en-GB" altLang="en-US" dirty="0" smtClean="0"/>
              <a:t>and also to other directives that cover the higher risk medical devices </a:t>
            </a:r>
          </a:p>
          <a:p>
            <a:pPr eaLnBrk="1" hangingPunct="1"/>
            <a:r>
              <a:rPr lang="en-GB" altLang="en-US" dirty="0" smtClean="0"/>
              <a:t>e.g.</a:t>
            </a:r>
            <a:r>
              <a:rPr lang="en-GB" altLang="en-US" baseline="0" dirty="0" smtClean="0"/>
              <a:t> </a:t>
            </a:r>
            <a:r>
              <a:rPr lang="en-GB" altLang="en-US" dirty="0" smtClean="0"/>
              <a:t>active implantable and in-vitro diagnostics</a:t>
            </a:r>
          </a:p>
          <a:p>
            <a:r>
              <a:rPr lang="en-GB" altLang="en-US" dirty="0" smtClean="0"/>
              <a:t>Notice again where the legislation sits in the thinking of the EC – under </a:t>
            </a:r>
            <a:r>
              <a:rPr lang="en-GB" altLang="en-US" i="1" u="sng" dirty="0" smtClean="0"/>
              <a:t>Consumer Affairs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6</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altLang="en-US" sz="1200" dirty="0" smtClean="0"/>
              <a:t>Case study – Salisbury District</a:t>
            </a:r>
            <a:r>
              <a:rPr lang="en-US" altLang="en-US" sz="1200" baseline="0" dirty="0" smtClean="0"/>
              <a:t> Hospital</a:t>
            </a:r>
          </a:p>
          <a:p>
            <a:r>
              <a:rPr lang="en-US" altLang="en-US" sz="1200" baseline="0" dirty="0" smtClean="0"/>
              <a:t>…………………………………………………………………………………</a:t>
            </a:r>
            <a:endParaRPr lang="en-US" alt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7</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Because </a:t>
            </a:r>
            <a:r>
              <a:rPr lang="en-GB" altLang="en-US" sz="1200" dirty="0" err="1" smtClean="0"/>
              <a:t>Odstock</a:t>
            </a:r>
            <a:r>
              <a:rPr lang="en-GB" altLang="en-US" sz="1200" dirty="0" smtClean="0"/>
              <a:t> (NHS) were short of money.................1996</a:t>
            </a:r>
          </a:p>
          <a:p>
            <a:r>
              <a:rPr lang="en-GB" altLang="en-US" sz="1200" dirty="0" smtClean="0"/>
              <a:t>our therapists asked us to help with some incomplete spinal patients – existing equipment was not up to the job	</a:t>
            </a:r>
          </a:p>
          <a:p>
            <a:r>
              <a:rPr lang="en-GB" altLang="en-US" sz="1200" dirty="0" smtClean="0"/>
              <a:t>- and there were no devices on the market that would do what they wanted</a:t>
            </a:r>
            <a:br>
              <a:rPr lang="en-GB" altLang="en-US" sz="1200" dirty="0" smtClean="0"/>
            </a:br>
            <a:r>
              <a:rPr lang="en-GB" altLang="en-US" sz="1200" dirty="0" smtClean="0"/>
              <a:t>- put an appeal in the local papers asking for discarded slimming machines </a:t>
            </a:r>
          </a:p>
          <a:p>
            <a:r>
              <a:rPr lang="en-GB" altLang="en-US" sz="1200" dirty="0" smtClean="0"/>
              <a:t>FES had a poor reputation among medics and therapists.</a:t>
            </a:r>
            <a:endParaRPr lang="en-US" alt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D8E9E3-7041-49E2-9F4C-892EFE84910A}" type="slidenum">
              <a:rPr lang="en-GB" smtClean="0"/>
              <a:pPr/>
              <a:t>8</a:t>
            </a:fld>
            <a:endParaRPr lang="en-GB"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GB" altLang="en-US" sz="1200" dirty="0" smtClean="0"/>
              <a:t>Here are some examples of the devices made</a:t>
            </a:r>
            <a:r>
              <a:rPr lang="en-GB" altLang="en-US" sz="1200" baseline="0" dirty="0" smtClean="0"/>
              <a:t> and</a:t>
            </a:r>
            <a:r>
              <a:rPr lang="en-GB" altLang="en-US" sz="1200" dirty="0" smtClean="0"/>
              <a:t> used for training paraplegics to stand.</a:t>
            </a:r>
          </a:p>
          <a:p>
            <a:r>
              <a:rPr lang="en-GB" altLang="en-US" sz="1200" dirty="0" smtClean="0"/>
              <a:t>- Left are </a:t>
            </a:r>
            <a:r>
              <a:rPr lang="en-GB" altLang="en-US" sz="1200" dirty="0" err="1" smtClean="0"/>
              <a:t>Slendertone</a:t>
            </a:r>
            <a:r>
              <a:rPr lang="en-GB" altLang="en-US" sz="1200" dirty="0" smtClean="0"/>
              <a:t> machines,</a:t>
            </a:r>
            <a:r>
              <a:rPr lang="en-GB" altLang="en-US" sz="1200" baseline="0" dirty="0" smtClean="0"/>
              <a:t> </a:t>
            </a:r>
            <a:r>
              <a:rPr lang="en-GB" altLang="en-US" sz="1200" dirty="0" smtClean="0"/>
              <a:t>adjusted in order to reduce the stimulation frequency and increase the </a:t>
            </a:r>
            <a:r>
              <a:rPr lang="en-GB" altLang="en-US" sz="1200" dirty="0" err="1" smtClean="0"/>
              <a:t>pulsewidth</a:t>
            </a:r>
            <a:r>
              <a:rPr lang="en-GB" altLang="en-US" sz="1200" dirty="0" smtClean="0"/>
              <a:t>.  - Brown pads are the electrodes and the other side of the pad is conductive rubber.  A layer of wet sponge is used   </a:t>
            </a:r>
            <a:br>
              <a:rPr lang="en-GB" altLang="en-US" sz="1200" dirty="0" smtClean="0"/>
            </a:br>
            <a:r>
              <a:rPr lang="en-GB" altLang="en-US" sz="1200" dirty="0" smtClean="0"/>
              <a:t>  between these pads and the skin, and all is held in place with elastic straps.</a:t>
            </a:r>
            <a:br>
              <a:rPr lang="en-GB" altLang="en-US" sz="1200" dirty="0" smtClean="0"/>
            </a:br>
            <a:r>
              <a:rPr lang="en-GB" altLang="en-US" sz="1200" dirty="0" smtClean="0"/>
              <a:t>These machines predate CE marking and may not fall into the category of medical device anyway.</a:t>
            </a:r>
          </a:p>
          <a:p>
            <a:endParaRPr lang="en-GB" altLang="en-US" sz="1200" dirty="0" smtClean="0"/>
          </a:p>
          <a:p>
            <a:r>
              <a:rPr lang="en-GB" altLang="en-US" sz="1200" dirty="0" smtClean="0"/>
              <a:t>Man on the right has a closed loop standing system. Much more compact and with self adhesive electrodes.  CE marking is looming….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F831176-5D63-4651-812D-0B889E1D2B49}" type="slidenum">
              <a:rPr lang="en-GB" smtClean="0"/>
              <a:pPr/>
              <a:t>9</a:t>
            </a:fld>
            <a:endParaRPr lang="en-GB"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505 w 6027"/>
                <a:gd name="T1" fmla="*/ 678 h 2296"/>
                <a:gd name="T2" fmla="*/ 0 w 6027"/>
                <a:gd name="T3" fmla="*/ 678 h 2296"/>
                <a:gd name="T4" fmla="*/ 0 w 6027"/>
                <a:gd name="T5" fmla="*/ 0 h 2296"/>
                <a:gd name="T6" fmla="*/ 5505 w 6027"/>
                <a:gd name="T7" fmla="*/ 0 h 2296"/>
                <a:gd name="T8" fmla="*/ 5505 w 6027"/>
                <a:gd name="T9" fmla="*/ 678 h 2296"/>
                <a:gd name="T10" fmla="*/ 5505 w 6027"/>
                <a:gd name="T11" fmla="*/ 67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dirty="0">
                <a:ea typeface="+mn-ea"/>
                <a:cs typeface="+mn-cs"/>
              </a:endParaRPr>
            </a:p>
          </p:txBody>
        </p:sp>
      </p:grpSp>
      <p:sp>
        <p:nvSpPr>
          <p:cNvPr id="7" name="Freeform 5"/>
          <p:cNvSpPr>
            <a:spLocks/>
          </p:cNvSpPr>
          <p:nvPr/>
        </p:nvSpPr>
        <p:spPr bwMode="hidden">
          <a:xfrm>
            <a:off x="6242050" y="6269038"/>
            <a:ext cx="2895600" cy="609600"/>
          </a:xfrm>
          <a:custGeom>
            <a:avLst/>
            <a:gdLst>
              <a:gd name="T0" fmla="*/ 1458681169 w 5748"/>
              <a:gd name="T1" fmla="*/ 1510618537 h 246"/>
              <a:gd name="T2" fmla="*/ 0 w 5748"/>
              <a:gd name="T3" fmla="*/ 1510618537 h 246"/>
              <a:gd name="T4" fmla="*/ 0 w 5748"/>
              <a:gd name="T5" fmla="*/ 0 h 246"/>
              <a:gd name="T6" fmla="*/ 1458681169 w 5748"/>
              <a:gd name="T7" fmla="*/ 0 h 246"/>
              <a:gd name="T8" fmla="*/ 1458681169 w 5748"/>
              <a:gd name="T9" fmla="*/ 1510618537 h 246"/>
              <a:gd name="T10" fmla="*/ 1458681169 w 5748"/>
              <a:gd name="T11" fmla="*/ 151061853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dirty="0">
                <a:ea typeface="+mn-ea"/>
                <a:cs typeface="+mn-cs"/>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2 h 353"/>
                  <a:gd name="T4" fmla="*/ 24 w 186"/>
                  <a:gd name="T5" fmla="*/ 38 h 353"/>
                  <a:gd name="T6" fmla="*/ 18 w 186"/>
                  <a:gd name="T7" fmla="*/ 83 h 353"/>
                  <a:gd name="T8" fmla="*/ 42 w 186"/>
                  <a:gd name="T9" fmla="*/ 143 h 353"/>
                  <a:gd name="T10" fmla="*/ 48 w 186"/>
                  <a:gd name="T11" fmla="*/ 203 h 353"/>
                  <a:gd name="T12" fmla="*/ 0 w 186"/>
                  <a:gd name="T13" fmla="*/ 442 h 353"/>
                  <a:gd name="T14" fmla="*/ 54 w 186"/>
                  <a:gd name="T15" fmla="*/ 292 h 353"/>
                  <a:gd name="T16" fmla="*/ 84 w 186"/>
                  <a:gd name="T17" fmla="*/ 271 h 353"/>
                  <a:gd name="T18" fmla="*/ 126 w 186"/>
                  <a:gd name="T19" fmla="*/ 158 h 353"/>
                  <a:gd name="T20" fmla="*/ 144 w 186"/>
                  <a:gd name="T21" fmla="*/ 150 h 353"/>
                  <a:gd name="T22" fmla="*/ 144 w 186"/>
                  <a:gd name="T23" fmla="*/ 113 h 353"/>
                  <a:gd name="T24" fmla="*/ 186 w 186"/>
                  <a:gd name="T25" fmla="*/ 83 h 353"/>
                  <a:gd name="T26" fmla="*/ 162 w 186"/>
                  <a:gd name="T27" fmla="*/ 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8 h 66"/>
                  <a:gd name="T8" fmla="*/ 6 w 155"/>
                  <a:gd name="T9" fmla="*/ 22 h 66"/>
                  <a:gd name="T10" fmla="*/ 0 w 155"/>
                  <a:gd name="T11" fmla="*/ 30 h 66"/>
                  <a:gd name="T12" fmla="*/ 78 w 155"/>
                  <a:gd name="T13" fmla="*/ 75 h 66"/>
                  <a:gd name="T14" fmla="*/ 96 w 155"/>
                  <a:gd name="T15" fmla="*/ 53 h 66"/>
                  <a:gd name="T16" fmla="*/ 155 w 155"/>
                  <a:gd name="T17" fmla="*/ 83 h 66"/>
                  <a:gd name="T18" fmla="*/ 126 w 155"/>
                  <a:gd name="T19" fmla="*/ 3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6 h 72"/>
                  <a:gd name="T2" fmla="*/ 0 w 42"/>
                  <a:gd name="T3" fmla="*/ 23 h 72"/>
                  <a:gd name="T4" fmla="*/ 12 w 42"/>
                  <a:gd name="T5" fmla="*/ 8 h 72"/>
                  <a:gd name="T6" fmla="*/ 0 w 42"/>
                  <a:gd name="T7" fmla="*/ 8 h 72"/>
                  <a:gd name="T8" fmla="*/ 12 w 42"/>
                  <a:gd name="T9" fmla="*/ 8 h 72"/>
                  <a:gd name="T10" fmla="*/ 24 w 42"/>
                  <a:gd name="T11" fmla="*/ 8 h 72"/>
                  <a:gd name="T12" fmla="*/ 36 w 42"/>
                  <a:gd name="T13" fmla="*/ 8 h 72"/>
                  <a:gd name="T14" fmla="*/ 42 w 42"/>
                  <a:gd name="T15" fmla="*/ 0 h 72"/>
                  <a:gd name="T16" fmla="*/ 30 w 42"/>
                  <a:gd name="T17" fmla="*/ 23 h 72"/>
                  <a:gd name="T18" fmla="*/ 42 w 42"/>
                  <a:gd name="T19" fmla="*/ 61 h 72"/>
                  <a:gd name="T20" fmla="*/ 12 w 42"/>
                  <a:gd name="T21" fmla="*/ 91 h 72"/>
                  <a:gd name="T22" fmla="*/ 6 w 42"/>
                  <a:gd name="T23" fmla="*/ 46 h 72"/>
                  <a:gd name="T24" fmla="*/ 6 w 42"/>
                  <a:gd name="T25" fmla="*/ 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dirty="0">
                <a:ea typeface="+mn-ea"/>
                <a:cs typeface="+mn-cs"/>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2 h 287"/>
                <a:gd name="T4" fmla="*/ 66 w 365"/>
                <a:gd name="T5" fmla="*/ 112 h 287"/>
                <a:gd name="T6" fmla="*/ 143 w 365"/>
                <a:gd name="T7" fmla="*/ 186 h 287"/>
                <a:gd name="T8" fmla="*/ 191 w 365"/>
                <a:gd name="T9" fmla="*/ 172 h 287"/>
                <a:gd name="T10" fmla="*/ 341 w 365"/>
                <a:gd name="T11" fmla="*/ 295 h 287"/>
                <a:gd name="T12" fmla="*/ 305 w 365"/>
                <a:gd name="T13" fmla="*/ 178 h 287"/>
                <a:gd name="T14" fmla="*/ 365 w 365"/>
                <a:gd name="T15" fmla="*/ 136 h 287"/>
                <a:gd name="T16" fmla="*/ 359 w 365"/>
                <a:gd name="T17" fmla="*/ 130 h 287"/>
                <a:gd name="T18" fmla="*/ 335 w 365"/>
                <a:gd name="T19" fmla="*/ 118 h 287"/>
                <a:gd name="T20" fmla="*/ 299 w 365"/>
                <a:gd name="T21" fmla="*/ 92 h 287"/>
                <a:gd name="T22" fmla="*/ 257 w 365"/>
                <a:gd name="T23" fmla="*/ 74 h 287"/>
                <a:gd name="T24" fmla="*/ 215 w 365"/>
                <a:gd name="T25" fmla="*/ 56 h 287"/>
                <a:gd name="T26" fmla="*/ 173 w 365"/>
                <a:gd name="T27" fmla="*/ 38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2 h 60"/>
                <a:gd name="T16" fmla="*/ 65 w 71"/>
                <a:gd name="T17" fmla="*/ 44 h 60"/>
                <a:gd name="T18" fmla="*/ 71 w 71"/>
                <a:gd name="T19" fmla="*/ 56 h 60"/>
                <a:gd name="T20" fmla="*/ 71 w 71"/>
                <a:gd name="T21" fmla="*/ 62 h 60"/>
                <a:gd name="T22" fmla="*/ 59 w 71"/>
                <a:gd name="T23" fmla="*/ 56 h 60"/>
                <a:gd name="T24" fmla="*/ 47 w 71"/>
                <a:gd name="T25" fmla="*/ 44 h 60"/>
                <a:gd name="T26" fmla="*/ 23 w 71"/>
                <a:gd name="T27" fmla="*/ 32 h 60"/>
                <a:gd name="T28" fmla="*/ 23 w 71"/>
                <a:gd name="T29" fmla="*/ 38 h 60"/>
                <a:gd name="T30" fmla="*/ 18 w 71"/>
                <a:gd name="T31" fmla="*/ 44 h 60"/>
                <a:gd name="T32" fmla="*/ 12 w 71"/>
                <a:gd name="T33" fmla="*/ 50 h 60"/>
                <a:gd name="T34" fmla="*/ 6 w 71"/>
                <a:gd name="T35" fmla="*/ 50 h 60"/>
                <a:gd name="T36" fmla="*/ 6 w 71"/>
                <a:gd name="T37" fmla="*/ 50 h 60"/>
                <a:gd name="T38" fmla="*/ 6 w 71"/>
                <a:gd name="T39" fmla="*/ 38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6 h 162"/>
                <a:gd name="T10" fmla="*/ 96 w 161"/>
                <a:gd name="T11" fmla="*/ 62 h 162"/>
                <a:gd name="T12" fmla="*/ 102 w 161"/>
                <a:gd name="T13" fmla="*/ 74 h 162"/>
                <a:gd name="T14" fmla="*/ 108 w 161"/>
                <a:gd name="T15" fmla="*/ 86 h 162"/>
                <a:gd name="T16" fmla="*/ 120 w 161"/>
                <a:gd name="T17" fmla="*/ 98 h 162"/>
                <a:gd name="T18" fmla="*/ 143 w 161"/>
                <a:gd name="T19" fmla="*/ 116 h 162"/>
                <a:gd name="T20" fmla="*/ 155 w 161"/>
                <a:gd name="T21" fmla="*/ 142 h 162"/>
                <a:gd name="T22" fmla="*/ 161 w 161"/>
                <a:gd name="T23" fmla="*/ 160 h 162"/>
                <a:gd name="T24" fmla="*/ 161 w 161"/>
                <a:gd name="T25" fmla="*/ 166 h 162"/>
                <a:gd name="T26" fmla="*/ 96 w 161"/>
                <a:gd name="T27" fmla="*/ 104 h 162"/>
                <a:gd name="T28" fmla="*/ 30 w 161"/>
                <a:gd name="T29" fmla="*/ 56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2 h 60"/>
                <a:gd name="T4" fmla="*/ 41 w 59"/>
                <a:gd name="T5" fmla="*/ 38 h 60"/>
                <a:gd name="T6" fmla="*/ 47 w 59"/>
                <a:gd name="T7" fmla="*/ 44 h 60"/>
                <a:gd name="T8" fmla="*/ 53 w 59"/>
                <a:gd name="T9" fmla="*/ 56 h 60"/>
                <a:gd name="T10" fmla="*/ 53 w 59"/>
                <a:gd name="T11" fmla="*/ 62 h 60"/>
                <a:gd name="T12" fmla="*/ 47 w 59"/>
                <a:gd name="T13" fmla="*/ 56 h 60"/>
                <a:gd name="T14" fmla="*/ 35 w 59"/>
                <a:gd name="T15" fmla="*/ 50 h 60"/>
                <a:gd name="T16" fmla="*/ 23 w 59"/>
                <a:gd name="T17" fmla="*/ 38 h 60"/>
                <a:gd name="T18" fmla="*/ 17 w 59"/>
                <a:gd name="T19" fmla="*/ 32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8 h 204"/>
                <a:gd name="T2" fmla="*/ 245 w 245"/>
                <a:gd name="T3" fmla="*/ 44 h 204"/>
                <a:gd name="T4" fmla="*/ 209 w 245"/>
                <a:gd name="T5" fmla="*/ 86 h 204"/>
                <a:gd name="T6" fmla="*/ 143 w 245"/>
                <a:gd name="T7" fmla="*/ 136 h 204"/>
                <a:gd name="T8" fmla="*/ 167 w 245"/>
                <a:gd name="T9" fmla="*/ 160 h 204"/>
                <a:gd name="T10" fmla="*/ 179 w 245"/>
                <a:gd name="T11" fmla="*/ 210 h 204"/>
                <a:gd name="T12" fmla="*/ 77 w 245"/>
                <a:gd name="T13" fmla="*/ 136 h 204"/>
                <a:gd name="T14" fmla="*/ 47 w 245"/>
                <a:gd name="T15" fmla="*/ 86 h 204"/>
                <a:gd name="T16" fmla="*/ 89 w 245"/>
                <a:gd name="T17" fmla="*/ 68 h 204"/>
                <a:gd name="T18" fmla="*/ 59 w 245"/>
                <a:gd name="T19" fmla="*/ 3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8 h 204"/>
                <a:gd name="T50" fmla="*/ 233 w 245"/>
                <a:gd name="T51" fmla="*/ 3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9115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9115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smtClean="0"/>
            </a:lvl1pPr>
          </a:lstStyle>
          <a:p>
            <a:pPr>
              <a:defRPr/>
            </a:pPr>
            <a:fld id="{E2EB0E6A-B5C8-174E-8497-582458F431A7}"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8224256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smtClean="0"/>
            </a:lvl1pPr>
          </a:lstStyle>
          <a:p>
            <a:pPr>
              <a:defRPr/>
            </a:pPr>
            <a:fld id="{F80FE5DF-E9A5-2145-A10E-9DA1945EC8FF}" type="slidenum">
              <a:rPr lang="en-US"/>
              <a:pPr>
                <a:defRPr/>
              </a:pPr>
              <a:t>‹#›</a:t>
            </a:fld>
            <a:endParaRPr lang="en-US"/>
          </a:p>
        </p:txBody>
      </p:sp>
    </p:spTree>
    <p:extLst>
      <p:ext uri="{BB962C8B-B14F-4D97-AF65-F5344CB8AC3E}">
        <p14:creationId xmlns:p14="http://schemas.microsoft.com/office/powerpoint/2010/main" val="22694799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smtClean="0"/>
            </a:lvl1pPr>
          </a:lstStyle>
          <a:p>
            <a:pPr>
              <a:defRPr/>
            </a:pPr>
            <a:fld id="{E2FADF57-52D0-FF44-8022-E5A188FEF25F}" type="slidenum">
              <a:rPr lang="en-US"/>
              <a:pPr>
                <a:defRPr/>
              </a:pPr>
              <a:t>‹#›</a:t>
            </a:fld>
            <a:endParaRPr lang="en-US"/>
          </a:p>
        </p:txBody>
      </p:sp>
    </p:spTree>
    <p:extLst>
      <p:ext uri="{BB962C8B-B14F-4D97-AF65-F5344CB8AC3E}">
        <p14:creationId xmlns:p14="http://schemas.microsoft.com/office/powerpoint/2010/main" val="18601218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smtClean="0"/>
            </a:lvl1pPr>
          </a:lstStyle>
          <a:p>
            <a:pPr>
              <a:defRPr/>
            </a:pPr>
            <a:fld id="{DB94D557-0149-0C46-8453-D17D75166581}" type="slidenum">
              <a:rPr lang="en-US"/>
              <a:pPr>
                <a:defRPr/>
              </a:pPr>
              <a:t>‹#›</a:t>
            </a:fld>
            <a:endParaRPr lang="en-US"/>
          </a:p>
        </p:txBody>
      </p:sp>
    </p:spTree>
    <p:extLst>
      <p:ext uri="{BB962C8B-B14F-4D97-AF65-F5344CB8AC3E}">
        <p14:creationId xmlns:p14="http://schemas.microsoft.com/office/powerpoint/2010/main" val="10284889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smtClean="0"/>
            </a:lvl1pPr>
          </a:lstStyle>
          <a:p>
            <a:pPr>
              <a:defRPr/>
            </a:pPr>
            <a:fld id="{A276D5E3-7E81-9E4C-8022-20907910D024}" type="slidenum">
              <a:rPr lang="en-US"/>
              <a:pPr>
                <a:defRPr/>
              </a:pPr>
              <a:t>‹#›</a:t>
            </a:fld>
            <a:endParaRPr lang="en-US"/>
          </a:p>
        </p:txBody>
      </p:sp>
    </p:spTree>
    <p:extLst>
      <p:ext uri="{BB962C8B-B14F-4D97-AF65-F5344CB8AC3E}">
        <p14:creationId xmlns:p14="http://schemas.microsoft.com/office/powerpoint/2010/main" val="15717626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smtClean="0"/>
            </a:lvl1pPr>
          </a:lstStyle>
          <a:p>
            <a:pPr>
              <a:defRPr/>
            </a:pPr>
            <a:fld id="{DCC3AA4D-8975-5045-8C55-7E6D625EB69E}" type="slidenum">
              <a:rPr lang="en-US"/>
              <a:pPr>
                <a:defRPr/>
              </a:pPr>
              <a:t>‹#›</a:t>
            </a:fld>
            <a:endParaRPr lang="en-US"/>
          </a:p>
        </p:txBody>
      </p:sp>
    </p:spTree>
    <p:extLst>
      <p:ext uri="{BB962C8B-B14F-4D97-AF65-F5344CB8AC3E}">
        <p14:creationId xmlns:p14="http://schemas.microsoft.com/office/powerpoint/2010/main" val="33487747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smtClean="0"/>
            </a:lvl1pPr>
          </a:lstStyle>
          <a:p>
            <a:pPr>
              <a:defRPr/>
            </a:pPr>
            <a:fld id="{B0C853E0-B227-F849-9095-74C44BF18E4D}" type="slidenum">
              <a:rPr lang="en-US"/>
              <a:pPr>
                <a:defRPr/>
              </a:pPr>
              <a:t>‹#›</a:t>
            </a:fld>
            <a:endParaRPr lang="en-US"/>
          </a:p>
        </p:txBody>
      </p:sp>
    </p:spTree>
    <p:extLst>
      <p:ext uri="{BB962C8B-B14F-4D97-AF65-F5344CB8AC3E}">
        <p14:creationId xmlns:p14="http://schemas.microsoft.com/office/powerpoint/2010/main" val="195932549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4"/>
          <p:cNvSpPr>
            <a:spLocks noGrp="1" noChangeArrowheads="1"/>
          </p:cNvSpPr>
          <p:nvPr>
            <p:ph type="dt" sz="half" idx="10"/>
          </p:nvPr>
        </p:nvSpPr>
        <p:spPr/>
        <p:txBody>
          <a:bodyPr/>
          <a:lstStyle>
            <a:lvl1pPr>
              <a:defRPr/>
            </a:lvl1pPr>
          </a:lstStyle>
          <a:p>
            <a:pPr>
              <a:defRPr/>
            </a:pPr>
            <a:endParaRPr lang="en-US"/>
          </a:p>
        </p:txBody>
      </p:sp>
      <p:sp>
        <p:nvSpPr>
          <p:cNvPr id="8" name="Rectangle 25"/>
          <p:cNvSpPr>
            <a:spLocks noGrp="1" noChangeArrowheads="1"/>
          </p:cNvSpPr>
          <p:nvPr>
            <p:ph type="ftr" sz="quarter" idx="11"/>
          </p:nvPr>
        </p:nvSpPr>
        <p:spPr/>
        <p:txBody>
          <a:bodyPr/>
          <a:lstStyle>
            <a:lvl1pPr>
              <a:defRPr/>
            </a:lvl1pPr>
          </a:lstStyle>
          <a:p>
            <a:pPr>
              <a:defRPr/>
            </a:pPr>
            <a:endParaRPr lang="en-US"/>
          </a:p>
        </p:txBody>
      </p:sp>
      <p:sp>
        <p:nvSpPr>
          <p:cNvPr id="9" name="Rectangle 26"/>
          <p:cNvSpPr>
            <a:spLocks noGrp="1" noChangeArrowheads="1"/>
          </p:cNvSpPr>
          <p:nvPr>
            <p:ph type="sldNum" sz="quarter" idx="12"/>
          </p:nvPr>
        </p:nvSpPr>
        <p:spPr/>
        <p:txBody>
          <a:bodyPr/>
          <a:lstStyle>
            <a:lvl1pPr>
              <a:defRPr smtClean="0"/>
            </a:lvl1pPr>
          </a:lstStyle>
          <a:p>
            <a:pPr>
              <a:defRPr/>
            </a:pPr>
            <a:fld id="{BAC4EB51-4BC0-0F4F-92B2-A12054CDC660}" type="slidenum">
              <a:rPr lang="en-US"/>
              <a:pPr>
                <a:defRPr/>
              </a:pPr>
              <a:t>‹#›</a:t>
            </a:fld>
            <a:endParaRPr lang="en-US"/>
          </a:p>
        </p:txBody>
      </p:sp>
    </p:spTree>
    <p:extLst>
      <p:ext uri="{BB962C8B-B14F-4D97-AF65-F5344CB8AC3E}">
        <p14:creationId xmlns:p14="http://schemas.microsoft.com/office/powerpoint/2010/main" val="35805193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4"/>
          <p:cNvSpPr>
            <a:spLocks noGrp="1" noChangeArrowheads="1"/>
          </p:cNvSpPr>
          <p:nvPr>
            <p:ph type="dt" sz="half" idx="10"/>
          </p:nvPr>
        </p:nvSpPr>
        <p:spPr/>
        <p:txBody>
          <a:bodyPr/>
          <a:lstStyle>
            <a:lvl1pPr>
              <a:defRPr/>
            </a:lvl1pPr>
          </a:lstStyle>
          <a:p>
            <a:pPr>
              <a:defRPr/>
            </a:pPr>
            <a:endParaRPr lang="en-US"/>
          </a:p>
        </p:txBody>
      </p:sp>
      <p:sp>
        <p:nvSpPr>
          <p:cNvPr id="4" name="Rectangle 25"/>
          <p:cNvSpPr>
            <a:spLocks noGrp="1" noChangeArrowheads="1"/>
          </p:cNvSpPr>
          <p:nvPr>
            <p:ph type="ftr" sz="quarter" idx="11"/>
          </p:nvPr>
        </p:nvSpPr>
        <p:spPr/>
        <p:txBody>
          <a:bodyPr/>
          <a:lstStyle>
            <a:lvl1pPr>
              <a:defRPr/>
            </a:lvl1pPr>
          </a:lstStyle>
          <a:p>
            <a:pPr>
              <a:defRPr/>
            </a:pPr>
            <a:endParaRPr lang="en-US"/>
          </a:p>
        </p:txBody>
      </p:sp>
      <p:sp>
        <p:nvSpPr>
          <p:cNvPr id="5" name="Rectangle 26"/>
          <p:cNvSpPr>
            <a:spLocks noGrp="1" noChangeArrowheads="1"/>
          </p:cNvSpPr>
          <p:nvPr>
            <p:ph type="sldNum" sz="quarter" idx="12"/>
          </p:nvPr>
        </p:nvSpPr>
        <p:spPr/>
        <p:txBody>
          <a:bodyPr/>
          <a:lstStyle>
            <a:lvl1pPr>
              <a:defRPr smtClean="0"/>
            </a:lvl1pPr>
          </a:lstStyle>
          <a:p>
            <a:pPr>
              <a:defRPr/>
            </a:pPr>
            <a:fld id="{58D21BD9-9908-9F4E-B99E-D903AE6182B7}" type="slidenum">
              <a:rPr lang="en-US"/>
              <a:pPr>
                <a:defRPr/>
              </a:pPr>
              <a:t>‹#›</a:t>
            </a:fld>
            <a:endParaRPr lang="en-US"/>
          </a:p>
        </p:txBody>
      </p:sp>
    </p:spTree>
    <p:extLst>
      <p:ext uri="{BB962C8B-B14F-4D97-AF65-F5344CB8AC3E}">
        <p14:creationId xmlns:p14="http://schemas.microsoft.com/office/powerpoint/2010/main" val="25938263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p:txBody>
          <a:bodyPr/>
          <a:lstStyle>
            <a:lvl1pPr>
              <a:defRPr/>
            </a:lvl1pPr>
          </a:lstStyle>
          <a:p>
            <a:pPr>
              <a:defRPr/>
            </a:pPr>
            <a:endParaRPr lang="en-US"/>
          </a:p>
        </p:txBody>
      </p:sp>
      <p:sp>
        <p:nvSpPr>
          <p:cNvPr id="3" name="Rectangle 25"/>
          <p:cNvSpPr>
            <a:spLocks noGrp="1" noChangeArrowheads="1"/>
          </p:cNvSpPr>
          <p:nvPr>
            <p:ph type="ftr" sz="quarter" idx="11"/>
          </p:nvPr>
        </p:nvSpPr>
        <p:spPr/>
        <p:txBody>
          <a:bodyPr/>
          <a:lstStyle>
            <a:lvl1pPr>
              <a:defRPr/>
            </a:lvl1pPr>
          </a:lstStyle>
          <a:p>
            <a:pPr>
              <a:defRPr/>
            </a:pPr>
            <a:endParaRPr lang="en-US"/>
          </a:p>
        </p:txBody>
      </p:sp>
      <p:sp>
        <p:nvSpPr>
          <p:cNvPr id="4" name="Rectangle 26"/>
          <p:cNvSpPr>
            <a:spLocks noGrp="1" noChangeArrowheads="1"/>
          </p:cNvSpPr>
          <p:nvPr>
            <p:ph type="sldNum" sz="quarter" idx="12"/>
          </p:nvPr>
        </p:nvSpPr>
        <p:spPr/>
        <p:txBody>
          <a:bodyPr/>
          <a:lstStyle>
            <a:lvl1pPr>
              <a:defRPr smtClean="0"/>
            </a:lvl1pPr>
          </a:lstStyle>
          <a:p>
            <a:pPr>
              <a:defRPr/>
            </a:pPr>
            <a:fld id="{D4B94195-006F-7648-9188-0D1604F5DDB5}" type="slidenum">
              <a:rPr lang="en-US"/>
              <a:pPr>
                <a:defRPr/>
              </a:pPr>
              <a:t>‹#›</a:t>
            </a:fld>
            <a:endParaRPr lang="en-US"/>
          </a:p>
        </p:txBody>
      </p:sp>
    </p:spTree>
    <p:extLst>
      <p:ext uri="{BB962C8B-B14F-4D97-AF65-F5344CB8AC3E}">
        <p14:creationId xmlns:p14="http://schemas.microsoft.com/office/powerpoint/2010/main" val="22392271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smtClean="0"/>
            </a:lvl1pPr>
          </a:lstStyle>
          <a:p>
            <a:pPr>
              <a:defRPr/>
            </a:pPr>
            <a:fld id="{71EFDE34-E75B-4746-BEE0-E155E6729C28}" type="slidenum">
              <a:rPr lang="en-US"/>
              <a:pPr>
                <a:defRPr/>
              </a:pPr>
              <a:t>‹#›</a:t>
            </a:fld>
            <a:endParaRPr lang="en-US"/>
          </a:p>
        </p:txBody>
      </p:sp>
    </p:spTree>
    <p:extLst>
      <p:ext uri="{BB962C8B-B14F-4D97-AF65-F5344CB8AC3E}">
        <p14:creationId xmlns:p14="http://schemas.microsoft.com/office/powerpoint/2010/main" val="37338058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smtClean="0"/>
            </a:lvl1pPr>
          </a:lstStyle>
          <a:p>
            <a:pPr>
              <a:defRPr/>
            </a:pPr>
            <a:fld id="{BCF08E82-9D50-AC46-A72C-C74D421AE672}" type="slidenum">
              <a:rPr lang="en-US"/>
              <a:pPr>
                <a:defRPr/>
              </a:pPr>
              <a:t>‹#›</a:t>
            </a:fld>
            <a:endParaRPr lang="en-US"/>
          </a:p>
        </p:txBody>
      </p:sp>
    </p:spTree>
    <p:extLst>
      <p:ext uri="{BB962C8B-B14F-4D97-AF65-F5344CB8AC3E}">
        <p14:creationId xmlns:p14="http://schemas.microsoft.com/office/powerpoint/2010/main" val="18523374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505 w 6027"/>
                <a:gd name="T1" fmla="*/ 678 h 2296"/>
                <a:gd name="T2" fmla="*/ 0 w 6027"/>
                <a:gd name="T3" fmla="*/ 678 h 2296"/>
                <a:gd name="T4" fmla="*/ 0 w 6027"/>
                <a:gd name="T5" fmla="*/ 0 h 2296"/>
                <a:gd name="T6" fmla="*/ 5505 w 6027"/>
                <a:gd name="T7" fmla="*/ 0 h 2296"/>
                <a:gd name="T8" fmla="*/ 5505 w 6027"/>
                <a:gd name="T9" fmla="*/ 678 h 2296"/>
                <a:gd name="T10" fmla="*/ 5505 w 6027"/>
                <a:gd name="T11" fmla="*/ 67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011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dirty="0">
                <a:ea typeface="+mn-ea"/>
                <a:cs typeface="+mn-cs"/>
              </a:endParaRPr>
            </a:p>
          </p:txBody>
        </p:sp>
      </p:grpSp>
      <p:sp>
        <p:nvSpPr>
          <p:cNvPr id="1027" name="Freeform 5"/>
          <p:cNvSpPr>
            <a:spLocks/>
          </p:cNvSpPr>
          <p:nvPr/>
        </p:nvSpPr>
        <p:spPr bwMode="hidden">
          <a:xfrm>
            <a:off x="6248400" y="6262688"/>
            <a:ext cx="2895600" cy="609600"/>
          </a:xfrm>
          <a:custGeom>
            <a:avLst/>
            <a:gdLst>
              <a:gd name="T0" fmla="*/ 1458681169 w 5748"/>
              <a:gd name="T1" fmla="*/ 1510618537 h 246"/>
              <a:gd name="T2" fmla="*/ 0 w 5748"/>
              <a:gd name="T3" fmla="*/ 1510618537 h 246"/>
              <a:gd name="T4" fmla="*/ 0 w 5748"/>
              <a:gd name="T5" fmla="*/ 0 h 246"/>
              <a:gd name="T6" fmla="*/ 1458681169 w 5748"/>
              <a:gd name="T7" fmla="*/ 0 h 246"/>
              <a:gd name="T8" fmla="*/ 1458681169 w 5748"/>
              <a:gd name="T9" fmla="*/ 1510618537 h 246"/>
              <a:gd name="T10" fmla="*/ 1458681169 w 5748"/>
              <a:gd name="T11" fmla="*/ 151061853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9011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dirty="0">
                <a:ea typeface="+mn-ea"/>
                <a:cs typeface="+mn-cs"/>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2 h 353"/>
                  <a:gd name="T4" fmla="*/ 24 w 186"/>
                  <a:gd name="T5" fmla="*/ 38 h 353"/>
                  <a:gd name="T6" fmla="*/ 18 w 186"/>
                  <a:gd name="T7" fmla="*/ 83 h 353"/>
                  <a:gd name="T8" fmla="*/ 42 w 186"/>
                  <a:gd name="T9" fmla="*/ 143 h 353"/>
                  <a:gd name="T10" fmla="*/ 48 w 186"/>
                  <a:gd name="T11" fmla="*/ 203 h 353"/>
                  <a:gd name="T12" fmla="*/ 0 w 186"/>
                  <a:gd name="T13" fmla="*/ 442 h 353"/>
                  <a:gd name="T14" fmla="*/ 54 w 186"/>
                  <a:gd name="T15" fmla="*/ 292 h 353"/>
                  <a:gd name="T16" fmla="*/ 84 w 186"/>
                  <a:gd name="T17" fmla="*/ 271 h 353"/>
                  <a:gd name="T18" fmla="*/ 126 w 186"/>
                  <a:gd name="T19" fmla="*/ 158 h 353"/>
                  <a:gd name="T20" fmla="*/ 144 w 186"/>
                  <a:gd name="T21" fmla="*/ 150 h 353"/>
                  <a:gd name="T22" fmla="*/ 144 w 186"/>
                  <a:gd name="T23" fmla="*/ 113 h 353"/>
                  <a:gd name="T24" fmla="*/ 186 w 186"/>
                  <a:gd name="T25" fmla="*/ 83 h 353"/>
                  <a:gd name="T26" fmla="*/ 162 w 186"/>
                  <a:gd name="T27" fmla="*/ 7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8 h 66"/>
                  <a:gd name="T8" fmla="*/ 6 w 155"/>
                  <a:gd name="T9" fmla="*/ 22 h 66"/>
                  <a:gd name="T10" fmla="*/ 0 w 155"/>
                  <a:gd name="T11" fmla="*/ 30 h 66"/>
                  <a:gd name="T12" fmla="*/ 78 w 155"/>
                  <a:gd name="T13" fmla="*/ 75 h 66"/>
                  <a:gd name="T14" fmla="*/ 96 w 155"/>
                  <a:gd name="T15" fmla="*/ 53 h 66"/>
                  <a:gd name="T16" fmla="*/ 155 w 155"/>
                  <a:gd name="T17" fmla="*/ 83 h 66"/>
                  <a:gd name="T18" fmla="*/ 126 w 155"/>
                  <a:gd name="T19" fmla="*/ 30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6 h 72"/>
                  <a:gd name="T2" fmla="*/ 0 w 42"/>
                  <a:gd name="T3" fmla="*/ 23 h 72"/>
                  <a:gd name="T4" fmla="*/ 12 w 42"/>
                  <a:gd name="T5" fmla="*/ 8 h 72"/>
                  <a:gd name="T6" fmla="*/ 0 w 42"/>
                  <a:gd name="T7" fmla="*/ 8 h 72"/>
                  <a:gd name="T8" fmla="*/ 12 w 42"/>
                  <a:gd name="T9" fmla="*/ 8 h 72"/>
                  <a:gd name="T10" fmla="*/ 24 w 42"/>
                  <a:gd name="T11" fmla="*/ 8 h 72"/>
                  <a:gd name="T12" fmla="*/ 36 w 42"/>
                  <a:gd name="T13" fmla="*/ 8 h 72"/>
                  <a:gd name="T14" fmla="*/ 42 w 42"/>
                  <a:gd name="T15" fmla="*/ 0 h 72"/>
                  <a:gd name="T16" fmla="*/ 30 w 42"/>
                  <a:gd name="T17" fmla="*/ 23 h 72"/>
                  <a:gd name="T18" fmla="*/ 42 w 42"/>
                  <a:gd name="T19" fmla="*/ 61 h 72"/>
                  <a:gd name="T20" fmla="*/ 12 w 42"/>
                  <a:gd name="T21" fmla="*/ 91 h 72"/>
                  <a:gd name="T22" fmla="*/ 6 w 42"/>
                  <a:gd name="T23" fmla="*/ 46 h 72"/>
                  <a:gd name="T24" fmla="*/ 6 w 42"/>
                  <a:gd name="T25" fmla="*/ 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9012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dirty="0">
                <a:ea typeface="+mn-ea"/>
                <a:cs typeface="+mn-cs"/>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2 h 287"/>
                <a:gd name="T4" fmla="*/ 66 w 365"/>
                <a:gd name="T5" fmla="*/ 112 h 287"/>
                <a:gd name="T6" fmla="*/ 143 w 365"/>
                <a:gd name="T7" fmla="*/ 186 h 287"/>
                <a:gd name="T8" fmla="*/ 191 w 365"/>
                <a:gd name="T9" fmla="*/ 172 h 287"/>
                <a:gd name="T10" fmla="*/ 341 w 365"/>
                <a:gd name="T11" fmla="*/ 295 h 287"/>
                <a:gd name="T12" fmla="*/ 305 w 365"/>
                <a:gd name="T13" fmla="*/ 178 h 287"/>
                <a:gd name="T14" fmla="*/ 365 w 365"/>
                <a:gd name="T15" fmla="*/ 136 h 287"/>
                <a:gd name="T16" fmla="*/ 359 w 365"/>
                <a:gd name="T17" fmla="*/ 130 h 287"/>
                <a:gd name="T18" fmla="*/ 335 w 365"/>
                <a:gd name="T19" fmla="*/ 118 h 287"/>
                <a:gd name="T20" fmla="*/ 299 w 365"/>
                <a:gd name="T21" fmla="*/ 92 h 287"/>
                <a:gd name="T22" fmla="*/ 257 w 365"/>
                <a:gd name="T23" fmla="*/ 74 h 287"/>
                <a:gd name="T24" fmla="*/ 215 w 365"/>
                <a:gd name="T25" fmla="*/ 56 h 287"/>
                <a:gd name="T26" fmla="*/ 173 w 365"/>
                <a:gd name="T27" fmla="*/ 38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2 h 60"/>
                <a:gd name="T16" fmla="*/ 65 w 71"/>
                <a:gd name="T17" fmla="*/ 44 h 60"/>
                <a:gd name="T18" fmla="*/ 71 w 71"/>
                <a:gd name="T19" fmla="*/ 56 h 60"/>
                <a:gd name="T20" fmla="*/ 71 w 71"/>
                <a:gd name="T21" fmla="*/ 62 h 60"/>
                <a:gd name="T22" fmla="*/ 59 w 71"/>
                <a:gd name="T23" fmla="*/ 56 h 60"/>
                <a:gd name="T24" fmla="*/ 47 w 71"/>
                <a:gd name="T25" fmla="*/ 44 h 60"/>
                <a:gd name="T26" fmla="*/ 23 w 71"/>
                <a:gd name="T27" fmla="*/ 32 h 60"/>
                <a:gd name="T28" fmla="*/ 23 w 71"/>
                <a:gd name="T29" fmla="*/ 38 h 60"/>
                <a:gd name="T30" fmla="*/ 18 w 71"/>
                <a:gd name="T31" fmla="*/ 44 h 60"/>
                <a:gd name="T32" fmla="*/ 12 w 71"/>
                <a:gd name="T33" fmla="*/ 50 h 60"/>
                <a:gd name="T34" fmla="*/ 6 w 71"/>
                <a:gd name="T35" fmla="*/ 50 h 60"/>
                <a:gd name="T36" fmla="*/ 6 w 71"/>
                <a:gd name="T37" fmla="*/ 50 h 60"/>
                <a:gd name="T38" fmla="*/ 6 w 71"/>
                <a:gd name="T39" fmla="*/ 38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6 h 162"/>
                <a:gd name="T10" fmla="*/ 96 w 161"/>
                <a:gd name="T11" fmla="*/ 62 h 162"/>
                <a:gd name="T12" fmla="*/ 102 w 161"/>
                <a:gd name="T13" fmla="*/ 74 h 162"/>
                <a:gd name="T14" fmla="*/ 108 w 161"/>
                <a:gd name="T15" fmla="*/ 86 h 162"/>
                <a:gd name="T16" fmla="*/ 120 w 161"/>
                <a:gd name="T17" fmla="*/ 98 h 162"/>
                <a:gd name="T18" fmla="*/ 143 w 161"/>
                <a:gd name="T19" fmla="*/ 116 h 162"/>
                <a:gd name="T20" fmla="*/ 155 w 161"/>
                <a:gd name="T21" fmla="*/ 142 h 162"/>
                <a:gd name="T22" fmla="*/ 161 w 161"/>
                <a:gd name="T23" fmla="*/ 160 h 162"/>
                <a:gd name="T24" fmla="*/ 161 w 161"/>
                <a:gd name="T25" fmla="*/ 166 h 162"/>
                <a:gd name="T26" fmla="*/ 96 w 161"/>
                <a:gd name="T27" fmla="*/ 104 h 162"/>
                <a:gd name="T28" fmla="*/ 30 w 161"/>
                <a:gd name="T29" fmla="*/ 56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2 h 60"/>
                <a:gd name="T4" fmla="*/ 41 w 59"/>
                <a:gd name="T5" fmla="*/ 38 h 60"/>
                <a:gd name="T6" fmla="*/ 47 w 59"/>
                <a:gd name="T7" fmla="*/ 44 h 60"/>
                <a:gd name="T8" fmla="*/ 53 w 59"/>
                <a:gd name="T9" fmla="*/ 56 h 60"/>
                <a:gd name="T10" fmla="*/ 53 w 59"/>
                <a:gd name="T11" fmla="*/ 62 h 60"/>
                <a:gd name="T12" fmla="*/ 47 w 59"/>
                <a:gd name="T13" fmla="*/ 56 h 60"/>
                <a:gd name="T14" fmla="*/ 35 w 59"/>
                <a:gd name="T15" fmla="*/ 50 h 60"/>
                <a:gd name="T16" fmla="*/ 23 w 59"/>
                <a:gd name="T17" fmla="*/ 38 h 60"/>
                <a:gd name="T18" fmla="*/ 17 w 59"/>
                <a:gd name="T19" fmla="*/ 32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8 h 204"/>
                <a:gd name="T2" fmla="*/ 245 w 245"/>
                <a:gd name="T3" fmla="*/ 44 h 204"/>
                <a:gd name="T4" fmla="*/ 209 w 245"/>
                <a:gd name="T5" fmla="*/ 86 h 204"/>
                <a:gd name="T6" fmla="*/ 143 w 245"/>
                <a:gd name="T7" fmla="*/ 136 h 204"/>
                <a:gd name="T8" fmla="*/ 167 w 245"/>
                <a:gd name="T9" fmla="*/ 160 h 204"/>
                <a:gd name="T10" fmla="*/ 179 w 245"/>
                <a:gd name="T11" fmla="*/ 210 h 204"/>
                <a:gd name="T12" fmla="*/ 77 w 245"/>
                <a:gd name="T13" fmla="*/ 136 h 204"/>
                <a:gd name="T14" fmla="*/ 47 w 245"/>
                <a:gd name="T15" fmla="*/ 86 h 204"/>
                <a:gd name="T16" fmla="*/ 89 w 245"/>
                <a:gd name="T17" fmla="*/ 68 h 204"/>
                <a:gd name="T18" fmla="*/ 59 w 245"/>
                <a:gd name="T19" fmla="*/ 38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8 h 204"/>
                <a:gd name="T50" fmla="*/ 233 w 245"/>
                <a:gd name="T51" fmla="*/ 38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9013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3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ea typeface="+mn-ea"/>
                <a:cs typeface="+mn-cs"/>
              </a:defRPr>
            </a:lvl1pPr>
          </a:lstStyle>
          <a:p>
            <a:pPr>
              <a:defRPr/>
            </a:pPr>
            <a:endParaRPr lang="en-US"/>
          </a:p>
        </p:txBody>
      </p:sp>
      <p:sp>
        <p:nvSpPr>
          <p:cNvPr id="9013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ea typeface="+mn-ea"/>
                <a:cs typeface="+mn-cs"/>
              </a:defRPr>
            </a:lvl1pPr>
          </a:lstStyle>
          <a:p>
            <a:pPr>
              <a:defRPr/>
            </a:pPr>
            <a:endParaRPr lang="en-US"/>
          </a:p>
        </p:txBody>
      </p:sp>
      <p:sp>
        <p:nvSpPr>
          <p:cNvPr id="9013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cs typeface="+mn-cs"/>
              </a:defRPr>
            </a:lvl1pPr>
          </a:lstStyle>
          <a:p>
            <a:pPr>
              <a:defRPr/>
            </a:pPr>
            <a:fld id="{0ABB456E-7A26-A846-AF99-3DBEC72E648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hra.gov.uk/Publications/Regulatoryguidance/Devices/index.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oleObject" Target="../embeddings/oleObject4.bin"/><Relationship Id="rId4" Type="http://schemas.openxmlformats.org/officeDocument/2006/relationships/hyperlink" Target="http://ec.europa.eu/health/medical-devices/files/meddev/2_4_1_rev_9_classification_en.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555750"/>
            <a:ext cx="7770812" cy="1473200"/>
          </a:xfrm>
        </p:spPr>
        <p:txBody>
          <a:bodyPr/>
          <a:lstStyle/>
          <a:p>
            <a:pPr eaLnBrk="1" hangingPunct="1">
              <a:spcBef>
                <a:spcPts val="0"/>
              </a:spcBef>
              <a:defRPr/>
            </a:pPr>
            <a:r>
              <a:rPr lang="en-GB" altLang="en-US" sz="6000" i="1" dirty="0" smtClean="0">
                <a:solidFill>
                  <a:srgbClr val="FFFF00"/>
                </a:solidFill>
                <a:effectLst/>
              </a:rPr>
              <a:t>Medical</a:t>
            </a:r>
            <a:br>
              <a:rPr lang="en-GB" altLang="en-US" sz="6000" i="1" dirty="0" smtClean="0">
                <a:solidFill>
                  <a:srgbClr val="FFFF00"/>
                </a:solidFill>
                <a:effectLst/>
              </a:rPr>
            </a:br>
            <a:r>
              <a:rPr lang="en-GB" altLang="en-US" sz="6000" i="1" dirty="0" smtClean="0">
                <a:solidFill>
                  <a:srgbClr val="FFFF00"/>
                </a:solidFill>
                <a:effectLst/>
              </a:rPr>
              <a:t>Device Regulations</a:t>
            </a:r>
            <a:r>
              <a:rPr lang="en-GB" altLang="en-US" sz="6000" dirty="0" smtClean="0">
                <a:solidFill>
                  <a:srgbClr val="FFFF00"/>
                </a:solidFill>
                <a:effectLst/>
              </a:rPr>
              <a:t/>
            </a:r>
            <a:br>
              <a:rPr lang="en-GB" altLang="en-US" sz="6000" dirty="0" smtClean="0">
                <a:solidFill>
                  <a:srgbClr val="FFFF00"/>
                </a:solidFill>
                <a:effectLst/>
              </a:rPr>
            </a:br>
            <a:r>
              <a:rPr lang="en-GB" altLang="en-US" sz="3600" dirty="0" smtClean="0">
                <a:solidFill>
                  <a:srgbClr val="FFFF00"/>
                </a:solidFill>
                <a:effectLst/>
              </a:rPr>
              <a:t>and the need for a</a:t>
            </a:r>
            <a:br>
              <a:rPr lang="en-GB" altLang="en-US" sz="3600" dirty="0" smtClean="0">
                <a:solidFill>
                  <a:srgbClr val="FFFF00"/>
                </a:solidFill>
                <a:effectLst/>
              </a:rPr>
            </a:br>
            <a:r>
              <a:rPr lang="en-GB" altLang="en-US" sz="6000" i="1" dirty="0" smtClean="0">
                <a:solidFill>
                  <a:srgbClr val="FFFF00"/>
                </a:solidFill>
                <a:effectLst/>
              </a:rPr>
              <a:t>Quality Management </a:t>
            </a:r>
            <a:r>
              <a:rPr lang="en-GB" altLang="en-US" sz="6000" i="1" smtClean="0">
                <a:solidFill>
                  <a:srgbClr val="FFFF00"/>
                </a:solidFill>
                <a:effectLst/>
              </a:rPr>
              <a:t>System - Part </a:t>
            </a:r>
            <a:r>
              <a:rPr lang="en-GB" altLang="en-US" sz="6000" i="1" dirty="0" smtClean="0">
                <a:solidFill>
                  <a:srgbClr val="FFFF00"/>
                </a:solidFill>
                <a:effectLst/>
              </a:rPr>
              <a:t>I</a:t>
            </a:r>
            <a:endParaRPr lang="en-US" sz="6000" i="1" dirty="0" smtClean="0">
              <a:solidFill>
                <a:srgbClr val="FFFF00"/>
              </a:solidFill>
              <a:effectLst/>
              <a:ea typeface="+mj-ea"/>
              <a:cs typeface="+mj-cs"/>
            </a:endParaRPr>
          </a:p>
        </p:txBody>
      </p:sp>
      <p:sp>
        <p:nvSpPr>
          <p:cNvPr id="2051" name="Rectangle 3"/>
          <p:cNvSpPr>
            <a:spLocks noGrp="1" noChangeArrowheads="1"/>
          </p:cNvSpPr>
          <p:nvPr>
            <p:ph type="subTitle" idx="1"/>
          </p:nvPr>
        </p:nvSpPr>
        <p:spPr>
          <a:xfrm>
            <a:off x="1331913" y="4941888"/>
            <a:ext cx="6400800" cy="838200"/>
          </a:xfrm>
        </p:spPr>
        <p:txBody>
          <a:bodyPr/>
          <a:lstStyle/>
          <a:p>
            <a:pPr eaLnBrk="1" hangingPunct="1">
              <a:defRPr/>
            </a:pPr>
            <a:r>
              <a:rPr lang="en-GB" sz="4000" dirty="0" smtClean="0">
                <a:solidFill>
                  <a:srgbClr val="FFFFCC"/>
                </a:solidFill>
                <a:ea typeface="+mn-ea"/>
                <a:cs typeface="+mn-cs"/>
              </a:rPr>
              <a:t>Julian </a:t>
            </a:r>
            <a:r>
              <a:rPr lang="en-GB" sz="4000" dirty="0" err="1" smtClean="0">
                <a:solidFill>
                  <a:srgbClr val="FFFFCC"/>
                </a:solidFill>
                <a:ea typeface="+mn-ea"/>
                <a:cs typeface="+mn-cs"/>
              </a:rPr>
              <a:t>Henty</a:t>
            </a:r>
            <a:endParaRPr lang="en-US" sz="4000" dirty="0" smtClean="0">
              <a:solidFill>
                <a:srgbClr val="FFFFCC"/>
              </a:solidFill>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274638"/>
            <a:ext cx="8229600" cy="1143000"/>
          </a:xfrm>
        </p:spPr>
        <p:txBody>
          <a:bodyPr/>
          <a:lstStyle/>
          <a:p>
            <a:pPr eaLnBrk="1" hangingPunct="1"/>
            <a:r>
              <a:rPr lang="en-GB" altLang="en-US" sz="4800" dirty="0" smtClean="0">
                <a:solidFill>
                  <a:srgbClr val="FFFF00"/>
                </a:solidFill>
                <a:effectLst/>
              </a:rPr>
              <a:t>The MDD document</a:t>
            </a:r>
          </a:p>
        </p:txBody>
      </p:sp>
      <p:pic>
        <p:nvPicPr>
          <p:cNvPr id="9" name="Picture 3" descr="files"/>
          <p:cNvPicPr>
            <a:picLocks noGrp="1" noChangeAspect="1" noChangeArrowheads="1"/>
          </p:cNvPicPr>
          <p:nvPr>
            <p:ph idx="1"/>
          </p:nvPr>
        </p:nvPicPr>
        <p:blipFill>
          <a:blip r:embed="rId3" cstate="print"/>
          <a:srcRect t="3017" r="6000" b="4558"/>
          <a:stretch>
            <a:fillRect/>
          </a:stretch>
        </p:blipFill>
        <p:spPr>
          <a:xfrm>
            <a:off x="2195513" y="2349500"/>
            <a:ext cx="4716462" cy="3062288"/>
          </a:xfrm>
        </p:spPr>
      </p:pic>
      <p:sp>
        <p:nvSpPr>
          <p:cNvPr id="10" name="Line 4"/>
          <p:cNvSpPr>
            <a:spLocks noChangeShapeType="1"/>
          </p:cNvSpPr>
          <p:nvPr/>
        </p:nvSpPr>
        <p:spPr bwMode="auto">
          <a:xfrm flipH="1">
            <a:off x="5076825" y="2636838"/>
            <a:ext cx="2087563" cy="720725"/>
          </a:xfrm>
          <a:prstGeom prst="line">
            <a:avLst/>
          </a:prstGeom>
          <a:noFill/>
          <a:ln w="57150">
            <a:solidFill>
              <a:schemeClr val="tx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1" name="Line 5"/>
          <p:cNvSpPr>
            <a:spLocks noChangeShapeType="1"/>
          </p:cNvSpPr>
          <p:nvPr/>
        </p:nvSpPr>
        <p:spPr bwMode="auto">
          <a:xfrm flipH="1">
            <a:off x="4787900" y="2781300"/>
            <a:ext cx="144463" cy="503238"/>
          </a:xfrm>
          <a:prstGeom prst="line">
            <a:avLst/>
          </a:prstGeom>
          <a:noFill/>
          <a:ln w="57150">
            <a:solidFill>
              <a:schemeClr val="tx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2" name="Line 6"/>
          <p:cNvSpPr>
            <a:spLocks noChangeShapeType="1"/>
          </p:cNvSpPr>
          <p:nvPr/>
        </p:nvSpPr>
        <p:spPr bwMode="auto">
          <a:xfrm flipV="1">
            <a:off x="4643438" y="3357563"/>
            <a:ext cx="144462" cy="503237"/>
          </a:xfrm>
          <a:prstGeom prst="line">
            <a:avLst/>
          </a:prstGeom>
          <a:noFill/>
          <a:ln w="57150">
            <a:solidFill>
              <a:schemeClr val="tx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685800" y="188913"/>
            <a:ext cx="7772400" cy="1008062"/>
          </a:xfrm>
        </p:spPr>
        <p:txBody>
          <a:bodyPr/>
          <a:lstStyle/>
          <a:p>
            <a:pPr eaLnBrk="1" hangingPunct="1"/>
            <a:r>
              <a:rPr lang="en-GB" altLang="en-US" dirty="0" smtClean="0">
                <a:solidFill>
                  <a:srgbClr val="FFFF00"/>
                </a:solidFill>
                <a:effectLst/>
              </a:rPr>
              <a:t>What is a Medical Device?</a:t>
            </a:r>
          </a:p>
        </p:txBody>
      </p:sp>
      <p:sp>
        <p:nvSpPr>
          <p:cNvPr id="15" name="Rectangle 3"/>
          <p:cNvSpPr>
            <a:spLocks noGrp="1" noChangeArrowheads="1"/>
          </p:cNvSpPr>
          <p:nvPr>
            <p:ph idx="1"/>
          </p:nvPr>
        </p:nvSpPr>
        <p:spPr>
          <a:xfrm>
            <a:off x="683568" y="1196752"/>
            <a:ext cx="7989888" cy="936625"/>
          </a:xfrm>
        </p:spPr>
        <p:txBody>
          <a:bodyPr/>
          <a:lstStyle/>
          <a:p>
            <a:pPr eaLnBrk="1" hangingPunct="1">
              <a:lnSpc>
                <a:spcPct val="80000"/>
              </a:lnSpc>
            </a:pPr>
            <a:r>
              <a:rPr lang="en-GB" altLang="en-US" sz="2400" dirty="0" smtClean="0"/>
              <a:t>Determine whether your device falls within the remit of the Directive</a:t>
            </a:r>
          </a:p>
          <a:p>
            <a:pPr lvl="1" eaLnBrk="1" hangingPunct="1">
              <a:lnSpc>
                <a:spcPct val="80000"/>
              </a:lnSpc>
            </a:pPr>
            <a:r>
              <a:rPr lang="en-GB" altLang="en-US" sz="2000" dirty="0" smtClean="0"/>
              <a:t>i.e. is it a medical device?</a:t>
            </a:r>
          </a:p>
          <a:p>
            <a:pPr lvl="1" eaLnBrk="1" hangingPunct="1">
              <a:lnSpc>
                <a:spcPct val="80000"/>
              </a:lnSpc>
            </a:pPr>
            <a:r>
              <a:rPr lang="en-GB" altLang="en-US" sz="2000" dirty="0" smtClean="0"/>
              <a:t>Check ‘scope’ of the directive – Article 1</a:t>
            </a:r>
          </a:p>
        </p:txBody>
      </p:sp>
      <p:sp>
        <p:nvSpPr>
          <p:cNvPr id="19" name="Rectangle 3"/>
          <p:cNvSpPr txBox="1">
            <a:spLocks noChangeArrowheads="1"/>
          </p:cNvSpPr>
          <p:nvPr/>
        </p:nvSpPr>
        <p:spPr>
          <a:xfrm>
            <a:off x="539552" y="2564904"/>
            <a:ext cx="8288338" cy="3960812"/>
          </a:xfrm>
          <a:prstGeom prst="rect">
            <a:avLst/>
          </a:prstGeom>
          <a:solidFill>
            <a:schemeClr val="bg2">
              <a:lumMod val="90000"/>
              <a:lumOff val="10000"/>
            </a:schemeClr>
          </a:solidFill>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110000"/>
              </a:lnSpc>
              <a:spcBef>
                <a:spcPts val="0"/>
              </a:spcBef>
              <a:spcAft>
                <a:spcPts val="0"/>
              </a:spcAft>
              <a:buFont typeface="Monotype Sorts" pitchFamily="2" charset="2"/>
              <a:buNone/>
              <a:defRPr/>
            </a:pPr>
            <a:r>
              <a:rPr lang="en-GB" altLang="en-US" sz="2000" i="1" dirty="0" smtClean="0">
                <a:latin typeface="Times New Roman" pitchFamily="18" charset="0"/>
                <a:cs typeface="Times New Roman" pitchFamily="18" charset="0"/>
              </a:rPr>
              <a:t>(a) ‘medical device’ means any instrument, apparatus, appliance, software, material or other article, whether used alone or in combination, including the software intended by its manufacturer to be used specifically for diagnostic and/or therapeutic purposes and necessary for its proper application, intended by the manufacturer to be used for human beings for the purpose of:</a:t>
            </a:r>
          </a:p>
          <a:p>
            <a:pPr fontAlgn="auto">
              <a:lnSpc>
                <a:spcPct val="120000"/>
              </a:lnSpc>
              <a:spcBef>
                <a:spcPts val="0"/>
              </a:spcBef>
              <a:spcAft>
                <a:spcPts val="0"/>
              </a:spcAft>
              <a:buFont typeface="Monotype Sorts" pitchFamily="2" charset="2"/>
              <a:buNone/>
              <a:defRPr/>
            </a:pPr>
            <a:r>
              <a:rPr lang="en-GB" altLang="en-US" sz="2000" i="1" dirty="0" smtClean="0">
                <a:latin typeface="Times New Roman" pitchFamily="18" charset="0"/>
                <a:cs typeface="Times New Roman" pitchFamily="18" charset="0"/>
              </a:rPr>
              <a:t>— diagnosis, prevention, monitoring, treatment or alleviation of disease, </a:t>
            </a:r>
          </a:p>
          <a:p>
            <a:pPr fontAlgn="auto">
              <a:lnSpc>
                <a:spcPct val="110000"/>
              </a:lnSpc>
              <a:spcBef>
                <a:spcPts val="0"/>
              </a:spcBef>
              <a:spcAft>
                <a:spcPts val="0"/>
              </a:spcAft>
              <a:buFont typeface="Monotype Sorts" pitchFamily="2" charset="2"/>
              <a:buNone/>
              <a:defRPr/>
            </a:pPr>
            <a:r>
              <a:rPr lang="en-GB" altLang="en-US" sz="2000" i="1" dirty="0" smtClean="0">
                <a:latin typeface="Times New Roman" pitchFamily="18" charset="0"/>
                <a:cs typeface="Times New Roman" pitchFamily="18" charset="0"/>
              </a:rPr>
              <a:t>— diagnosis, monitoring, treatment, alleviation of or compensation for an injury or handicap,</a:t>
            </a:r>
          </a:p>
          <a:p>
            <a:pPr fontAlgn="auto">
              <a:lnSpc>
                <a:spcPct val="110000"/>
              </a:lnSpc>
              <a:spcBef>
                <a:spcPts val="0"/>
              </a:spcBef>
              <a:spcAft>
                <a:spcPts val="0"/>
              </a:spcAft>
              <a:buFont typeface="Monotype Sorts" pitchFamily="2" charset="2"/>
              <a:buNone/>
              <a:defRPr/>
            </a:pPr>
            <a:r>
              <a:rPr lang="en-GB" altLang="en-US" sz="2000" i="1" dirty="0" smtClean="0">
                <a:latin typeface="Times New Roman" pitchFamily="18" charset="0"/>
                <a:cs typeface="Times New Roman" pitchFamily="18" charset="0"/>
              </a:rPr>
              <a:t>— investigation, replacement or modification of the anatomy or of a physiological process,</a:t>
            </a:r>
          </a:p>
          <a:p>
            <a:pPr fontAlgn="auto">
              <a:lnSpc>
                <a:spcPct val="110000"/>
              </a:lnSpc>
              <a:spcBef>
                <a:spcPts val="0"/>
              </a:spcBef>
              <a:spcAft>
                <a:spcPts val="0"/>
              </a:spcAft>
              <a:buFont typeface="Monotype Sorts" pitchFamily="2" charset="2"/>
              <a:buNone/>
              <a:defRPr/>
            </a:pPr>
            <a:r>
              <a:rPr lang="en-GB" altLang="en-US" sz="2000" i="1" dirty="0" smtClean="0">
                <a:latin typeface="Times New Roman" pitchFamily="18" charset="0"/>
                <a:cs typeface="Times New Roman" pitchFamily="18" charset="0"/>
              </a:rPr>
              <a:t>— control of conception,</a:t>
            </a:r>
          </a:p>
          <a:p>
            <a:pPr fontAlgn="auto">
              <a:lnSpc>
                <a:spcPct val="110000"/>
              </a:lnSpc>
              <a:spcBef>
                <a:spcPts val="0"/>
              </a:spcBef>
              <a:spcAft>
                <a:spcPts val="0"/>
              </a:spcAft>
              <a:buFont typeface="Monotype Sorts" pitchFamily="2" charset="2"/>
              <a:buNone/>
              <a:defRPr/>
            </a:pPr>
            <a:r>
              <a:rPr lang="en-GB" altLang="en-US" sz="2000" i="1" dirty="0" smtClean="0">
                <a:latin typeface="Times New Roman" pitchFamily="18" charset="0"/>
                <a:cs typeface="Times New Roman" pitchFamily="18" charset="0"/>
              </a:rPr>
              <a:t>and which does not achieve its principal intended action in or on the human body by pharmacological, immunological or metabolic means, but which may be assisted in its function by such means;</a:t>
            </a:r>
            <a:endParaRPr lang="en-GB" altLang="en-US" sz="2000" i="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srcRect/>
          <a:stretch>
            <a:fillRect/>
          </a:stretch>
        </p:blipFill>
        <p:spPr bwMode="auto">
          <a:xfrm>
            <a:off x="1763713" y="1773238"/>
            <a:ext cx="5472112" cy="4165600"/>
          </a:xfrm>
          <a:prstGeom prst="rect">
            <a:avLst/>
          </a:prstGeom>
          <a:noFill/>
          <a:ln w="12700" algn="ctr">
            <a:noFill/>
            <a:miter lim="800000"/>
            <a:headEnd/>
            <a:tailEnd/>
          </a:ln>
          <a:effectLst/>
        </p:spPr>
      </p:pic>
      <p:sp>
        <p:nvSpPr>
          <p:cNvPr id="8" name="Rectangle 2"/>
          <p:cNvSpPr>
            <a:spLocks noGrp="1" noChangeArrowheads="1"/>
          </p:cNvSpPr>
          <p:nvPr>
            <p:ph type="title"/>
          </p:nvPr>
        </p:nvSpPr>
        <p:spPr>
          <a:xfrm>
            <a:off x="457200" y="274638"/>
            <a:ext cx="8229600" cy="1143000"/>
          </a:xfrm>
        </p:spPr>
        <p:txBody>
          <a:bodyPr rtlCol="0">
            <a:normAutofit fontScale="90000"/>
          </a:bodyPr>
          <a:lstStyle/>
          <a:p>
            <a:pPr eaLnBrk="1" fontAlgn="auto" hangingPunct="1">
              <a:spcAft>
                <a:spcPts val="0"/>
              </a:spcAft>
              <a:defRPr/>
            </a:pPr>
            <a:r>
              <a:rPr lang="en-GB" altLang="en-US" sz="4000" dirty="0" smtClean="0">
                <a:solidFill>
                  <a:srgbClr val="FFFF00"/>
                </a:solidFill>
                <a:effectLst/>
                <a:sym typeface="Symbol" pitchFamily="18" charset="2"/>
              </a:rPr>
              <a:t>Is it</a:t>
            </a:r>
            <a:r>
              <a:rPr lang="en-GB" altLang="en-US" sz="4000" dirty="0" smtClean="0">
                <a:solidFill>
                  <a:srgbClr val="FFFF00"/>
                </a:solidFill>
                <a:effectLst/>
              </a:rPr>
              <a:t> a Medical Device?</a:t>
            </a:r>
            <a:br>
              <a:rPr lang="en-GB" altLang="en-US" sz="4000" dirty="0" smtClean="0">
                <a:solidFill>
                  <a:srgbClr val="FFFF00"/>
                </a:solidFill>
                <a:effectLst/>
              </a:rPr>
            </a:br>
            <a:r>
              <a:rPr lang="en-GB" altLang="en-US" sz="4000" i="1" dirty="0" smtClean="0">
                <a:solidFill>
                  <a:srgbClr val="FFFF00"/>
                </a:solidFill>
                <a:effectLst/>
              </a:rPr>
              <a:t>What is your decision based 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a:xfrm>
            <a:off x="611188" y="1268413"/>
            <a:ext cx="7989887" cy="5183187"/>
          </a:xfrm>
          <a:solidFill>
            <a:schemeClr val="bg2"/>
          </a:solidFill>
        </p:spPr>
        <p:txBody>
          <a:bodyPr/>
          <a:lstStyle/>
          <a:p>
            <a:pPr eaLnBrk="1" hangingPunct="1">
              <a:lnSpc>
                <a:spcPct val="80000"/>
              </a:lnSpc>
              <a:buFont typeface="Monotype Sorts"/>
              <a:buNone/>
            </a:pPr>
            <a:r>
              <a:rPr lang="en-GB" altLang="en-US" sz="2200" i="1" dirty="0" smtClean="0">
                <a:latin typeface="Times New Roman" pitchFamily="18" charset="0"/>
              </a:rPr>
              <a:t>(a) ‘medical device’ means any instrument, apparatus, appliance, software, material or other article, whether used alone or in combination, including the software intended by its manufacturer to be used specifically for diagnostic and/or therapeutic purposes and necessary for its proper application, intended by the manufacturer to be used for human beings for the purpose of:</a:t>
            </a:r>
          </a:p>
          <a:p>
            <a:pPr eaLnBrk="1" hangingPunct="1">
              <a:lnSpc>
                <a:spcPct val="80000"/>
              </a:lnSpc>
              <a:buFont typeface="Monotype Sorts"/>
              <a:buNone/>
            </a:pPr>
            <a:r>
              <a:rPr lang="en-GB" altLang="en-US" sz="2200" i="1" dirty="0" smtClean="0">
                <a:latin typeface="Times New Roman" pitchFamily="18" charset="0"/>
              </a:rPr>
              <a:t>— diagnosis, prevention, monitoring, treatment or alleviation of disease, </a:t>
            </a:r>
          </a:p>
          <a:p>
            <a:pPr eaLnBrk="1" hangingPunct="1">
              <a:lnSpc>
                <a:spcPct val="80000"/>
              </a:lnSpc>
              <a:buFont typeface="Monotype Sorts"/>
              <a:buNone/>
            </a:pPr>
            <a:r>
              <a:rPr lang="en-GB" altLang="en-US" sz="2200" i="1" dirty="0" smtClean="0">
                <a:latin typeface="Times New Roman" pitchFamily="18" charset="0"/>
              </a:rPr>
              <a:t>— diagnosis, monitoring, treatment, alleviation of or compensation for an injury or handicap,</a:t>
            </a:r>
          </a:p>
          <a:p>
            <a:pPr eaLnBrk="1" hangingPunct="1">
              <a:lnSpc>
                <a:spcPct val="80000"/>
              </a:lnSpc>
              <a:buFont typeface="Monotype Sorts"/>
              <a:buNone/>
            </a:pPr>
            <a:r>
              <a:rPr lang="en-GB" altLang="en-US" sz="2200" i="1" dirty="0" smtClean="0">
                <a:latin typeface="Times New Roman" pitchFamily="18" charset="0"/>
              </a:rPr>
              <a:t>— investigation, replacement or modification of the anatomy or of a physiological process,</a:t>
            </a:r>
          </a:p>
          <a:p>
            <a:pPr eaLnBrk="1" hangingPunct="1">
              <a:lnSpc>
                <a:spcPct val="80000"/>
              </a:lnSpc>
              <a:buFont typeface="Monotype Sorts"/>
              <a:buNone/>
            </a:pPr>
            <a:r>
              <a:rPr lang="en-GB" altLang="en-US" sz="2200" i="1" dirty="0" smtClean="0">
                <a:latin typeface="Times New Roman" pitchFamily="18" charset="0"/>
              </a:rPr>
              <a:t>— control of conception,</a:t>
            </a:r>
          </a:p>
          <a:p>
            <a:pPr eaLnBrk="1" hangingPunct="1">
              <a:lnSpc>
                <a:spcPct val="80000"/>
              </a:lnSpc>
              <a:buFont typeface="Monotype Sorts"/>
              <a:buNone/>
            </a:pPr>
            <a:endParaRPr lang="en-GB" altLang="en-US" sz="2200" i="1" dirty="0" smtClean="0">
              <a:latin typeface="Times New Roman" pitchFamily="18" charset="0"/>
            </a:endParaRPr>
          </a:p>
          <a:p>
            <a:pPr eaLnBrk="1" hangingPunct="1">
              <a:lnSpc>
                <a:spcPct val="80000"/>
              </a:lnSpc>
              <a:buFont typeface="Monotype Sorts"/>
              <a:buNone/>
            </a:pPr>
            <a:r>
              <a:rPr lang="en-GB" altLang="en-US" sz="2200" i="1" dirty="0" smtClean="0">
                <a:latin typeface="Times New Roman" pitchFamily="18" charset="0"/>
              </a:rPr>
              <a:t>and which does not achieve its principal intended action in or on the human body by pharmacological, immunological or metabolic means, but which may be assisted in its function by such means;</a:t>
            </a:r>
          </a:p>
        </p:txBody>
      </p:sp>
      <p:sp>
        <p:nvSpPr>
          <p:cNvPr id="6" name="Rectangle 2"/>
          <p:cNvSpPr txBox="1">
            <a:spLocks noChangeArrowheads="1"/>
          </p:cNvSpPr>
          <p:nvPr/>
        </p:nvSpPr>
        <p:spPr bwMode="auto">
          <a:xfrm>
            <a:off x="609600" y="444500"/>
            <a:ext cx="7989888" cy="639763"/>
          </a:xfrm>
          <a:prstGeom prst="rect">
            <a:avLst/>
          </a:prstGeom>
          <a:noFill/>
          <a:ln w="9525">
            <a:noFill/>
            <a:miter lim="800000"/>
            <a:headEnd/>
            <a:tailEnd/>
          </a:ln>
        </p:spPr>
        <p:txBody>
          <a:bodyPr/>
          <a:lstStyle/>
          <a:p>
            <a:pPr algn="ctr">
              <a:lnSpc>
                <a:spcPct val="80000"/>
              </a:lnSpc>
              <a:spcBef>
                <a:spcPct val="20000"/>
              </a:spcBef>
              <a:buFont typeface="Arial" pitchFamily="34" charset="0"/>
              <a:buNone/>
            </a:pPr>
            <a:r>
              <a:rPr lang="en-GB" altLang="en-US" sz="4400" dirty="0">
                <a:solidFill>
                  <a:srgbClr val="FFFF00"/>
                </a:solidFill>
                <a:latin typeface="Calibri" pitchFamily="34" charset="0"/>
              </a:rPr>
              <a:t>Article 1</a:t>
            </a:r>
          </a:p>
        </p:txBody>
      </p:sp>
      <p:sp>
        <p:nvSpPr>
          <p:cNvPr id="9" name="Oval 3"/>
          <p:cNvSpPr>
            <a:spLocks noChangeArrowheads="1"/>
          </p:cNvSpPr>
          <p:nvPr/>
        </p:nvSpPr>
        <p:spPr bwMode="auto">
          <a:xfrm>
            <a:off x="6372225" y="2924175"/>
            <a:ext cx="1584325" cy="360363"/>
          </a:xfrm>
          <a:prstGeom prst="ellipse">
            <a:avLst/>
          </a:prstGeom>
          <a:noFill/>
          <a:ln w="28575" algn="ctr">
            <a:solidFill>
              <a:schemeClr val="tx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0" name="Oval 4"/>
          <p:cNvSpPr>
            <a:spLocks noChangeArrowheads="1"/>
          </p:cNvSpPr>
          <p:nvPr/>
        </p:nvSpPr>
        <p:spPr bwMode="auto">
          <a:xfrm>
            <a:off x="971550" y="3141663"/>
            <a:ext cx="1223963" cy="503237"/>
          </a:xfrm>
          <a:prstGeom prst="ellipse">
            <a:avLst/>
          </a:prstGeom>
          <a:noFill/>
          <a:ln w="28575" algn="ctr">
            <a:solidFill>
              <a:schemeClr val="tx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1" name="Oval 5"/>
          <p:cNvSpPr>
            <a:spLocks noChangeArrowheads="1"/>
          </p:cNvSpPr>
          <p:nvPr/>
        </p:nvSpPr>
        <p:spPr bwMode="auto">
          <a:xfrm>
            <a:off x="2555875" y="3716338"/>
            <a:ext cx="1655763" cy="503237"/>
          </a:xfrm>
          <a:prstGeom prst="ellipse">
            <a:avLst/>
          </a:prstGeom>
          <a:noFill/>
          <a:ln w="28575" algn="ctr">
            <a:solidFill>
              <a:schemeClr val="tx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2" name="Oval 6"/>
          <p:cNvSpPr>
            <a:spLocks noChangeArrowheads="1"/>
          </p:cNvSpPr>
          <p:nvPr/>
        </p:nvSpPr>
        <p:spPr bwMode="auto">
          <a:xfrm>
            <a:off x="4716463" y="3429000"/>
            <a:ext cx="3887787" cy="574675"/>
          </a:xfrm>
          <a:prstGeom prst="ellipse">
            <a:avLst/>
          </a:prstGeom>
          <a:noFill/>
          <a:ln w="28575" algn="ctr">
            <a:solidFill>
              <a:schemeClr val="tx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
        <p:nvSpPr>
          <p:cNvPr id="13" name="Oval 7"/>
          <p:cNvSpPr>
            <a:spLocks noChangeArrowheads="1"/>
          </p:cNvSpPr>
          <p:nvPr/>
        </p:nvSpPr>
        <p:spPr bwMode="auto">
          <a:xfrm>
            <a:off x="468313" y="5084763"/>
            <a:ext cx="8351837" cy="1366837"/>
          </a:xfrm>
          <a:prstGeom prst="ellipse">
            <a:avLst/>
          </a:prstGeom>
          <a:noFill/>
          <a:ln w="28575" algn="ctr">
            <a:solidFill>
              <a:schemeClr val="tx2"/>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rtlCol="0">
            <a:normAutofit/>
          </a:bodyPr>
          <a:lstStyle/>
          <a:p>
            <a:pPr eaLnBrk="1" fontAlgn="auto" hangingPunct="1">
              <a:spcAft>
                <a:spcPts val="0"/>
              </a:spcAft>
              <a:defRPr/>
            </a:pPr>
            <a:r>
              <a:rPr lang="en-GB" altLang="en-US" sz="4000" u="sng" dirty="0" smtClean="0">
                <a:solidFill>
                  <a:srgbClr val="FFFF00"/>
                </a:solidFill>
                <a:effectLst/>
              </a:rPr>
              <a:t>It is</a:t>
            </a:r>
            <a:r>
              <a:rPr lang="en-GB" altLang="en-US" sz="4000" dirty="0" smtClean="0">
                <a:solidFill>
                  <a:srgbClr val="FFFF00"/>
                </a:solidFill>
                <a:effectLst/>
              </a:rPr>
              <a:t> a Medical Device</a:t>
            </a:r>
          </a:p>
        </p:txBody>
      </p:sp>
      <p:sp>
        <p:nvSpPr>
          <p:cNvPr id="8" name="Rectangle 3"/>
          <p:cNvSpPr>
            <a:spLocks noGrp="1" noChangeArrowheads="1"/>
          </p:cNvSpPr>
          <p:nvPr>
            <p:ph idx="1"/>
          </p:nvPr>
        </p:nvSpPr>
        <p:spPr>
          <a:xfrm>
            <a:off x="536575" y="1557338"/>
            <a:ext cx="7874000" cy="4572000"/>
          </a:xfrm>
        </p:spPr>
        <p:txBody>
          <a:bodyPr/>
          <a:lstStyle/>
          <a:p>
            <a:pPr eaLnBrk="1" hangingPunct="1"/>
            <a:r>
              <a:rPr lang="en-GB" altLang="en-US" sz="2800" dirty="0" smtClean="0"/>
              <a:t>Because it ‘treats or alleviates a disease or handicap</a:t>
            </a:r>
            <a:r>
              <a:rPr lang="en-GB" altLang="en-US" dirty="0" smtClean="0"/>
              <a:t>’</a:t>
            </a:r>
          </a:p>
        </p:txBody>
      </p:sp>
      <p:pic>
        <p:nvPicPr>
          <p:cNvPr id="9" name="Picture 4"/>
          <p:cNvPicPr>
            <a:picLocks noChangeAspect="1" noChangeArrowheads="1"/>
          </p:cNvPicPr>
          <p:nvPr/>
        </p:nvPicPr>
        <p:blipFill>
          <a:blip r:embed="rId3" cstate="print"/>
          <a:srcRect/>
          <a:stretch>
            <a:fillRect/>
          </a:stretch>
        </p:blipFill>
        <p:spPr bwMode="auto">
          <a:xfrm>
            <a:off x="3348038" y="2309813"/>
            <a:ext cx="5040386" cy="3783012"/>
          </a:xfrm>
          <a:prstGeom prst="rect">
            <a:avLst/>
          </a:prstGeom>
          <a:noFill/>
          <a:ln w="12700" algn="ctr">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457200" y="115888"/>
            <a:ext cx="8229600" cy="1143000"/>
          </a:xfrm>
        </p:spPr>
        <p:txBody>
          <a:bodyPr/>
          <a:lstStyle/>
          <a:p>
            <a:pPr eaLnBrk="1" hangingPunct="1"/>
            <a:r>
              <a:rPr lang="en-GB" altLang="en-US" sz="4000" dirty="0" smtClean="0">
                <a:solidFill>
                  <a:srgbClr val="FFFF00"/>
                </a:solidFill>
                <a:effectLst/>
              </a:rPr>
              <a:t>Does the MDD really apply?</a:t>
            </a:r>
          </a:p>
        </p:txBody>
      </p:sp>
      <p:sp>
        <p:nvSpPr>
          <p:cNvPr id="11" name="Rectangle 3"/>
          <p:cNvSpPr>
            <a:spLocks noGrp="1" noChangeArrowheads="1"/>
          </p:cNvSpPr>
          <p:nvPr>
            <p:ph idx="1"/>
          </p:nvPr>
        </p:nvSpPr>
        <p:spPr>
          <a:xfrm>
            <a:off x="684213" y="1157288"/>
            <a:ext cx="7772400" cy="5183187"/>
          </a:xfrm>
        </p:spPr>
        <p:txBody>
          <a:bodyPr rtlCol="0">
            <a:noAutofit/>
          </a:bodyPr>
          <a:lstStyle/>
          <a:p>
            <a:pPr eaLnBrk="1" fontAlgn="auto" hangingPunct="1">
              <a:lnSpc>
                <a:spcPct val="90000"/>
              </a:lnSpc>
              <a:spcAft>
                <a:spcPts val="0"/>
              </a:spcAft>
              <a:defRPr/>
            </a:pPr>
            <a:r>
              <a:rPr lang="en-GB" altLang="en-US" sz="2400" dirty="0" smtClean="0"/>
              <a:t>Many departments in Salisbury’s position – making small numbers or individual items thought they would somehow be exempt – perhaps if their items were ‘</a:t>
            </a:r>
            <a:r>
              <a:rPr lang="en-GB" altLang="en-US" sz="2400" i="1" dirty="0" smtClean="0"/>
              <a:t>custom made</a:t>
            </a:r>
            <a:r>
              <a:rPr lang="en-GB" altLang="en-US" sz="2400" dirty="0" smtClean="0"/>
              <a:t>’ or just supplied in their hospital.</a:t>
            </a:r>
          </a:p>
          <a:p>
            <a:pPr marL="0" indent="0" eaLnBrk="1" fontAlgn="auto" hangingPunct="1">
              <a:lnSpc>
                <a:spcPct val="90000"/>
              </a:lnSpc>
              <a:spcAft>
                <a:spcPts val="0"/>
              </a:spcAft>
              <a:buFont typeface="Arial" pitchFamily="34" charset="0"/>
              <a:buNone/>
              <a:defRPr/>
            </a:pPr>
            <a:endParaRPr lang="en-GB" altLang="en-US" sz="2400" i="1" dirty="0"/>
          </a:p>
          <a:p>
            <a:pPr eaLnBrk="1" fontAlgn="auto" hangingPunct="1">
              <a:lnSpc>
                <a:spcPct val="90000"/>
              </a:lnSpc>
              <a:spcAft>
                <a:spcPts val="0"/>
              </a:spcAft>
              <a:defRPr/>
            </a:pPr>
            <a:endParaRPr lang="en-GB" altLang="en-US" sz="2400" i="1" dirty="0" smtClean="0"/>
          </a:p>
          <a:p>
            <a:pPr eaLnBrk="1" fontAlgn="auto" hangingPunct="1">
              <a:lnSpc>
                <a:spcPct val="90000"/>
              </a:lnSpc>
              <a:spcAft>
                <a:spcPts val="0"/>
              </a:spcAft>
              <a:defRPr/>
            </a:pPr>
            <a:endParaRPr lang="en-GB" altLang="en-US" sz="2400" i="1" dirty="0"/>
          </a:p>
          <a:p>
            <a:pPr eaLnBrk="1" fontAlgn="auto" hangingPunct="1">
              <a:lnSpc>
                <a:spcPct val="90000"/>
              </a:lnSpc>
              <a:spcAft>
                <a:spcPts val="0"/>
              </a:spcAft>
              <a:defRPr/>
            </a:pPr>
            <a:endParaRPr lang="en-GB" altLang="en-US" sz="2400" i="1" dirty="0" smtClean="0"/>
          </a:p>
          <a:p>
            <a:pPr eaLnBrk="1" fontAlgn="auto" hangingPunct="1">
              <a:lnSpc>
                <a:spcPct val="90000"/>
              </a:lnSpc>
              <a:spcAft>
                <a:spcPts val="0"/>
              </a:spcAft>
              <a:defRPr/>
            </a:pPr>
            <a:endParaRPr lang="en-GB" altLang="en-US" sz="2400" i="1" dirty="0"/>
          </a:p>
          <a:p>
            <a:pPr marL="0" indent="0" eaLnBrk="1" fontAlgn="auto" hangingPunct="1">
              <a:lnSpc>
                <a:spcPct val="90000"/>
              </a:lnSpc>
              <a:spcAft>
                <a:spcPts val="0"/>
              </a:spcAft>
              <a:buFont typeface="Arial" pitchFamily="34" charset="0"/>
              <a:buNone/>
              <a:defRPr/>
            </a:pPr>
            <a:endParaRPr lang="en-GB" altLang="en-US" sz="2400" i="1" dirty="0"/>
          </a:p>
          <a:p>
            <a:pPr marL="0" indent="0" eaLnBrk="1" fontAlgn="auto" hangingPunct="1">
              <a:lnSpc>
                <a:spcPct val="90000"/>
              </a:lnSpc>
              <a:spcAft>
                <a:spcPts val="0"/>
              </a:spcAft>
              <a:buFont typeface="Arial" pitchFamily="34" charset="0"/>
              <a:buNone/>
              <a:defRPr/>
            </a:pPr>
            <a:endParaRPr lang="en-GB" altLang="en-US" sz="2400" i="1" dirty="0"/>
          </a:p>
          <a:p>
            <a:pPr eaLnBrk="1" fontAlgn="auto" hangingPunct="1">
              <a:lnSpc>
                <a:spcPct val="90000"/>
              </a:lnSpc>
              <a:spcAft>
                <a:spcPts val="0"/>
              </a:spcAft>
              <a:defRPr/>
            </a:pPr>
            <a:endParaRPr lang="en-GB" altLang="en-US" sz="2400" i="1" dirty="0" smtClean="0"/>
          </a:p>
          <a:p>
            <a:pPr eaLnBrk="1" fontAlgn="auto" hangingPunct="1">
              <a:lnSpc>
                <a:spcPct val="90000"/>
              </a:lnSpc>
              <a:spcAft>
                <a:spcPts val="0"/>
              </a:spcAft>
              <a:buFont typeface="Monotype Sorts" pitchFamily="2" charset="2"/>
              <a:buNone/>
              <a:defRPr/>
            </a:pPr>
            <a:r>
              <a:rPr lang="en-GB" altLang="en-US" sz="2400" dirty="0" smtClean="0"/>
              <a:t>So, MDD </a:t>
            </a:r>
            <a:r>
              <a:rPr lang="en-GB" altLang="en-US" sz="2400" b="1" dirty="0" smtClean="0">
                <a:solidFill>
                  <a:srgbClr val="FF0000"/>
                </a:solidFill>
              </a:rPr>
              <a:t>does</a:t>
            </a:r>
            <a:r>
              <a:rPr lang="en-GB" altLang="en-US" sz="2400" dirty="0" smtClean="0"/>
              <a:t> apply, </a:t>
            </a:r>
            <a:br>
              <a:rPr lang="en-GB" altLang="en-US" sz="2400" dirty="0" smtClean="0"/>
            </a:br>
            <a:r>
              <a:rPr lang="en-GB" altLang="en-US" sz="2400" dirty="0" smtClean="0"/>
              <a:t>even if you don’t put a CE mark on your device. </a:t>
            </a:r>
          </a:p>
        </p:txBody>
      </p:sp>
      <p:sp>
        <p:nvSpPr>
          <p:cNvPr id="12" name="Rectangle 3"/>
          <p:cNvSpPr txBox="1">
            <a:spLocks noChangeArrowheads="1"/>
          </p:cNvSpPr>
          <p:nvPr/>
        </p:nvSpPr>
        <p:spPr bwMode="auto">
          <a:xfrm>
            <a:off x="468313" y="2708275"/>
            <a:ext cx="8351837" cy="2800350"/>
          </a:xfrm>
          <a:prstGeom prst="rect">
            <a:avLst/>
          </a:prstGeom>
          <a:solidFill>
            <a:schemeClr val="bg2"/>
          </a:solidFill>
          <a:ln w="9525">
            <a:noFill/>
            <a:miter lim="800000"/>
            <a:headEnd/>
            <a:tailEnd/>
          </a:ln>
        </p:spPr>
        <p:txBody>
          <a:bodyPr/>
          <a:lstStyle/>
          <a:p>
            <a:pPr marL="342900" indent="-342900">
              <a:lnSpc>
                <a:spcPct val="90000"/>
              </a:lnSpc>
              <a:spcBef>
                <a:spcPct val="20000"/>
              </a:spcBef>
              <a:buFont typeface="Monotype Sorts"/>
              <a:buNone/>
            </a:pPr>
            <a:r>
              <a:rPr lang="en-GB" altLang="en-US" sz="2000" i="1" dirty="0">
                <a:latin typeface="Times New Roman" pitchFamily="18" charset="0"/>
              </a:rPr>
              <a:t>(d) ‘</a:t>
            </a:r>
            <a:r>
              <a:rPr lang="en-GB" altLang="en-US" sz="2000" i="1" u="sng" dirty="0">
                <a:latin typeface="Times New Roman" pitchFamily="18" charset="0"/>
              </a:rPr>
              <a:t>custom-made device</a:t>
            </a:r>
            <a:r>
              <a:rPr lang="en-GB" altLang="en-US" sz="2000" i="1" dirty="0">
                <a:latin typeface="Times New Roman" pitchFamily="18" charset="0"/>
              </a:rPr>
              <a:t>’ means any device specifically made in accordance with a duly qualified medical practitioner's written prescription which gives, under his responsibility, specific design characteristics and is intended for the sole use of a particular patient. The above mentioned prescription may also be made out by any other person authorized by virtue of his professional qualifications to do so.</a:t>
            </a:r>
          </a:p>
          <a:p>
            <a:pPr marL="342900" indent="-342900">
              <a:lnSpc>
                <a:spcPct val="90000"/>
              </a:lnSpc>
              <a:spcBef>
                <a:spcPct val="20000"/>
              </a:spcBef>
              <a:buFont typeface="Monotype Sorts"/>
              <a:buNone/>
            </a:pPr>
            <a:r>
              <a:rPr lang="en-GB" altLang="en-US" sz="2000" i="1" dirty="0">
                <a:latin typeface="Times New Roman" pitchFamily="18" charset="0"/>
              </a:rPr>
              <a:t>Mass-produced devices which need to be</a:t>
            </a:r>
            <a:r>
              <a:rPr lang="en-GB" altLang="en-US" sz="2000" i="1" u="sng" dirty="0">
                <a:latin typeface="Times New Roman" pitchFamily="18" charset="0"/>
              </a:rPr>
              <a:t> adapted </a:t>
            </a:r>
            <a:r>
              <a:rPr lang="en-GB" altLang="en-US" sz="2000" i="1" dirty="0">
                <a:latin typeface="Times New Roman" pitchFamily="18" charset="0"/>
              </a:rPr>
              <a:t>to meet the specific requirements of the medical practitioner or any other professional user shall </a:t>
            </a:r>
            <a:r>
              <a:rPr lang="en-GB" altLang="en-US" sz="2000" i="1" u="sng" dirty="0">
                <a:latin typeface="Times New Roman" pitchFamily="18" charset="0"/>
              </a:rPr>
              <a:t>not</a:t>
            </a:r>
            <a:r>
              <a:rPr lang="en-GB" altLang="en-US" sz="2000" i="1" dirty="0">
                <a:latin typeface="Times New Roman" pitchFamily="18" charset="0"/>
              </a:rPr>
              <a:t> be considered to be custom made devices;</a:t>
            </a:r>
          </a:p>
        </p:txBody>
      </p:sp>
      <p:sp>
        <p:nvSpPr>
          <p:cNvPr id="5" name="Rectangle 4"/>
          <p:cNvSpPr/>
          <p:nvPr/>
        </p:nvSpPr>
        <p:spPr>
          <a:xfrm>
            <a:off x="611188" y="5732463"/>
            <a:ext cx="7921625" cy="8651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tx2"/>
              </a:buClr>
              <a:buSzPct val="75000"/>
              <a:buFont typeface="Monotype Sorts" pitchFamily="2" charset="2"/>
              <a:buNone/>
              <a:defRPr/>
            </a:pPr>
            <a:endParaRPr lang="en-GB"/>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400050"/>
            <a:ext cx="7772400" cy="1012825"/>
          </a:xfrm>
        </p:spPr>
        <p:txBody>
          <a:bodyPr/>
          <a:lstStyle/>
          <a:p>
            <a:pPr eaLnBrk="1" hangingPunct="1"/>
            <a:r>
              <a:rPr lang="en-GB" altLang="en-US" sz="4000" dirty="0" smtClean="0">
                <a:solidFill>
                  <a:srgbClr val="FFFF00"/>
                </a:solidFill>
                <a:effectLst/>
              </a:rPr>
              <a:t>Additional Guidance - UK</a:t>
            </a:r>
            <a:endParaRPr lang="en-GB" altLang="en-US" sz="1600" dirty="0" smtClean="0">
              <a:solidFill>
                <a:srgbClr val="FFFF00"/>
              </a:solidFill>
              <a:effectLst/>
            </a:endParaRPr>
          </a:p>
        </p:txBody>
      </p:sp>
      <p:sp>
        <p:nvSpPr>
          <p:cNvPr id="8" name="Rectangle 3"/>
          <p:cNvSpPr>
            <a:spLocks noGrp="1" noChangeArrowheads="1"/>
          </p:cNvSpPr>
          <p:nvPr>
            <p:ph idx="1"/>
          </p:nvPr>
        </p:nvSpPr>
        <p:spPr>
          <a:xfrm>
            <a:off x="179512" y="5157192"/>
            <a:ext cx="7632848" cy="1080120"/>
          </a:xfrm>
        </p:spPr>
        <p:txBody>
          <a:bodyPr/>
          <a:lstStyle/>
          <a:p>
            <a:pPr eaLnBrk="1" hangingPunct="1"/>
            <a:r>
              <a:rPr lang="en-GB" altLang="en-US" sz="2400" dirty="0" smtClean="0">
                <a:hlinkClick r:id="rId3"/>
              </a:rPr>
              <a:t>http://www.mhra.gov.uk/Publications/Regulatoryguidance/Devices/index.htm</a:t>
            </a:r>
            <a:r>
              <a:rPr lang="en-GB" altLang="en-US" sz="2400" dirty="0" smtClean="0"/>
              <a:t> </a:t>
            </a:r>
          </a:p>
        </p:txBody>
      </p:sp>
      <p:pic>
        <p:nvPicPr>
          <p:cNvPr id="9" name="Picture 4"/>
          <p:cNvPicPr>
            <a:picLocks noChangeAspect="1" noChangeArrowheads="1"/>
          </p:cNvPicPr>
          <p:nvPr/>
        </p:nvPicPr>
        <p:blipFill>
          <a:blip r:embed="rId4" cstate="print"/>
          <a:srcRect l="24609" t="15039" r="22240" b="26172"/>
          <a:stretch>
            <a:fillRect/>
          </a:stretch>
        </p:blipFill>
        <p:spPr bwMode="auto">
          <a:xfrm>
            <a:off x="4499992" y="1628800"/>
            <a:ext cx="3499470" cy="3096344"/>
          </a:xfrm>
          <a:prstGeom prst="rect">
            <a:avLst/>
          </a:prstGeom>
          <a:noFill/>
          <a:ln w="12700" algn="ctr">
            <a:noFill/>
            <a:miter lim="800000"/>
            <a:headEnd/>
            <a:tailEnd/>
          </a:ln>
          <a:effectLst/>
        </p:spPr>
      </p:pic>
      <p:sp>
        <p:nvSpPr>
          <p:cNvPr id="14" name="Rectangle 3"/>
          <p:cNvSpPr txBox="1">
            <a:spLocks noChangeArrowheads="1"/>
          </p:cNvSpPr>
          <p:nvPr/>
        </p:nvSpPr>
        <p:spPr bwMode="auto">
          <a:xfrm>
            <a:off x="179512" y="1556793"/>
            <a:ext cx="4176464" cy="2664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buFontTx/>
              <a:buChar char="•"/>
              <a:tabLst/>
              <a:defRPr/>
            </a:pPr>
            <a:r>
              <a:rPr kumimoji="0" lang="en-GB" altLang="en-US" sz="24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rPr>
              <a:t>The UK Medicines and Healthcare products regulatory agency (MHRA) have publications on their website. These are helpful in interpreting ‘grey areas’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3" cstate="print"/>
          <a:srcRect l="9843" t="14844" r="8659" b="5696"/>
          <a:stretch>
            <a:fillRect/>
          </a:stretch>
        </p:blipFill>
        <p:spPr bwMode="auto">
          <a:xfrm>
            <a:off x="395536" y="370717"/>
            <a:ext cx="8316416" cy="6487283"/>
          </a:xfrm>
          <a:prstGeom prst="rect">
            <a:avLst/>
          </a:prstGeom>
          <a:noFill/>
          <a:ln w="12700" algn="ctr">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effectLst/>
              </a:rPr>
              <a:t>MHRA – Competent Authority</a:t>
            </a:r>
          </a:p>
        </p:txBody>
      </p:sp>
      <p:sp>
        <p:nvSpPr>
          <p:cNvPr id="4" name="Rectangle 3"/>
          <p:cNvSpPr>
            <a:spLocks noGrp="1" noChangeArrowheads="1"/>
          </p:cNvSpPr>
          <p:nvPr>
            <p:ph idx="1"/>
          </p:nvPr>
        </p:nvSpPr>
        <p:spPr>
          <a:xfrm>
            <a:off x="685800" y="1412875"/>
            <a:ext cx="7772400" cy="1584325"/>
          </a:xfrm>
        </p:spPr>
        <p:txBody>
          <a:bodyPr/>
          <a:lstStyle/>
          <a:p>
            <a:pPr eaLnBrk="1" hangingPunct="1">
              <a:spcBef>
                <a:spcPts val="0"/>
              </a:spcBef>
            </a:pPr>
            <a:r>
              <a:rPr lang="en-GB" altLang="en-US" sz="2400" dirty="0" smtClean="0"/>
              <a:t>MHRA is responsible for ‘policing’ the MDD in the UK – </a:t>
            </a:r>
            <a:r>
              <a:rPr lang="en-GB" altLang="en-US" sz="2400" i="1" dirty="0" smtClean="0"/>
              <a:t>vigilance</a:t>
            </a:r>
          </a:p>
          <a:p>
            <a:pPr eaLnBrk="1" hangingPunct="1">
              <a:spcBef>
                <a:spcPts val="0"/>
              </a:spcBef>
            </a:pPr>
            <a:r>
              <a:rPr lang="en-GB" altLang="en-US" sz="2400" dirty="0" smtClean="0"/>
              <a:t>MHRA is the </a:t>
            </a:r>
            <a:r>
              <a:rPr lang="en-GB" altLang="en-US" sz="2400" i="1" dirty="0" smtClean="0"/>
              <a:t>Competent Authority </a:t>
            </a:r>
            <a:r>
              <a:rPr lang="en-GB" altLang="en-US" sz="2400" dirty="0" smtClean="0"/>
              <a:t>for the UK</a:t>
            </a:r>
          </a:p>
          <a:p>
            <a:pPr marL="628650" lvl="1" indent="-266700" eaLnBrk="1" hangingPunct="1">
              <a:spcBef>
                <a:spcPts val="0"/>
              </a:spcBef>
            </a:pPr>
            <a:r>
              <a:rPr lang="en-GB" altLang="en-US" sz="2200" dirty="0" smtClean="0"/>
              <a:t>in EU jargon</a:t>
            </a:r>
          </a:p>
          <a:p>
            <a:pPr algn="ctr" eaLnBrk="1" hangingPunct="1">
              <a:lnSpc>
                <a:spcPct val="90000"/>
              </a:lnSpc>
              <a:buFont typeface="Monotype Sorts"/>
              <a:buNone/>
            </a:pPr>
            <a:endParaRPr lang="en-GB" altLang="en-US" sz="2400" i="1" dirty="0" smtClean="0"/>
          </a:p>
        </p:txBody>
      </p:sp>
      <p:sp>
        <p:nvSpPr>
          <p:cNvPr id="5" name="Rectangle 3"/>
          <p:cNvSpPr txBox="1">
            <a:spLocks noChangeArrowheads="1"/>
          </p:cNvSpPr>
          <p:nvPr/>
        </p:nvSpPr>
        <p:spPr bwMode="auto">
          <a:xfrm>
            <a:off x="838200" y="3060700"/>
            <a:ext cx="7772400" cy="3032596"/>
          </a:xfrm>
          <a:prstGeom prst="rect">
            <a:avLst/>
          </a:prstGeom>
          <a:solidFill>
            <a:schemeClr val="bg2"/>
          </a:solidFill>
          <a:ln w="9525">
            <a:noFill/>
            <a:miter lim="800000"/>
            <a:headEnd/>
            <a:tailEnd/>
          </a:ln>
        </p:spPr>
        <p:txBody>
          <a:bodyPr/>
          <a:lstStyle/>
          <a:p>
            <a:pPr marL="342900" indent="-342900" algn="ctr">
              <a:lnSpc>
                <a:spcPct val="90000"/>
              </a:lnSpc>
              <a:spcBef>
                <a:spcPct val="20000"/>
              </a:spcBef>
              <a:buFont typeface="Monotype Sorts"/>
              <a:buNone/>
            </a:pPr>
            <a:r>
              <a:rPr lang="en-GB" altLang="en-US" sz="2400" i="1" dirty="0">
                <a:latin typeface="Times New Roman" pitchFamily="18" charset="0"/>
                <a:cs typeface="Times New Roman" pitchFamily="18" charset="0"/>
              </a:rPr>
              <a:t>Article 2</a:t>
            </a:r>
          </a:p>
          <a:p>
            <a:pPr marL="342900" indent="-342900">
              <a:lnSpc>
                <a:spcPct val="90000"/>
              </a:lnSpc>
              <a:spcBef>
                <a:spcPct val="20000"/>
              </a:spcBef>
              <a:buFont typeface="Monotype Sorts"/>
              <a:buNone/>
            </a:pPr>
            <a:r>
              <a:rPr lang="en-GB" altLang="en-US" sz="2400" i="1" dirty="0">
                <a:latin typeface="Times New Roman" pitchFamily="18" charset="0"/>
                <a:cs typeface="Times New Roman" pitchFamily="18" charset="0"/>
              </a:rPr>
              <a:t>Placing on the market and putting into service</a:t>
            </a:r>
          </a:p>
          <a:p>
            <a:pPr marL="342900" indent="-342900">
              <a:lnSpc>
                <a:spcPct val="90000"/>
              </a:lnSpc>
              <a:spcBef>
                <a:spcPct val="20000"/>
              </a:spcBef>
              <a:buFont typeface="Monotype Sorts"/>
              <a:buNone/>
            </a:pPr>
            <a:r>
              <a:rPr lang="en-GB" altLang="en-US" sz="2400" i="1" dirty="0">
                <a:latin typeface="Times New Roman" pitchFamily="18" charset="0"/>
                <a:cs typeface="Times New Roman" pitchFamily="18" charset="0"/>
              </a:rPr>
              <a:t>“Member States shall take all necessary steps to ensure that devices may be placed on the market and/or put into service only if they comply with the requirements laid down in this Directive when duly supplied and properly installed, maintained and used in accordance with their intended purpose.”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51520" y="332656"/>
            <a:ext cx="8507412" cy="1143000"/>
          </a:xfrm>
        </p:spPr>
        <p:txBody>
          <a:bodyPr rtlCol="0">
            <a:normAutofit fontScale="90000"/>
          </a:bodyPr>
          <a:lstStyle/>
          <a:p>
            <a:pPr eaLnBrk="1" fontAlgn="auto" hangingPunct="1">
              <a:spcAft>
                <a:spcPts val="0"/>
              </a:spcAft>
              <a:defRPr/>
            </a:pPr>
            <a:r>
              <a:rPr lang="en-GB" altLang="en-US" dirty="0" smtClean="0">
                <a:solidFill>
                  <a:srgbClr val="FFFF00"/>
                </a:solidFill>
                <a:effectLst/>
              </a:rPr>
              <a:t>What does the MDD require of you?</a:t>
            </a:r>
          </a:p>
        </p:txBody>
      </p:sp>
      <p:sp>
        <p:nvSpPr>
          <p:cNvPr id="11" name="Rectangle 3"/>
          <p:cNvSpPr>
            <a:spLocks noGrp="1" noChangeArrowheads="1"/>
          </p:cNvSpPr>
          <p:nvPr>
            <p:ph idx="1"/>
          </p:nvPr>
        </p:nvSpPr>
        <p:spPr>
          <a:xfrm>
            <a:off x="467544" y="1988840"/>
            <a:ext cx="8229600" cy="2908920"/>
          </a:xfrm>
          <a:solidFill>
            <a:schemeClr val="bg2"/>
          </a:solidFill>
        </p:spPr>
        <p:txBody>
          <a:bodyPr/>
          <a:lstStyle/>
          <a:p>
            <a:pPr algn="ctr" eaLnBrk="1" hangingPunct="1">
              <a:buFont typeface="Monotype Sorts"/>
              <a:buNone/>
            </a:pPr>
            <a:r>
              <a:rPr lang="en-GB" altLang="en-US" sz="2800" i="1" dirty="0" smtClean="0">
                <a:latin typeface="Times New Roman" pitchFamily="18" charset="0"/>
                <a:cs typeface="Times New Roman" pitchFamily="18" charset="0"/>
              </a:rPr>
              <a:t>Article 3</a:t>
            </a:r>
          </a:p>
          <a:p>
            <a:pPr algn="ctr" eaLnBrk="1" hangingPunct="1">
              <a:buFont typeface="Monotype Sorts"/>
              <a:buNone/>
            </a:pPr>
            <a:r>
              <a:rPr lang="en-GB" altLang="en-US" sz="2800" i="1" dirty="0" smtClean="0">
                <a:latin typeface="Times New Roman" pitchFamily="18" charset="0"/>
                <a:cs typeface="Times New Roman" pitchFamily="18" charset="0"/>
              </a:rPr>
              <a:t>Essential requirements</a:t>
            </a:r>
          </a:p>
          <a:p>
            <a:pPr eaLnBrk="1" hangingPunct="1">
              <a:buFont typeface="Monotype Sorts"/>
              <a:buNone/>
            </a:pPr>
            <a:r>
              <a:rPr lang="en-GB" altLang="en-US" sz="2800" i="1" dirty="0" smtClean="0">
                <a:latin typeface="Times New Roman" pitchFamily="18" charset="0"/>
                <a:cs typeface="Times New Roman" pitchFamily="18" charset="0"/>
              </a:rPr>
              <a:t>“The devices must meet the essential requirements set out in </a:t>
            </a:r>
            <a:r>
              <a:rPr lang="en-GB" altLang="en-US" sz="2800" i="1" u="sng" dirty="0" smtClean="0">
                <a:latin typeface="Times New Roman" pitchFamily="18" charset="0"/>
                <a:cs typeface="Times New Roman" pitchFamily="18" charset="0"/>
              </a:rPr>
              <a:t>Annex I</a:t>
            </a:r>
            <a:r>
              <a:rPr lang="en-GB" altLang="en-US" sz="2800" i="1" dirty="0" smtClean="0">
                <a:latin typeface="Times New Roman" pitchFamily="18" charset="0"/>
                <a:cs typeface="Times New Roman" pitchFamily="18" charset="0"/>
              </a:rPr>
              <a:t> which apply to them, taking account of the intended purpose of the devices concerned.”</a:t>
            </a:r>
          </a:p>
          <a:p>
            <a:pPr eaLnBrk="1" hangingPunct="1">
              <a:buFont typeface="Monotype Sorts"/>
              <a:buNone/>
            </a:pPr>
            <a:endParaRPr lang="en-GB" alt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GB" dirty="0" smtClean="0">
                <a:solidFill>
                  <a:srgbClr val="FFFF00"/>
                </a:solidFill>
                <a:ea typeface="+mj-ea"/>
                <a:cs typeface="+mj-cs"/>
              </a:rPr>
              <a:t>CE Marking Course</a:t>
            </a:r>
            <a:endParaRPr lang="en-US" dirty="0" smtClean="0">
              <a:solidFill>
                <a:srgbClr val="FFFF00"/>
              </a:solidFill>
              <a:ea typeface="+mj-ea"/>
              <a:cs typeface="+mj-cs"/>
            </a:endParaRPr>
          </a:p>
        </p:txBody>
      </p:sp>
      <p:pic>
        <p:nvPicPr>
          <p:cNvPr id="5" name="Picture 4" descr="CE Marking – An Introduction  2 day course - High Edge Consulting Ltd"/>
          <p:cNvPicPr>
            <a:picLocks noChangeAspect="1" noChangeArrowheads="1"/>
          </p:cNvPicPr>
          <p:nvPr/>
        </p:nvPicPr>
        <p:blipFill>
          <a:blip r:embed="rId3" cstate="print"/>
          <a:srcRect b="49300"/>
          <a:stretch>
            <a:fillRect/>
          </a:stretch>
        </p:blipFill>
        <p:spPr bwMode="auto">
          <a:xfrm>
            <a:off x="1115616" y="1484784"/>
            <a:ext cx="6840760" cy="49073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23528" y="260648"/>
            <a:ext cx="8507412" cy="1143000"/>
          </a:xfrm>
        </p:spPr>
        <p:txBody>
          <a:bodyPr/>
          <a:lstStyle/>
          <a:p>
            <a:pPr eaLnBrk="1" hangingPunct="1"/>
            <a:r>
              <a:rPr lang="en-GB" altLang="en-US" dirty="0" smtClean="0">
                <a:solidFill>
                  <a:srgbClr val="FFFF00"/>
                </a:solidFill>
              </a:rPr>
              <a:t>Articles and Annexes</a:t>
            </a:r>
          </a:p>
        </p:txBody>
      </p:sp>
      <p:sp>
        <p:nvSpPr>
          <p:cNvPr id="7" name="Rectangle 3"/>
          <p:cNvSpPr>
            <a:spLocks noGrp="1" noChangeArrowheads="1"/>
          </p:cNvSpPr>
          <p:nvPr>
            <p:ph idx="1"/>
          </p:nvPr>
        </p:nvSpPr>
        <p:spPr>
          <a:xfrm>
            <a:off x="457200" y="1600200"/>
            <a:ext cx="8229600" cy="2549525"/>
          </a:xfrm>
          <a:solidFill>
            <a:schemeClr val="bg2"/>
          </a:solidFill>
        </p:spPr>
        <p:txBody>
          <a:bodyPr/>
          <a:lstStyle/>
          <a:p>
            <a:pPr eaLnBrk="1" hangingPunct="1">
              <a:buFont typeface="Monotype Sorts"/>
              <a:buNone/>
            </a:pPr>
            <a:endParaRPr lang="en-GB" altLang="en-US" sz="2800" b="1" i="1" dirty="0" smtClean="0"/>
          </a:p>
          <a:p>
            <a:pPr algn="ctr" eaLnBrk="1" hangingPunct="1">
              <a:buFont typeface="Monotype Sorts"/>
              <a:buNone/>
            </a:pPr>
            <a:r>
              <a:rPr lang="en-GB" altLang="en-US" sz="2800" i="1" dirty="0" smtClean="0"/>
              <a:t>Articles</a:t>
            </a:r>
            <a:r>
              <a:rPr lang="en-GB" altLang="en-US" sz="2800" dirty="0" smtClean="0"/>
              <a:t> come first </a:t>
            </a:r>
            <a:br>
              <a:rPr lang="en-GB" altLang="en-US" sz="2800" dirty="0" smtClean="0"/>
            </a:br>
            <a:r>
              <a:rPr lang="en-GB" altLang="en-US" sz="2800" dirty="0" smtClean="0"/>
              <a:t>and describe the application of the Directive </a:t>
            </a:r>
            <a:br>
              <a:rPr lang="en-GB" altLang="en-US" sz="2800" dirty="0" smtClean="0"/>
            </a:br>
            <a:r>
              <a:rPr lang="en-GB" altLang="en-US" sz="2800" dirty="0" smtClean="0"/>
              <a:t>– may direct you to various </a:t>
            </a:r>
            <a:r>
              <a:rPr lang="en-GB" altLang="en-US" sz="2800" i="1" dirty="0" smtClean="0"/>
              <a:t>Annexes</a:t>
            </a:r>
            <a:r>
              <a:rPr lang="en-GB" altLang="en-US" sz="2800" dirty="0" smtClean="0"/>
              <a:t> </a:t>
            </a:r>
            <a:br>
              <a:rPr lang="en-GB" altLang="en-US" sz="2800" dirty="0" smtClean="0"/>
            </a:br>
            <a:r>
              <a:rPr lang="en-GB" altLang="en-US" sz="2800" dirty="0" smtClean="0"/>
              <a:t>  located at the end of the Directive</a:t>
            </a:r>
            <a:endParaRPr lang="en-GB" altLang="en-US" sz="2800" b="1" dirty="0" smtClean="0"/>
          </a:p>
          <a:p>
            <a:pPr eaLnBrk="1" hangingPunct="1">
              <a:buFont typeface="Monotype Sorts"/>
              <a:buNone/>
            </a:pPr>
            <a:endParaRPr lang="en-GB" altLang="en-US" dirty="0" smtClean="0"/>
          </a:p>
        </p:txBody>
      </p:sp>
      <p:sp>
        <p:nvSpPr>
          <p:cNvPr id="8" name="Rectangle 3"/>
          <p:cNvSpPr txBox="1">
            <a:spLocks noChangeArrowheads="1"/>
          </p:cNvSpPr>
          <p:nvPr/>
        </p:nvSpPr>
        <p:spPr bwMode="auto">
          <a:xfrm>
            <a:off x="685800" y="4429125"/>
            <a:ext cx="7772400" cy="1584325"/>
          </a:xfrm>
          <a:prstGeom prst="rect">
            <a:avLst/>
          </a:prstGeom>
          <a:noFill/>
          <a:ln w="9525">
            <a:noFill/>
            <a:miter lim="800000"/>
            <a:headEnd/>
            <a:tailEnd/>
          </a:ln>
        </p:spPr>
        <p:txBody>
          <a:bodyPr/>
          <a:lstStyle/>
          <a:p>
            <a:pPr marL="342900" indent="-342900">
              <a:lnSpc>
                <a:spcPct val="90000"/>
              </a:lnSpc>
              <a:spcBef>
                <a:spcPct val="20000"/>
              </a:spcBef>
              <a:buFont typeface="Arial" pitchFamily="34" charset="0"/>
              <a:buChar char="•"/>
            </a:pPr>
            <a:r>
              <a:rPr lang="en-GB" altLang="en-US" sz="2400" dirty="0">
                <a:latin typeface="Calibri" pitchFamily="34" charset="0"/>
              </a:rPr>
              <a:t>Annex I – Essential Requirements, applies to all Medical Devices –</a:t>
            </a:r>
            <a:r>
              <a:rPr lang="en-GB" altLang="en-US" sz="2400" i="1" dirty="0">
                <a:latin typeface="Calibri" pitchFamily="34" charset="0"/>
              </a:rPr>
              <a:t> whether you CE mark them or not!</a:t>
            </a:r>
          </a:p>
          <a:p>
            <a:pPr marL="342900" indent="-342900" algn="ctr">
              <a:lnSpc>
                <a:spcPct val="90000"/>
              </a:lnSpc>
              <a:spcBef>
                <a:spcPct val="20000"/>
              </a:spcBef>
              <a:buFont typeface="Monotype Sorts"/>
              <a:buNone/>
            </a:pPr>
            <a:endParaRPr lang="en-GB" altLang="en-US" sz="2400" i="1" dirty="0">
              <a:latin typeface="Calibri" pitchFamily="34" charset="0"/>
            </a:endParaRPr>
          </a:p>
        </p:txBody>
      </p:sp>
    </p:spTree>
    <p:extLst>
      <p:ext uri="{BB962C8B-B14F-4D97-AF65-F5344CB8AC3E}">
        <p14:creationId xmlns:p14="http://schemas.microsoft.com/office/powerpoint/2010/main" val="21416857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51520" y="125413"/>
            <a:ext cx="8568952" cy="1143000"/>
          </a:xfrm>
        </p:spPr>
        <p:txBody>
          <a:bodyPr/>
          <a:lstStyle/>
          <a:p>
            <a:pPr eaLnBrk="1" hangingPunct="1"/>
            <a:r>
              <a:rPr lang="en-GB" altLang="en-US" dirty="0" smtClean="0">
                <a:solidFill>
                  <a:srgbClr val="FFFF00"/>
                </a:solidFill>
              </a:rPr>
              <a:t>Essential Requirements: Annex 1</a:t>
            </a:r>
          </a:p>
        </p:txBody>
      </p:sp>
      <p:sp>
        <p:nvSpPr>
          <p:cNvPr id="8" name="Rectangle 3"/>
          <p:cNvSpPr>
            <a:spLocks noGrp="1" noChangeArrowheads="1"/>
          </p:cNvSpPr>
          <p:nvPr>
            <p:ph idx="1"/>
          </p:nvPr>
        </p:nvSpPr>
        <p:spPr>
          <a:xfrm>
            <a:off x="683568" y="1268760"/>
            <a:ext cx="7772400" cy="5400600"/>
          </a:xfrm>
          <a:solidFill>
            <a:schemeClr val="bg2"/>
          </a:solidFill>
        </p:spPr>
        <p:txBody>
          <a:bodyPr/>
          <a:lstStyle/>
          <a:p>
            <a:pPr algn="ctr" eaLnBrk="1" hangingPunct="1">
              <a:lnSpc>
                <a:spcPct val="80000"/>
              </a:lnSpc>
              <a:buFont typeface="Monotype Sorts"/>
              <a:buNone/>
            </a:pPr>
            <a:r>
              <a:rPr lang="en-GB" altLang="en-US" sz="2200" i="1" dirty="0" smtClean="0">
                <a:latin typeface="Times New Roman"/>
                <a:cs typeface="Times New Roman"/>
              </a:rPr>
              <a:t>I. GENERAL REQUIREMENTS</a:t>
            </a:r>
          </a:p>
          <a:p>
            <a:pPr eaLnBrk="1" hangingPunct="1">
              <a:lnSpc>
                <a:spcPct val="80000"/>
              </a:lnSpc>
              <a:buFont typeface="Monotype Sorts"/>
              <a:buNone/>
            </a:pPr>
            <a:endParaRPr lang="en-GB" altLang="en-US" sz="2200" i="1" dirty="0" smtClean="0">
              <a:latin typeface="Times New Roman"/>
              <a:cs typeface="Times New Roman"/>
            </a:endParaRPr>
          </a:p>
          <a:p>
            <a:pPr eaLnBrk="1" hangingPunct="1">
              <a:lnSpc>
                <a:spcPct val="80000"/>
              </a:lnSpc>
              <a:buFont typeface="Monotype Sorts"/>
              <a:buNone/>
            </a:pPr>
            <a:r>
              <a:rPr lang="en-GB" altLang="en-US" sz="2200" i="1" dirty="0" smtClean="0">
                <a:latin typeface="Times New Roman"/>
                <a:cs typeface="Times New Roman"/>
              </a:rPr>
              <a:t>1. The devices must be designed and manufactured in such a way that, when used under the conditions and for the purposes intended, they will not compromise the clinical condition or the safety of patients, or the safety and health of users or, where applicable, other persons, provided that any risks which may be associated with their intended use constitute acceptable risks when weighed against the benefits to the patient and are compatible with a high level of protection of health and safety.</a:t>
            </a:r>
          </a:p>
          <a:p>
            <a:pPr eaLnBrk="1" hangingPunct="1">
              <a:lnSpc>
                <a:spcPct val="80000"/>
              </a:lnSpc>
              <a:buFont typeface="Monotype Sorts"/>
              <a:buNone/>
            </a:pPr>
            <a:r>
              <a:rPr lang="en-GB" altLang="en-US" sz="2200" i="1" dirty="0" smtClean="0">
                <a:latin typeface="Times New Roman"/>
                <a:cs typeface="Times New Roman"/>
              </a:rPr>
              <a:t>This shall include:</a:t>
            </a:r>
          </a:p>
          <a:p>
            <a:pPr eaLnBrk="1" hangingPunct="1">
              <a:lnSpc>
                <a:spcPct val="80000"/>
              </a:lnSpc>
              <a:buFont typeface="Monotype Sorts"/>
              <a:buNone/>
            </a:pPr>
            <a:r>
              <a:rPr lang="en-GB" altLang="en-US" sz="2200" i="1" dirty="0" smtClean="0">
                <a:latin typeface="Times New Roman"/>
                <a:cs typeface="Times New Roman"/>
              </a:rPr>
              <a:t>— reducing, as far as possible, the risk of use error due to the </a:t>
            </a:r>
            <a:r>
              <a:rPr lang="en-GB" altLang="en-US" sz="2200" i="1" u="sng" dirty="0" smtClean="0">
                <a:latin typeface="Times New Roman"/>
                <a:cs typeface="Times New Roman"/>
              </a:rPr>
              <a:t>ergonomi</a:t>
            </a:r>
            <a:r>
              <a:rPr lang="en-GB" altLang="en-US" sz="2200" i="1" dirty="0" smtClean="0">
                <a:latin typeface="Times New Roman"/>
                <a:cs typeface="Times New Roman"/>
              </a:rPr>
              <a:t>c features of the device and the environment in which the device is intended to be used (design for patient safety), and </a:t>
            </a:r>
          </a:p>
          <a:p>
            <a:pPr eaLnBrk="1" hangingPunct="1">
              <a:lnSpc>
                <a:spcPct val="80000"/>
              </a:lnSpc>
              <a:buFont typeface="Monotype Sorts"/>
              <a:buNone/>
            </a:pPr>
            <a:r>
              <a:rPr lang="en-GB" altLang="en-US" sz="2200" i="1" dirty="0" smtClean="0">
                <a:latin typeface="Times New Roman"/>
                <a:cs typeface="Times New Roman"/>
              </a:rPr>
              <a:t>— consideration of the technical knowledge, experience, education and training and where applicable the medical and physical conditions of intended users (design for lay, professional, disabled or other users).</a:t>
            </a:r>
            <a:endParaRPr lang="en-GB" altLang="en-US" sz="2200" b="1" i="1" dirty="0" smtClean="0">
              <a:latin typeface="Times New Roman"/>
              <a:cs typeface="Times New Roman"/>
            </a:endParaRPr>
          </a:p>
        </p:txBody>
      </p:sp>
    </p:spTree>
    <p:extLst>
      <p:ext uri="{BB962C8B-B14F-4D97-AF65-F5344CB8AC3E}">
        <p14:creationId xmlns:p14="http://schemas.microsoft.com/office/powerpoint/2010/main" val="22881833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611560" y="1340769"/>
            <a:ext cx="7772400" cy="4680519"/>
          </a:xfrm>
          <a:solidFill>
            <a:schemeClr val="bg2"/>
          </a:solidFill>
        </p:spPr>
        <p:txBody>
          <a:bodyPr/>
          <a:lstStyle/>
          <a:p>
            <a:pPr eaLnBrk="1" hangingPunct="1">
              <a:lnSpc>
                <a:spcPct val="90000"/>
              </a:lnSpc>
              <a:buFont typeface="Monotype Sorts"/>
              <a:buNone/>
            </a:pPr>
            <a:r>
              <a:rPr lang="en-GB" altLang="en-US" sz="2000" i="1" dirty="0" smtClean="0">
                <a:latin typeface="Times New Roman" pitchFamily="18" charset="0"/>
                <a:cs typeface="Times New Roman" pitchFamily="18" charset="0"/>
              </a:rPr>
              <a:t>2. The solutions adopted by the manufacturer for the design and construction of the devices must conform to safety principles, taking account of the generally acknowledged </a:t>
            </a:r>
            <a:r>
              <a:rPr lang="en-GB" altLang="en-US" sz="2000" i="1" u="sng" dirty="0" smtClean="0">
                <a:latin typeface="Times New Roman" pitchFamily="18" charset="0"/>
                <a:cs typeface="Times New Roman" pitchFamily="18" charset="0"/>
              </a:rPr>
              <a:t>state of the art</a:t>
            </a:r>
            <a:r>
              <a:rPr lang="en-GB" altLang="en-US" sz="2000" i="1" dirty="0" smtClean="0">
                <a:latin typeface="Times New Roman" pitchFamily="18" charset="0"/>
                <a:cs typeface="Times New Roman" pitchFamily="18" charset="0"/>
              </a:rPr>
              <a:t>. </a:t>
            </a:r>
          </a:p>
          <a:p>
            <a:pPr eaLnBrk="1" hangingPunct="1">
              <a:lnSpc>
                <a:spcPct val="90000"/>
              </a:lnSpc>
              <a:buFont typeface="Monotype Sorts"/>
              <a:buNone/>
            </a:pPr>
            <a:r>
              <a:rPr lang="en-GB" altLang="en-US" sz="2000" i="1" dirty="0" smtClean="0">
                <a:latin typeface="Times New Roman" pitchFamily="18" charset="0"/>
                <a:cs typeface="Times New Roman" pitchFamily="18" charset="0"/>
              </a:rPr>
              <a:t>In selecting the most appropriate solutions, the manufacturer must apply the following principles in the following order:</a:t>
            </a:r>
          </a:p>
          <a:p>
            <a:pPr eaLnBrk="1" hangingPunct="1">
              <a:lnSpc>
                <a:spcPct val="90000"/>
              </a:lnSpc>
              <a:buFont typeface="Monotype Sorts"/>
              <a:buNone/>
            </a:pPr>
            <a:r>
              <a:rPr lang="en-GB" altLang="en-US" sz="2000" i="1" dirty="0" smtClean="0">
                <a:latin typeface="Times New Roman" pitchFamily="18" charset="0"/>
                <a:cs typeface="Times New Roman" pitchFamily="18" charset="0"/>
              </a:rPr>
              <a:t>— eliminate or </a:t>
            </a:r>
            <a:r>
              <a:rPr lang="en-GB" altLang="en-US" sz="2000" i="1" u="sng" dirty="0" smtClean="0">
                <a:latin typeface="Times New Roman" pitchFamily="18" charset="0"/>
                <a:cs typeface="Times New Roman" pitchFamily="18" charset="0"/>
              </a:rPr>
              <a:t>reduce risks </a:t>
            </a:r>
            <a:r>
              <a:rPr lang="en-GB" altLang="en-US" sz="2000" i="1" dirty="0" smtClean="0">
                <a:latin typeface="Times New Roman" pitchFamily="18" charset="0"/>
                <a:cs typeface="Times New Roman" pitchFamily="18" charset="0"/>
              </a:rPr>
              <a:t>as far as possible (inherently safe design and construction),</a:t>
            </a:r>
          </a:p>
          <a:p>
            <a:pPr eaLnBrk="1" hangingPunct="1">
              <a:lnSpc>
                <a:spcPct val="90000"/>
              </a:lnSpc>
              <a:buFont typeface="Monotype Sorts"/>
              <a:buNone/>
            </a:pPr>
            <a:r>
              <a:rPr lang="en-GB" altLang="en-US" sz="2000" i="1" dirty="0" smtClean="0">
                <a:latin typeface="Times New Roman" pitchFamily="18" charset="0"/>
                <a:cs typeface="Times New Roman" pitchFamily="18" charset="0"/>
              </a:rPr>
              <a:t>— where appropriate take adequate protection measures including alarms if necessary, in relation to risks that cannot be eliminated,</a:t>
            </a:r>
          </a:p>
          <a:p>
            <a:pPr eaLnBrk="1" hangingPunct="1">
              <a:lnSpc>
                <a:spcPct val="90000"/>
              </a:lnSpc>
              <a:buFont typeface="Monotype Sorts"/>
              <a:buNone/>
            </a:pPr>
            <a:r>
              <a:rPr lang="en-GB" altLang="en-US" sz="2000" i="1" dirty="0" smtClean="0">
                <a:latin typeface="Times New Roman" pitchFamily="18" charset="0"/>
                <a:cs typeface="Times New Roman" pitchFamily="18" charset="0"/>
              </a:rPr>
              <a:t>— inform users of the residual risks due to any shortcomings of the</a:t>
            </a:r>
          </a:p>
          <a:p>
            <a:pPr eaLnBrk="1" hangingPunct="1">
              <a:lnSpc>
                <a:spcPct val="90000"/>
              </a:lnSpc>
              <a:buFont typeface="Monotype Sorts"/>
              <a:buNone/>
            </a:pPr>
            <a:r>
              <a:rPr lang="en-GB" altLang="en-US" sz="2000" i="1" dirty="0" smtClean="0">
                <a:latin typeface="Times New Roman" pitchFamily="18" charset="0"/>
                <a:cs typeface="Times New Roman" pitchFamily="18" charset="0"/>
              </a:rPr>
              <a:t>protection measures adopted.</a:t>
            </a:r>
          </a:p>
          <a:p>
            <a:pPr eaLnBrk="1" hangingPunct="1">
              <a:lnSpc>
                <a:spcPct val="90000"/>
              </a:lnSpc>
              <a:buFont typeface="Monotype Sorts"/>
              <a:buNone/>
            </a:pPr>
            <a:r>
              <a:rPr lang="en-GB" altLang="en-US" sz="2000" i="1" dirty="0" smtClean="0">
                <a:latin typeface="Times New Roman" pitchFamily="18" charset="0"/>
                <a:cs typeface="Times New Roman" pitchFamily="18" charset="0"/>
              </a:rPr>
              <a:t>3. The devices must achieve the performances intended by the manufacturer and be designed, manufactured and packaged in such a way that they are suitable for one or more of the functions referred to in Article 1 (2) (a), as specified by the manufacturer.</a:t>
            </a:r>
          </a:p>
        </p:txBody>
      </p:sp>
      <p:sp>
        <p:nvSpPr>
          <p:cNvPr id="5" name="Rectangle 2"/>
          <p:cNvSpPr>
            <a:spLocks noGrp="1" noChangeArrowheads="1"/>
          </p:cNvSpPr>
          <p:nvPr>
            <p:ph type="title"/>
          </p:nvPr>
        </p:nvSpPr>
        <p:spPr>
          <a:xfrm>
            <a:off x="251520" y="125413"/>
            <a:ext cx="8568952" cy="1143000"/>
          </a:xfrm>
        </p:spPr>
        <p:txBody>
          <a:bodyPr/>
          <a:lstStyle/>
          <a:p>
            <a:pPr eaLnBrk="1" hangingPunct="1"/>
            <a:r>
              <a:rPr lang="en-GB" altLang="en-US" dirty="0" smtClean="0">
                <a:solidFill>
                  <a:srgbClr val="FFFF00"/>
                </a:solidFill>
              </a:rPr>
              <a:t>Essential Requirements: Annex 1</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effectLst/>
              </a:rPr>
              <a:t>Clinical evaluation - Annex X</a:t>
            </a:r>
            <a:endParaRPr lang="en-US" altLang="en-US" dirty="0" smtClean="0">
              <a:solidFill>
                <a:srgbClr val="FFFF00"/>
              </a:solidFill>
              <a:effectLst/>
            </a:endParaRPr>
          </a:p>
        </p:txBody>
      </p:sp>
      <p:sp>
        <p:nvSpPr>
          <p:cNvPr id="8" name="Rectangle 3"/>
          <p:cNvSpPr>
            <a:spLocks noGrp="1" noChangeArrowheads="1"/>
          </p:cNvSpPr>
          <p:nvPr>
            <p:ph idx="1"/>
          </p:nvPr>
        </p:nvSpPr>
        <p:spPr>
          <a:xfrm>
            <a:off x="395288" y="3429000"/>
            <a:ext cx="8229600" cy="2592388"/>
          </a:xfrm>
        </p:spPr>
        <p:txBody>
          <a:bodyPr/>
          <a:lstStyle/>
          <a:p>
            <a:pPr eaLnBrk="1" hangingPunct="1">
              <a:lnSpc>
                <a:spcPct val="80000"/>
              </a:lnSpc>
            </a:pPr>
            <a:r>
              <a:rPr lang="en-GB" altLang="en-US" sz="2400" dirty="0" smtClean="0"/>
              <a:t>Where you present evidence for the performance and safety of the device.  </a:t>
            </a:r>
          </a:p>
          <a:p>
            <a:pPr lvl="1" eaLnBrk="1" hangingPunct="1">
              <a:lnSpc>
                <a:spcPct val="80000"/>
              </a:lnSpc>
            </a:pPr>
            <a:endParaRPr lang="en-GB" altLang="en-US" sz="2400" dirty="0" smtClean="0"/>
          </a:p>
          <a:p>
            <a:pPr eaLnBrk="1" hangingPunct="1">
              <a:lnSpc>
                <a:spcPct val="80000"/>
              </a:lnSpc>
            </a:pPr>
            <a:r>
              <a:rPr lang="en-GB" altLang="en-US" sz="2400" dirty="0" smtClean="0"/>
              <a:t>If it is a novel device it is likely that you will have to conduct a </a:t>
            </a:r>
            <a:r>
              <a:rPr lang="en-GB" altLang="en-US" sz="2400" u="sng" dirty="0" smtClean="0"/>
              <a:t>clinical trial</a:t>
            </a:r>
            <a:r>
              <a:rPr lang="en-GB" altLang="en-US" sz="2400" dirty="0" smtClean="0"/>
              <a:t>.  If the outcome of the trial is to be used for CE marking purposes then it will have to be registered with the Competent Authority (MHRA in UK)</a:t>
            </a:r>
            <a:endParaRPr lang="en-US" altLang="en-US" sz="2400" dirty="0" smtClean="0"/>
          </a:p>
        </p:txBody>
      </p:sp>
      <p:sp>
        <p:nvSpPr>
          <p:cNvPr id="9" name="Rectangle 3"/>
          <p:cNvSpPr txBox="1">
            <a:spLocks noChangeArrowheads="1"/>
          </p:cNvSpPr>
          <p:nvPr/>
        </p:nvSpPr>
        <p:spPr bwMode="auto">
          <a:xfrm>
            <a:off x="755650" y="1484313"/>
            <a:ext cx="7797800" cy="1512887"/>
          </a:xfrm>
          <a:prstGeom prst="rect">
            <a:avLst/>
          </a:prstGeom>
          <a:solidFill>
            <a:schemeClr val="bg2"/>
          </a:solidFill>
          <a:ln w="9525">
            <a:noFill/>
            <a:miter lim="800000"/>
            <a:headEnd/>
            <a:tailEnd/>
          </a:ln>
        </p:spPr>
        <p:txBody>
          <a:bodyPr/>
          <a:lstStyle/>
          <a:p>
            <a:pPr>
              <a:lnSpc>
                <a:spcPct val="80000"/>
              </a:lnSpc>
              <a:spcBef>
                <a:spcPct val="20000"/>
              </a:spcBef>
              <a:buFont typeface="Arial" pitchFamily="34" charset="0"/>
              <a:buNone/>
            </a:pPr>
            <a:r>
              <a:rPr lang="en-GB" altLang="en-US" sz="2400" i="1" dirty="0">
                <a:latin typeface="Times New Roman" pitchFamily="18" charset="0"/>
                <a:cs typeface="Times New Roman" pitchFamily="18" charset="0"/>
              </a:rPr>
              <a:t>Essential Requirement:-</a:t>
            </a:r>
          </a:p>
          <a:p>
            <a:pPr>
              <a:lnSpc>
                <a:spcPct val="80000"/>
              </a:lnSpc>
              <a:spcBef>
                <a:spcPct val="20000"/>
              </a:spcBef>
              <a:buFont typeface="Arial" pitchFamily="34" charset="0"/>
              <a:buNone/>
            </a:pPr>
            <a:r>
              <a:rPr lang="en-GB" altLang="en-US" sz="2400" i="1" dirty="0">
                <a:latin typeface="Times New Roman" pitchFamily="18" charset="0"/>
                <a:cs typeface="Times New Roman" pitchFamily="18" charset="0"/>
              </a:rPr>
              <a:t>“6a. Demonstration of conformity with the essential requirements must include a </a:t>
            </a:r>
            <a:r>
              <a:rPr lang="en-GB" altLang="en-US" sz="2400" i="1" u="sng" dirty="0">
                <a:latin typeface="Times New Roman" pitchFamily="18" charset="0"/>
                <a:cs typeface="Times New Roman" pitchFamily="18" charset="0"/>
              </a:rPr>
              <a:t>clinical evaluation</a:t>
            </a:r>
            <a:r>
              <a:rPr lang="en-GB" altLang="en-US" sz="2400" i="1" dirty="0">
                <a:latin typeface="Times New Roman" pitchFamily="18" charset="0"/>
                <a:cs typeface="Times New Roman" pitchFamily="18" charset="0"/>
              </a:rPr>
              <a:t> in accordance with Annex X.”</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468313" y="188913"/>
            <a:ext cx="8229600" cy="1143000"/>
          </a:xfrm>
        </p:spPr>
        <p:txBody>
          <a:bodyPr/>
          <a:lstStyle/>
          <a:p>
            <a:pPr eaLnBrk="1" hangingPunct="1"/>
            <a:r>
              <a:rPr lang="en-GB" altLang="en-US" sz="4000" i="1" dirty="0" smtClean="0">
                <a:solidFill>
                  <a:srgbClr val="FFFF00"/>
                </a:solidFill>
                <a:effectLst/>
              </a:rPr>
              <a:t>MDD Article 5 </a:t>
            </a:r>
            <a:br>
              <a:rPr lang="en-GB" altLang="en-US" sz="4000" i="1" dirty="0" smtClean="0">
                <a:solidFill>
                  <a:srgbClr val="FFFF00"/>
                </a:solidFill>
                <a:effectLst/>
              </a:rPr>
            </a:br>
            <a:r>
              <a:rPr lang="en-GB" altLang="en-US" sz="4000" i="1" dirty="0" smtClean="0">
                <a:solidFill>
                  <a:srgbClr val="FFFF00"/>
                </a:solidFill>
                <a:effectLst/>
              </a:rPr>
              <a:t>- </a:t>
            </a:r>
            <a:r>
              <a:rPr lang="en-GB" altLang="en-US" sz="4000" dirty="0" smtClean="0">
                <a:solidFill>
                  <a:srgbClr val="FFFF00"/>
                </a:solidFill>
                <a:effectLst/>
              </a:rPr>
              <a:t>Reference to standards</a:t>
            </a:r>
          </a:p>
        </p:txBody>
      </p:sp>
      <p:sp>
        <p:nvSpPr>
          <p:cNvPr id="12" name="Rectangle 3"/>
          <p:cNvSpPr>
            <a:spLocks noGrp="1" noChangeArrowheads="1"/>
          </p:cNvSpPr>
          <p:nvPr>
            <p:ph idx="1"/>
          </p:nvPr>
        </p:nvSpPr>
        <p:spPr>
          <a:xfrm>
            <a:off x="467544" y="1556792"/>
            <a:ext cx="8229600" cy="2951658"/>
          </a:xfrm>
          <a:solidFill>
            <a:schemeClr val="bg2"/>
          </a:solidFill>
        </p:spPr>
        <p:txBody>
          <a:bodyPr/>
          <a:lstStyle/>
          <a:p>
            <a:pPr marL="457200" indent="-457200" eaLnBrk="1" hangingPunct="1">
              <a:lnSpc>
                <a:spcPct val="90000"/>
              </a:lnSpc>
              <a:buFont typeface="Monotype Sorts"/>
              <a:buAutoNum type="arabicPeriod"/>
            </a:pPr>
            <a:r>
              <a:rPr lang="en-GB" altLang="en-US" sz="2400" dirty="0" smtClean="0"/>
              <a:t>Member States shall presume compliance with the essential requirements referred to in Article 3 in respect of devices which are in conformity with the relevant national standards adopted pursuant to the harmonized standards the references of which have been publishes in the </a:t>
            </a:r>
            <a:r>
              <a:rPr lang="en-GB" altLang="en-US" sz="2400" i="1" dirty="0" smtClean="0"/>
              <a:t>Official Journal of the European Communities</a:t>
            </a:r>
            <a:r>
              <a:rPr lang="en-GB" altLang="en-US" sz="2400" dirty="0" smtClean="0"/>
              <a:t>; Member States shall publish the references of such national standards.</a:t>
            </a:r>
          </a:p>
          <a:p>
            <a:pPr marL="457200" indent="-457200" eaLnBrk="1" hangingPunct="1">
              <a:lnSpc>
                <a:spcPct val="90000"/>
              </a:lnSpc>
              <a:buFont typeface="Monotype Sorts"/>
              <a:buNone/>
            </a:pPr>
            <a:endParaRPr lang="en-GB" altLang="en-US" sz="2400" dirty="0" smtClean="0"/>
          </a:p>
        </p:txBody>
      </p:sp>
      <p:sp>
        <p:nvSpPr>
          <p:cNvPr id="13" name="Rectangle 12"/>
          <p:cNvSpPr/>
          <p:nvPr/>
        </p:nvSpPr>
        <p:spPr>
          <a:xfrm>
            <a:off x="411163" y="4948238"/>
            <a:ext cx="8275637" cy="11445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Clr>
                <a:schemeClr val="tx2"/>
              </a:buClr>
              <a:buSzPct val="75000"/>
              <a:buFont typeface="Monotype Sorts" pitchFamily="2" charset="2"/>
              <a:buNone/>
              <a:defRPr/>
            </a:pPr>
            <a:endParaRPr lang="en-GB">
              <a:effectLst>
                <a:outerShdw blurRad="38100" dist="38100" dir="2700000" algn="tl">
                  <a:srgbClr val="000000">
                    <a:alpha val="43137"/>
                  </a:srgbClr>
                </a:outerShdw>
              </a:effectLst>
            </a:endParaRPr>
          </a:p>
        </p:txBody>
      </p:sp>
      <p:sp>
        <p:nvSpPr>
          <p:cNvPr id="14" name="Rectangle 3"/>
          <p:cNvSpPr txBox="1">
            <a:spLocks noChangeArrowheads="1"/>
          </p:cNvSpPr>
          <p:nvPr/>
        </p:nvSpPr>
        <p:spPr>
          <a:xfrm>
            <a:off x="457200" y="5013325"/>
            <a:ext cx="8229600" cy="12573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defRPr/>
            </a:pPr>
            <a:r>
              <a:rPr lang="en-GB" altLang="en-US" dirty="0" smtClean="0"/>
              <a:t>In other words – If there is a harmonised </a:t>
            </a:r>
            <a:r>
              <a:rPr lang="en-US" altLang="en-US" dirty="0" smtClean="0"/>
              <a:t>standard that the EC has adopted and you comply with the standard then you automatically comply with the Essential Requirements</a:t>
            </a:r>
            <a:r>
              <a:rPr lang="en-GB" altLang="en-US" dirty="0" smtClean="0"/>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274638"/>
            <a:ext cx="8229600" cy="1143000"/>
          </a:xfrm>
        </p:spPr>
        <p:txBody>
          <a:bodyPr/>
          <a:lstStyle/>
          <a:p>
            <a:pPr eaLnBrk="1" hangingPunct="1"/>
            <a:r>
              <a:rPr lang="en-GB" altLang="en-US" i="1" dirty="0" smtClean="0">
                <a:solidFill>
                  <a:srgbClr val="FFFF00"/>
                </a:solidFill>
                <a:effectLst/>
              </a:rPr>
              <a:t>MDD Article 9 - </a:t>
            </a:r>
            <a:r>
              <a:rPr lang="en-GB" altLang="en-US" dirty="0" smtClean="0">
                <a:solidFill>
                  <a:srgbClr val="FFFF00"/>
                </a:solidFill>
                <a:effectLst/>
              </a:rPr>
              <a:t>Classification</a:t>
            </a:r>
          </a:p>
        </p:txBody>
      </p:sp>
      <p:sp>
        <p:nvSpPr>
          <p:cNvPr id="9" name="Rectangle 3"/>
          <p:cNvSpPr>
            <a:spLocks noGrp="1" noChangeArrowheads="1"/>
          </p:cNvSpPr>
          <p:nvPr>
            <p:ph idx="1"/>
          </p:nvPr>
        </p:nvSpPr>
        <p:spPr>
          <a:xfrm>
            <a:off x="457200" y="1600200"/>
            <a:ext cx="8229600" cy="4525963"/>
          </a:xfrm>
        </p:spPr>
        <p:txBody>
          <a:bodyPr/>
          <a:lstStyle/>
          <a:p>
            <a:pPr eaLnBrk="1" hangingPunct="1"/>
            <a:r>
              <a:rPr lang="en-GB" altLang="en-US" sz="2800" dirty="0" smtClean="0"/>
              <a:t>Devices shall be divided into Classes I, </a:t>
            </a:r>
            <a:r>
              <a:rPr lang="en-GB" altLang="en-US" sz="2800" dirty="0" err="1" smtClean="0"/>
              <a:t>IIa</a:t>
            </a:r>
            <a:r>
              <a:rPr lang="en-GB" altLang="en-US" sz="2800" dirty="0" smtClean="0"/>
              <a:t>, </a:t>
            </a:r>
            <a:r>
              <a:rPr lang="en-GB" altLang="en-US" sz="2800" dirty="0" err="1" smtClean="0"/>
              <a:t>IIb</a:t>
            </a:r>
            <a:r>
              <a:rPr lang="en-GB" altLang="en-US" sz="2800" dirty="0" smtClean="0"/>
              <a:t> and III. In order to determine the class you have to run through the questions in Annex IX.</a:t>
            </a:r>
          </a:p>
          <a:p>
            <a:pPr eaLnBrk="1" hangingPunct="1"/>
            <a:endParaRPr lang="en-GB" altLang="en-US" dirty="0" smtClean="0"/>
          </a:p>
          <a:p>
            <a:pPr eaLnBrk="1" hangingPunct="1"/>
            <a:r>
              <a:rPr lang="en-GB" altLang="en-US" sz="2800" dirty="0" smtClean="0"/>
              <a:t>Annex IX asks lots of questions.. </a:t>
            </a:r>
            <a:br>
              <a:rPr lang="en-GB" altLang="en-US" sz="2800" dirty="0" smtClean="0"/>
            </a:br>
            <a:r>
              <a:rPr lang="en-GB" altLang="en-US" sz="2800" dirty="0" smtClean="0"/>
              <a:t>[p53 MDD]</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400050"/>
            <a:ext cx="7990656" cy="1143000"/>
          </a:xfrm>
        </p:spPr>
        <p:txBody>
          <a:bodyPr rtlCol="0">
            <a:normAutofit fontScale="90000"/>
          </a:bodyPr>
          <a:lstStyle/>
          <a:p>
            <a:pPr algn="l" eaLnBrk="1" fontAlgn="auto" hangingPunct="1">
              <a:spcAft>
                <a:spcPts val="0"/>
              </a:spcAft>
              <a:defRPr/>
            </a:pPr>
            <a:r>
              <a:rPr lang="en-GB" altLang="en-US" sz="4000" dirty="0" smtClean="0">
                <a:solidFill>
                  <a:srgbClr val="FFFF00"/>
                </a:solidFill>
                <a:effectLst/>
              </a:rPr>
              <a:t>For a Muscle Stimulator, which Class?</a:t>
            </a:r>
          </a:p>
        </p:txBody>
      </p:sp>
      <p:sp>
        <p:nvSpPr>
          <p:cNvPr id="7" name="Rectangle 3"/>
          <p:cNvSpPr txBox="1">
            <a:spLocks noChangeArrowheads="1"/>
          </p:cNvSpPr>
          <p:nvPr/>
        </p:nvSpPr>
        <p:spPr bwMode="auto">
          <a:xfrm>
            <a:off x="611560" y="1628800"/>
            <a:ext cx="3454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buFont typeface="Arial" charset="0"/>
              <a:buChar char="•"/>
              <a:tabLst/>
              <a:defRPr/>
            </a:pPr>
            <a:r>
              <a:rPr kumimoji="0" lang="en-GB" altLang="en-US" sz="24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rPr>
              <a:t>Lets step through the rules and see..</a:t>
            </a:r>
          </a:p>
          <a:p>
            <a:pPr marL="400050" marR="0" lvl="1" indent="0" algn="l" defTabSz="914400" rtl="0" eaLnBrk="1" fontAlgn="base" latinLnBrk="0" hangingPunct="1">
              <a:lnSpc>
                <a:spcPct val="100000"/>
              </a:lnSpc>
              <a:spcBef>
                <a:spcPct val="20000"/>
              </a:spcBef>
              <a:spcAft>
                <a:spcPct val="0"/>
              </a:spcAft>
              <a:buClrTx/>
              <a:buSzTx/>
              <a:buFont typeface="Arial" charset="0"/>
              <a:buNone/>
              <a:tabLst/>
              <a:defRPr/>
            </a:pPr>
            <a:r>
              <a:rPr kumimoji="0" lang="en-GB" altLang="en-US" sz="2000" b="0" i="0" u="none" strike="noStrike" kern="0" cap="none" spc="0" normalizeH="0" baseline="0" noProof="0" dirty="0" smtClean="0">
                <a:ln>
                  <a:noFill/>
                </a:ln>
                <a:solidFill>
                  <a:schemeClr val="tx1"/>
                </a:solidFill>
                <a:effectLst/>
                <a:uLnTx/>
                <a:uFillTx/>
                <a:latin typeface="+mn-lt"/>
                <a:ea typeface="ＭＳ Ｐゴシック" charset="0"/>
              </a:rPr>
              <a:t>(Double click on picture right to see)</a:t>
            </a:r>
          </a:p>
          <a:p>
            <a:pPr marL="342900" marR="0" lvl="0" indent="-342900" algn="l" defTabSz="914400" rtl="0" eaLnBrk="1" fontAlgn="base" latinLnBrk="0" hangingPunct="1">
              <a:lnSpc>
                <a:spcPct val="100000"/>
              </a:lnSpc>
              <a:spcBef>
                <a:spcPct val="20000"/>
              </a:spcBef>
              <a:spcAft>
                <a:spcPct val="0"/>
              </a:spcAft>
              <a:buClr>
                <a:schemeClr val="tx2"/>
              </a:buClr>
              <a:buSzTx/>
              <a:buFont typeface="Arial" charset="0"/>
              <a:buChar char="•"/>
              <a:tabLst/>
              <a:defRPr/>
            </a:pPr>
            <a:endParaRPr kumimoji="0" lang="en-US" altLang="en-US" sz="24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endParaRPr>
          </a:p>
          <a:p>
            <a:pPr marL="342900" marR="0" lvl="0" indent="-342900" algn="l" defTabSz="914400" rtl="0" eaLnBrk="1" fontAlgn="base" latinLnBrk="0" hangingPunct="1">
              <a:lnSpc>
                <a:spcPct val="100000"/>
              </a:lnSpc>
              <a:spcBef>
                <a:spcPct val="20000"/>
              </a:spcBef>
              <a:spcAft>
                <a:spcPct val="0"/>
              </a:spcAft>
              <a:buClr>
                <a:schemeClr val="tx2"/>
              </a:buClr>
              <a:buSzTx/>
              <a:buFont typeface="Arial" charset="0"/>
              <a:buChar char="•"/>
              <a:tabLst/>
              <a:defRPr/>
            </a:pPr>
            <a:r>
              <a:rPr kumimoji="0" lang="en-US" altLang="en-US" sz="24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rPr>
              <a:t>make sure you go all the way to the end</a:t>
            </a:r>
          </a:p>
          <a:p>
            <a:pPr marL="342900" marR="0" lvl="0" indent="-342900" algn="l" defTabSz="914400" rtl="0" eaLnBrk="1" fontAlgn="base" latinLnBrk="0" hangingPunct="1">
              <a:lnSpc>
                <a:spcPct val="100000"/>
              </a:lnSpc>
              <a:spcBef>
                <a:spcPct val="20000"/>
              </a:spcBef>
              <a:spcAft>
                <a:spcPct val="0"/>
              </a:spcAft>
              <a:buClr>
                <a:schemeClr val="tx2"/>
              </a:buClr>
              <a:buSzTx/>
              <a:buFont typeface="Arial" charset="0"/>
              <a:buChar char="•"/>
              <a:tabLst/>
              <a:defRPr/>
            </a:pPr>
            <a:r>
              <a:rPr kumimoji="0" lang="en-US" altLang="en-US" sz="20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hlinkClick r:id="rId4"/>
              </a:rPr>
              <a:t>http://ec.europa.eu/health/medical-devices/files/meddev/2_4_1_rev_9_classification_en.pdf</a:t>
            </a:r>
            <a:endParaRPr kumimoji="0" lang="en-US" altLang="en-US" sz="20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endParaRPr>
          </a:p>
          <a:p>
            <a:pPr marL="0" marR="0" lvl="0" indent="0" algn="l" defTabSz="914400" rtl="0" eaLnBrk="1" fontAlgn="base" latinLnBrk="0" hangingPunct="1">
              <a:lnSpc>
                <a:spcPct val="100000"/>
              </a:lnSpc>
              <a:spcBef>
                <a:spcPct val="20000"/>
              </a:spcBef>
              <a:spcAft>
                <a:spcPct val="0"/>
              </a:spcAft>
              <a:buClr>
                <a:schemeClr val="tx2"/>
              </a:buClr>
              <a:buSzTx/>
              <a:buFont typeface="Arial" charset="0"/>
              <a:buNone/>
              <a:tabLst/>
              <a:defRPr/>
            </a:pPr>
            <a:endParaRPr kumimoji="0" lang="en-US" altLang="en-US" sz="24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endParaRPr>
          </a:p>
        </p:txBody>
      </p:sp>
      <p:graphicFrame>
        <p:nvGraphicFramePr>
          <p:cNvPr id="10" name="Object 5">
            <a:hlinkClick r:id="" action="ppaction://ole?verb=0"/>
          </p:cNvPr>
          <p:cNvGraphicFramePr>
            <a:graphicFrameLocks noGrp="1" noChangeAspect="1"/>
          </p:cNvGraphicFramePr>
          <p:nvPr>
            <p:ph sz="half" idx="4294967295"/>
          </p:nvPr>
        </p:nvGraphicFramePr>
        <p:xfrm>
          <a:off x="4418013" y="1341438"/>
          <a:ext cx="3763962" cy="5326062"/>
        </p:xfrm>
        <a:graphic>
          <a:graphicData uri="http://schemas.openxmlformats.org/presentationml/2006/ole">
            <mc:AlternateContent xmlns:mc="http://schemas.openxmlformats.org/markup-compatibility/2006">
              <mc:Choice xmlns:v="urn:schemas-microsoft-com:vml" Requires="v">
                <p:oleObj spid="_x0000_s2055" name="Acrobat Document" r:id="rId5" imgW="4534293" imgH="6416596" progId="AcroExch.Document.11">
                  <p:embed/>
                </p:oleObj>
              </mc:Choice>
              <mc:Fallback>
                <p:oleObj name="Acrobat Document" r:id="rId5" imgW="4534293" imgH="6416596" progId="AcroExch.Document.11">
                  <p:embed/>
                  <p:pic>
                    <p:nvPicPr>
                      <p:cNvPr id="0" name="Picture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8013" y="1341438"/>
                        <a:ext cx="3763962" cy="5326062"/>
                      </a:xfrm>
                      <a:prstGeom prst="rect">
                        <a:avLst/>
                      </a:prstGeom>
                      <a:gradFill rotWithShape="0">
                        <a:gsLst>
                          <a:gs pos="0">
                            <a:srgbClr val="BBBE00"/>
                          </a:gs>
                          <a:gs pos="50000">
                            <a:srgbClr val="FFB266"/>
                          </a:gs>
                          <a:gs pos="100000">
                            <a:srgbClr val="FFFF00"/>
                          </a:gs>
                        </a:gsLst>
                        <a:lin ang="5400000"/>
                      </a:gra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Grp="1" noChangeAspect="1"/>
          </p:cNvPicPr>
          <p:nvPr>
            <p:ph idx="1"/>
          </p:nvPr>
        </p:nvPicPr>
        <p:blipFill>
          <a:blip r:embed="rId3" cstate="print"/>
          <a:srcRect l="7262" t="5574" r="11925" b="25375"/>
          <a:stretch>
            <a:fillRect/>
          </a:stretch>
        </p:blipFill>
        <p:spPr>
          <a:xfrm>
            <a:off x="395536" y="1268760"/>
            <a:ext cx="8401248" cy="5405104"/>
          </a:xfrm>
        </p:spPr>
      </p:pic>
      <p:sp>
        <p:nvSpPr>
          <p:cNvPr id="9" name="Title 1"/>
          <p:cNvSpPr>
            <a:spLocks noGrp="1"/>
          </p:cNvSpPr>
          <p:nvPr>
            <p:ph type="title"/>
          </p:nvPr>
        </p:nvSpPr>
        <p:spPr>
          <a:xfrm>
            <a:off x="457200" y="274638"/>
            <a:ext cx="8229600" cy="1143000"/>
          </a:xfrm>
        </p:spPr>
        <p:txBody>
          <a:bodyPr/>
          <a:lstStyle/>
          <a:p>
            <a:r>
              <a:rPr lang="en-GB" altLang="en-US" dirty="0" smtClean="0">
                <a:solidFill>
                  <a:srgbClr val="FFFF00"/>
                </a:solidFill>
                <a:effectLst/>
              </a:rPr>
              <a:t>If just pick active devices..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274638"/>
            <a:ext cx="8229600" cy="1143000"/>
          </a:xfrm>
        </p:spPr>
        <p:txBody>
          <a:bodyPr/>
          <a:lstStyle/>
          <a:p>
            <a:pPr eaLnBrk="1" hangingPunct="1"/>
            <a:r>
              <a:rPr lang="en-GB" altLang="en-US" dirty="0" smtClean="0">
                <a:solidFill>
                  <a:srgbClr val="FFFF00"/>
                </a:solidFill>
                <a:effectLst/>
              </a:rPr>
              <a:t>Revenge of the shower chair!</a:t>
            </a:r>
          </a:p>
        </p:txBody>
      </p:sp>
      <p:pic>
        <p:nvPicPr>
          <p:cNvPr id="7" name="Picture 1"/>
          <p:cNvPicPr>
            <a:picLocks noChangeAspect="1"/>
          </p:cNvPicPr>
          <p:nvPr/>
        </p:nvPicPr>
        <p:blipFill>
          <a:blip r:embed="rId3" cstate="print"/>
          <a:srcRect/>
          <a:stretch>
            <a:fillRect/>
          </a:stretch>
        </p:blipFill>
        <p:spPr bwMode="auto">
          <a:xfrm>
            <a:off x="1258888" y="1700213"/>
            <a:ext cx="6842125" cy="45450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l="8060" t="10872" r="5704" b="5696"/>
          <a:stretch>
            <a:fillRect/>
          </a:stretch>
        </p:blipFill>
        <p:spPr bwMode="auto">
          <a:xfrm>
            <a:off x="250825" y="0"/>
            <a:ext cx="8748713" cy="6772275"/>
          </a:xfrm>
          <a:prstGeom prst="rect">
            <a:avLst/>
          </a:prstGeom>
          <a:noFill/>
          <a:ln w="12700" algn="ctr">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GB" altLang="en-US" dirty="0" smtClean="0">
                <a:solidFill>
                  <a:srgbClr val="FFFF00"/>
                </a:solidFill>
                <a:effectLst/>
              </a:rPr>
              <a:t>EC Framework</a:t>
            </a:r>
            <a:endParaRPr lang="en-US" dirty="0" smtClean="0">
              <a:solidFill>
                <a:srgbClr val="FFFF00"/>
              </a:solidFill>
              <a:effectLst/>
            </a:endParaRPr>
          </a:p>
        </p:txBody>
      </p:sp>
      <p:sp>
        <p:nvSpPr>
          <p:cNvPr id="17411" name="Content Placeholder 9"/>
          <p:cNvSpPr>
            <a:spLocks noGrp="1"/>
          </p:cNvSpPr>
          <p:nvPr>
            <p:ph idx="1"/>
          </p:nvPr>
        </p:nvSpPr>
        <p:spPr>
          <a:xfrm>
            <a:off x="467544" y="1556792"/>
            <a:ext cx="8229600" cy="4495800"/>
          </a:xfrm>
        </p:spPr>
        <p:txBody>
          <a:bodyPr/>
          <a:lstStyle/>
          <a:p>
            <a:pPr eaLnBrk="1" hangingPunct="1">
              <a:lnSpc>
                <a:spcPct val="90000"/>
              </a:lnSpc>
            </a:pPr>
            <a:r>
              <a:rPr lang="en-GB" altLang="en-US" sz="2400" dirty="0" smtClean="0"/>
              <a:t>EEC</a:t>
            </a:r>
          </a:p>
          <a:p>
            <a:pPr lvl="1" eaLnBrk="1" hangingPunct="1">
              <a:lnSpc>
                <a:spcPct val="90000"/>
              </a:lnSpc>
            </a:pPr>
            <a:r>
              <a:rPr lang="en-GB" altLang="en-US" sz="2000" dirty="0" smtClean="0"/>
              <a:t>set up to facilitate trade between member states</a:t>
            </a:r>
          </a:p>
          <a:p>
            <a:pPr eaLnBrk="1" hangingPunct="1">
              <a:lnSpc>
                <a:spcPct val="90000"/>
              </a:lnSpc>
              <a:buNone/>
            </a:pPr>
            <a:endParaRPr lang="en-GB" altLang="en-US" sz="2400" dirty="0" smtClean="0"/>
          </a:p>
          <a:p>
            <a:pPr eaLnBrk="1" hangingPunct="1">
              <a:lnSpc>
                <a:spcPct val="90000"/>
              </a:lnSpc>
            </a:pPr>
            <a:r>
              <a:rPr lang="en-GB" altLang="en-US" sz="2400" dirty="0" smtClean="0"/>
              <a:t>De facto protectionism:</a:t>
            </a:r>
          </a:p>
          <a:p>
            <a:pPr lvl="1" eaLnBrk="1" hangingPunct="1">
              <a:lnSpc>
                <a:spcPct val="90000"/>
              </a:lnSpc>
            </a:pPr>
            <a:r>
              <a:rPr lang="en-GB" altLang="en-US" sz="2000" dirty="0" smtClean="0"/>
              <a:t>Each country’s Health Ministry would require that medical devices had to </a:t>
            </a:r>
            <a:r>
              <a:rPr lang="en-GB" altLang="en-US" sz="2000" u="sng" dirty="0" smtClean="0"/>
              <a:t>comply to local regulations and safety requirements</a:t>
            </a:r>
          </a:p>
          <a:p>
            <a:pPr lvl="1" eaLnBrk="1" hangingPunct="1">
              <a:lnSpc>
                <a:spcPct val="90000"/>
              </a:lnSpc>
            </a:pPr>
            <a:r>
              <a:rPr lang="en-GB" altLang="en-US" sz="2000" dirty="0" smtClean="0"/>
              <a:t>Included </a:t>
            </a:r>
            <a:r>
              <a:rPr lang="en-GB" altLang="en-US" sz="2000" u="sng" dirty="0" smtClean="0"/>
              <a:t>specific tests only done by their approved laboratories </a:t>
            </a:r>
            <a:r>
              <a:rPr lang="en-GB" altLang="en-US" sz="2000" dirty="0" smtClean="0"/>
              <a:t>or clinical trials with a </a:t>
            </a:r>
            <a:r>
              <a:rPr lang="en-GB" altLang="en-US" sz="2000" u="sng" dirty="0" smtClean="0"/>
              <a:t>fee payable to the government</a:t>
            </a:r>
          </a:p>
          <a:p>
            <a:pPr eaLnBrk="1" hangingPunct="1">
              <a:lnSpc>
                <a:spcPct val="90000"/>
              </a:lnSpc>
            </a:pPr>
            <a:endParaRPr lang="en-GB" altLang="en-US" sz="2400" dirty="0" smtClean="0"/>
          </a:p>
          <a:p>
            <a:pPr eaLnBrk="1" hangingPunct="1">
              <a:lnSpc>
                <a:spcPct val="90000"/>
              </a:lnSpc>
            </a:pPr>
            <a:r>
              <a:rPr lang="en-GB" altLang="en-US" sz="2400" dirty="0" smtClean="0"/>
              <a:t>EEC/EC introduced directives to address this problem</a:t>
            </a:r>
          </a:p>
          <a:p>
            <a:pPr lvl="1" eaLnBrk="1" hangingPunct="1">
              <a:lnSpc>
                <a:spcPct val="90000"/>
              </a:lnSpc>
            </a:pPr>
            <a:r>
              <a:rPr lang="en-GB" altLang="en-US" sz="2000" dirty="0" smtClean="0"/>
              <a:t>The ‘New Approach’</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l="8659" t="22688" r="7474" b="21941"/>
          <a:stretch>
            <a:fillRect/>
          </a:stretch>
        </p:blipFill>
        <p:spPr bwMode="auto">
          <a:xfrm>
            <a:off x="215900" y="1341438"/>
            <a:ext cx="8928100" cy="4714875"/>
          </a:xfrm>
          <a:prstGeom prst="rect">
            <a:avLst/>
          </a:prstGeom>
          <a:noFill/>
          <a:ln w="12700" algn="ctr">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rtlCol="0">
            <a:normAutofit fontScale="90000"/>
          </a:bodyPr>
          <a:lstStyle/>
          <a:p>
            <a:pPr eaLnBrk="1" fontAlgn="auto" hangingPunct="1">
              <a:spcAft>
                <a:spcPts val="0"/>
              </a:spcAft>
              <a:defRPr/>
            </a:pPr>
            <a:r>
              <a:rPr lang="en-GB" altLang="en-US" sz="4000" i="1" dirty="0" smtClean="0">
                <a:solidFill>
                  <a:srgbClr val="FFFF00"/>
                </a:solidFill>
                <a:effectLst/>
              </a:rPr>
              <a:t>MDD Article 10 </a:t>
            </a:r>
            <a:br>
              <a:rPr lang="en-GB" altLang="en-US" sz="4000" i="1" dirty="0" smtClean="0">
                <a:solidFill>
                  <a:srgbClr val="FFFF00"/>
                </a:solidFill>
                <a:effectLst/>
              </a:rPr>
            </a:br>
            <a:r>
              <a:rPr lang="en-GB" altLang="en-US" sz="4000" i="1" dirty="0" smtClean="0">
                <a:solidFill>
                  <a:srgbClr val="FFFF00"/>
                </a:solidFill>
                <a:effectLst/>
              </a:rPr>
              <a:t>- </a:t>
            </a:r>
            <a:r>
              <a:rPr lang="en-GB" altLang="en-US" sz="4000" dirty="0" smtClean="0">
                <a:solidFill>
                  <a:srgbClr val="FFFF00"/>
                </a:solidFill>
                <a:effectLst/>
              </a:rPr>
              <a:t>Information on incidents</a:t>
            </a:r>
          </a:p>
        </p:txBody>
      </p:sp>
      <p:sp>
        <p:nvSpPr>
          <p:cNvPr id="5" name="Rectangle 3"/>
          <p:cNvSpPr>
            <a:spLocks noGrp="1" noChangeArrowheads="1"/>
          </p:cNvSpPr>
          <p:nvPr>
            <p:ph idx="1"/>
          </p:nvPr>
        </p:nvSpPr>
        <p:spPr>
          <a:xfrm>
            <a:off x="684213" y="1557338"/>
            <a:ext cx="7772400" cy="4248150"/>
          </a:xfrm>
        </p:spPr>
        <p:txBody>
          <a:bodyPr/>
          <a:lstStyle/>
          <a:p>
            <a:pPr eaLnBrk="1" hangingPunct="1">
              <a:lnSpc>
                <a:spcPct val="90000"/>
              </a:lnSpc>
            </a:pPr>
            <a:r>
              <a:rPr lang="en-GB" altLang="en-US" sz="2800" dirty="0" smtClean="0"/>
              <a:t>Adverse Incident reporting:</a:t>
            </a:r>
          </a:p>
          <a:p>
            <a:pPr lvl="1" eaLnBrk="1" hangingPunct="1">
              <a:lnSpc>
                <a:spcPct val="90000"/>
              </a:lnSpc>
            </a:pPr>
            <a:r>
              <a:rPr lang="en-GB" altLang="en-US" sz="2400" dirty="0" smtClean="0"/>
              <a:t>if a device causes harm or something happened with the potential to cause harm then it can be reported to the MHRA by users, patients or manufacturers</a:t>
            </a:r>
          </a:p>
          <a:p>
            <a:pPr eaLnBrk="1" hangingPunct="1">
              <a:lnSpc>
                <a:spcPct val="90000"/>
              </a:lnSpc>
            </a:pPr>
            <a:endParaRPr lang="en-GB" altLang="en-US" sz="2800" dirty="0" smtClean="0"/>
          </a:p>
          <a:p>
            <a:pPr eaLnBrk="1" hangingPunct="1">
              <a:lnSpc>
                <a:spcPct val="90000"/>
              </a:lnSpc>
            </a:pPr>
            <a:r>
              <a:rPr lang="en-GB" altLang="en-US" sz="2800" dirty="0" smtClean="0"/>
              <a:t>Forms available on MHRA website - excuse for a diversion..</a:t>
            </a:r>
          </a:p>
          <a:p>
            <a:pPr eaLnBrk="1" hangingPunct="1">
              <a:lnSpc>
                <a:spcPct val="90000"/>
              </a:lnSpc>
            </a:pPr>
            <a:endParaRPr lang="en-GB" altLang="en-US" sz="24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rtlCol="0">
            <a:normAutofit fontScale="90000"/>
          </a:bodyPr>
          <a:lstStyle/>
          <a:p>
            <a:pPr eaLnBrk="1" fontAlgn="auto" hangingPunct="1">
              <a:spcAft>
                <a:spcPts val="0"/>
              </a:spcAft>
              <a:defRPr/>
            </a:pPr>
            <a:r>
              <a:rPr lang="en-GB" altLang="en-US" sz="4000" i="1" dirty="0" smtClean="0">
                <a:solidFill>
                  <a:srgbClr val="FFFF00"/>
                </a:solidFill>
                <a:effectLst/>
              </a:rPr>
              <a:t>MDD Article 10 </a:t>
            </a:r>
            <a:br>
              <a:rPr lang="en-GB" altLang="en-US" sz="4000" i="1" dirty="0" smtClean="0">
                <a:solidFill>
                  <a:srgbClr val="FFFF00"/>
                </a:solidFill>
                <a:effectLst/>
              </a:rPr>
            </a:br>
            <a:r>
              <a:rPr lang="en-GB" altLang="en-US" sz="4000" i="1" dirty="0" smtClean="0">
                <a:solidFill>
                  <a:srgbClr val="FFFF00"/>
                </a:solidFill>
                <a:effectLst/>
              </a:rPr>
              <a:t>- </a:t>
            </a:r>
            <a:r>
              <a:rPr lang="en-GB" altLang="en-US" sz="4000" dirty="0" smtClean="0">
                <a:solidFill>
                  <a:srgbClr val="FFFF00"/>
                </a:solidFill>
              </a:rPr>
              <a:t>Adverse Incident Reporting</a:t>
            </a:r>
            <a:endParaRPr lang="en-GB" altLang="en-US" sz="4000" dirty="0" smtClean="0">
              <a:solidFill>
                <a:srgbClr val="FFFF00"/>
              </a:solidFill>
              <a:effectLst/>
            </a:endParaRPr>
          </a:p>
        </p:txBody>
      </p:sp>
      <p:pic>
        <p:nvPicPr>
          <p:cNvPr id="7" name="Picture 3"/>
          <p:cNvPicPr>
            <a:picLocks noChangeAspect="1" noChangeArrowheads="1"/>
          </p:cNvPicPr>
          <p:nvPr/>
        </p:nvPicPr>
        <p:blipFill>
          <a:blip r:embed="rId3" cstate="print"/>
          <a:srcRect/>
          <a:stretch>
            <a:fillRect/>
          </a:stretch>
        </p:blipFill>
        <p:spPr bwMode="auto">
          <a:xfrm>
            <a:off x="1259632" y="2276872"/>
            <a:ext cx="6480175" cy="3224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GB" altLang="en-US" dirty="0" smtClean="0">
                <a:solidFill>
                  <a:srgbClr val="FFFF00"/>
                </a:solidFill>
                <a:effectLst/>
              </a:rPr>
              <a:t>The Medical Device Directive</a:t>
            </a:r>
            <a:endParaRPr lang="en-US" dirty="0" smtClean="0">
              <a:solidFill>
                <a:srgbClr val="FFFF00"/>
              </a:solidFill>
              <a:effectLst/>
            </a:endParaRPr>
          </a:p>
        </p:txBody>
      </p:sp>
      <p:sp>
        <p:nvSpPr>
          <p:cNvPr id="17411" name="Content Placeholder 9"/>
          <p:cNvSpPr>
            <a:spLocks noGrp="1"/>
          </p:cNvSpPr>
          <p:nvPr>
            <p:ph idx="1"/>
          </p:nvPr>
        </p:nvSpPr>
        <p:spPr>
          <a:xfrm>
            <a:off x="467544" y="1556792"/>
            <a:ext cx="8229600" cy="4495800"/>
          </a:xfrm>
        </p:spPr>
        <p:txBody>
          <a:bodyPr/>
          <a:lstStyle/>
          <a:p>
            <a:pPr eaLnBrk="1" hangingPunct="1"/>
            <a:r>
              <a:rPr lang="en-GB" altLang="en-US" sz="2400" dirty="0" smtClean="0"/>
              <a:t>1993 - directive for medical devices named:</a:t>
            </a:r>
          </a:p>
          <a:p>
            <a:pPr eaLnBrk="1" hangingPunct="1">
              <a:buNone/>
            </a:pPr>
            <a:r>
              <a:rPr lang="en-GB" altLang="en-US" sz="2400" dirty="0" smtClean="0"/>
              <a:t>	“Council Directive 93/42/EEC”</a:t>
            </a:r>
          </a:p>
          <a:p>
            <a:pPr lvl="1" eaLnBrk="1" hangingPunct="1">
              <a:buFontTx/>
              <a:buChar char="-"/>
            </a:pPr>
            <a:r>
              <a:rPr lang="en-GB" altLang="en-US" sz="2000" dirty="0" smtClean="0"/>
              <a:t>known widely as the Medical Devices Directive, MDD</a:t>
            </a:r>
            <a:br>
              <a:rPr lang="en-GB" altLang="en-US" sz="2000" dirty="0" smtClean="0"/>
            </a:br>
            <a:endParaRPr lang="en-GB" altLang="en-US" sz="2000" dirty="0" smtClean="0"/>
          </a:p>
          <a:p>
            <a:pPr eaLnBrk="1" hangingPunct="1"/>
            <a:r>
              <a:rPr lang="en-GB" altLang="en-US" sz="2400" dirty="0" smtClean="0"/>
              <a:t>Key Points:</a:t>
            </a:r>
          </a:p>
          <a:p>
            <a:pPr lvl="1" eaLnBrk="1" hangingPunct="1"/>
            <a:r>
              <a:rPr lang="en-GB" altLang="en-US" sz="2000" dirty="0" smtClean="0"/>
              <a:t>High level of protection for </a:t>
            </a:r>
            <a:r>
              <a:rPr lang="en-GB" altLang="en-US" sz="2000" u="sng" dirty="0" smtClean="0"/>
              <a:t>patient</a:t>
            </a:r>
            <a:r>
              <a:rPr lang="en-GB" altLang="en-US" sz="2000" dirty="0" smtClean="0"/>
              <a:t>, </a:t>
            </a:r>
            <a:r>
              <a:rPr lang="en-GB" altLang="en-US" sz="2000" u="sng" dirty="0" smtClean="0"/>
              <a:t>user</a:t>
            </a:r>
            <a:r>
              <a:rPr lang="en-GB" altLang="en-US" sz="2000" dirty="0" smtClean="0"/>
              <a:t> and </a:t>
            </a:r>
            <a:r>
              <a:rPr lang="en-GB" altLang="en-US" sz="2000" u="sng" dirty="0" smtClean="0"/>
              <a:t>third parties</a:t>
            </a:r>
          </a:p>
          <a:p>
            <a:pPr lvl="1" eaLnBrk="1" hangingPunct="1"/>
            <a:r>
              <a:rPr lang="en-GB" altLang="en-US" sz="2000" dirty="0" smtClean="0"/>
              <a:t>Principles of: risk management/reduction, state of the art design, EMC, compliance with Harmonised standards</a:t>
            </a:r>
          </a:p>
          <a:p>
            <a:pPr eaLnBrk="1" hangingPunct="1"/>
            <a:r>
              <a:rPr lang="en-GB" altLang="en-US" sz="2400" dirty="0" smtClean="0"/>
              <a:t>Comply by June 1998</a:t>
            </a:r>
          </a:p>
          <a:p>
            <a:pPr eaLnBrk="1" hangingPunct="1">
              <a:lnSpc>
                <a:spcPct val="90000"/>
              </a:lnSpc>
            </a:pPr>
            <a:endParaRPr lang="en-GB" altLang="en-US" sz="24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GB" altLang="en-US" dirty="0" smtClean="0">
                <a:solidFill>
                  <a:srgbClr val="FFFF00"/>
                </a:solidFill>
                <a:effectLst/>
              </a:rPr>
              <a:t>The Medical Device Directive</a:t>
            </a:r>
            <a:endParaRPr lang="en-US" dirty="0" smtClean="0">
              <a:solidFill>
                <a:srgbClr val="FFFF00"/>
              </a:solidFill>
              <a:effectLst/>
            </a:endParaRPr>
          </a:p>
        </p:txBody>
      </p:sp>
      <p:pic>
        <p:nvPicPr>
          <p:cNvPr id="5" name="Picture 4"/>
          <p:cNvPicPr>
            <a:picLocks noChangeAspect="1" noChangeArrowheads="1"/>
          </p:cNvPicPr>
          <p:nvPr/>
        </p:nvPicPr>
        <p:blipFill>
          <a:blip r:embed="rId3" cstate="print"/>
          <a:srcRect/>
          <a:stretch>
            <a:fillRect/>
          </a:stretch>
        </p:blipFill>
        <p:spPr bwMode="auto">
          <a:xfrm>
            <a:off x="611560" y="1196752"/>
            <a:ext cx="7956376" cy="5264192"/>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979712" y="1700808"/>
            <a:ext cx="5112568" cy="468052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2" name="Object 5"/>
          <p:cNvGraphicFramePr>
            <a:graphicFrameLocks noChangeAspect="1"/>
          </p:cNvGraphicFramePr>
          <p:nvPr>
            <p:extLst>
              <p:ext uri="{D42A27DB-BD31-4B8C-83A1-F6EECF244321}">
                <p14:modId xmlns:p14="http://schemas.microsoft.com/office/powerpoint/2010/main" val="2542700167"/>
              </p:ext>
            </p:extLst>
          </p:nvPr>
        </p:nvGraphicFramePr>
        <p:xfrm>
          <a:off x="2627784" y="2204864"/>
          <a:ext cx="3764228" cy="1988840"/>
        </p:xfrm>
        <a:graphic>
          <a:graphicData uri="http://schemas.openxmlformats.org/presentationml/2006/ole">
            <mc:AlternateContent xmlns:mc="http://schemas.openxmlformats.org/markup-compatibility/2006">
              <mc:Choice xmlns:v="urn:schemas-microsoft-com:vml" Requires="v">
                <p:oleObj spid="_x0000_s13315" name="CorelDRAW" r:id="rId4" imgW="2007720" imgH="993960" progId="">
                  <p:embed/>
                </p:oleObj>
              </mc:Choice>
              <mc:Fallback>
                <p:oleObj name="CorelDRAW" r:id="rId4" imgW="2007720" imgH="993960"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2204864"/>
                        <a:ext cx="3764228" cy="1988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4"/>
          <p:cNvGraphicFramePr>
            <a:graphicFrameLocks noChangeAspect="1"/>
          </p:cNvGraphicFramePr>
          <p:nvPr>
            <p:extLst>
              <p:ext uri="{D42A27DB-BD31-4B8C-83A1-F6EECF244321}">
                <p14:modId xmlns:p14="http://schemas.microsoft.com/office/powerpoint/2010/main" val="4094689108"/>
              </p:ext>
            </p:extLst>
          </p:nvPr>
        </p:nvGraphicFramePr>
        <p:xfrm>
          <a:off x="2627784" y="4797152"/>
          <a:ext cx="3673475" cy="728662"/>
        </p:xfrm>
        <a:graphic>
          <a:graphicData uri="http://schemas.openxmlformats.org/presentationml/2006/ole">
            <mc:AlternateContent xmlns:mc="http://schemas.openxmlformats.org/markup-compatibility/2006">
              <mc:Choice xmlns:v="urn:schemas-microsoft-com:vml" Requires="v">
                <p:oleObj spid="_x0000_s13316" name="CorelDRAW" r:id="rId6" imgW="7653867" imgH="1540933" progId="">
                  <p:embed/>
                </p:oleObj>
              </mc:Choice>
              <mc:Fallback>
                <p:oleObj name="CorelDRAW" r:id="rId6" imgW="7653867" imgH="1540933"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4797152"/>
                        <a:ext cx="3673475"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2"/>
          <p:cNvSpPr>
            <a:spLocks noGrp="1" noChangeArrowheads="1"/>
          </p:cNvSpPr>
          <p:nvPr>
            <p:ph type="title"/>
          </p:nvPr>
        </p:nvSpPr>
        <p:spPr>
          <a:xfrm>
            <a:off x="457200" y="228600"/>
            <a:ext cx="8229600" cy="1143000"/>
          </a:xfrm>
        </p:spPr>
        <p:txBody>
          <a:bodyPr/>
          <a:lstStyle/>
          <a:p>
            <a:pPr eaLnBrk="1" hangingPunct="1">
              <a:defRPr/>
            </a:pPr>
            <a:r>
              <a:rPr lang="en-GB" altLang="en-US" dirty="0" smtClean="0">
                <a:solidFill>
                  <a:srgbClr val="FFFF00"/>
                </a:solidFill>
                <a:effectLst/>
              </a:rPr>
              <a:t>Case study</a:t>
            </a:r>
            <a:br>
              <a:rPr lang="en-GB" altLang="en-US" dirty="0" smtClean="0">
                <a:solidFill>
                  <a:srgbClr val="FFFF00"/>
                </a:solidFill>
                <a:effectLst/>
              </a:rPr>
            </a:br>
            <a:r>
              <a:rPr lang="en-GB" altLang="en-US" dirty="0" smtClean="0">
                <a:solidFill>
                  <a:srgbClr val="FFFF00"/>
                </a:solidFill>
                <a:effectLst/>
              </a:rPr>
              <a:t>- </a:t>
            </a:r>
            <a:r>
              <a:rPr lang="en-GB" altLang="en-US" dirty="0" err="1" smtClean="0">
                <a:solidFill>
                  <a:srgbClr val="FFFF00"/>
                </a:solidFill>
                <a:effectLst/>
              </a:rPr>
              <a:t>Salibsury</a:t>
            </a:r>
            <a:r>
              <a:rPr lang="en-GB" altLang="en-US" dirty="0" smtClean="0">
                <a:solidFill>
                  <a:srgbClr val="FFFF00"/>
                </a:solidFill>
                <a:effectLst/>
              </a:rPr>
              <a:t> District Hospital</a:t>
            </a:r>
            <a:endParaRPr lang="en-US" dirty="0" smtClean="0">
              <a:solidFill>
                <a:srgbClr val="FFFF00"/>
              </a:solidFill>
              <a:effectLst/>
            </a:endParaRPr>
          </a:p>
        </p:txBody>
      </p:sp>
    </p:spTree>
    <p:extLst>
      <p:ext uri="{BB962C8B-B14F-4D97-AF65-F5344CB8AC3E}">
        <p14:creationId xmlns:p14="http://schemas.microsoft.com/office/powerpoint/2010/main" val="21144304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GB" altLang="en-US" dirty="0" smtClean="0">
                <a:solidFill>
                  <a:srgbClr val="FFFF00"/>
                </a:solidFill>
                <a:effectLst/>
              </a:rPr>
              <a:t>1996 - Salisbury Hospital</a:t>
            </a:r>
            <a:endParaRPr lang="en-US" dirty="0" smtClean="0">
              <a:solidFill>
                <a:srgbClr val="FFFF00"/>
              </a:solidFill>
              <a:effectLst/>
            </a:endParaRPr>
          </a:p>
        </p:txBody>
      </p:sp>
      <p:sp>
        <p:nvSpPr>
          <p:cNvPr id="4" name="Rectangle 3"/>
          <p:cNvSpPr>
            <a:spLocks noGrp="1" noChangeArrowheads="1"/>
          </p:cNvSpPr>
          <p:nvPr>
            <p:ph idx="1"/>
          </p:nvPr>
        </p:nvSpPr>
        <p:spPr>
          <a:xfrm>
            <a:off x="539552" y="1340768"/>
            <a:ext cx="7772400" cy="4770537"/>
          </a:xfrm>
        </p:spPr>
        <p:txBody>
          <a:bodyPr>
            <a:spAutoFit/>
          </a:bodyPr>
          <a:lstStyle/>
          <a:p>
            <a:pPr eaLnBrk="1" hangingPunct="1">
              <a:spcBef>
                <a:spcPts val="0"/>
              </a:spcBef>
              <a:spcAft>
                <a:spcPts val="1200"/>
              </a:spcAft>
            </a:pPr>
            <a:r>
              <a:rPr lang="en-GB" altLang="en-US" sz="2400" dirty="0" smtClean="0"/>
              <a:t>Started with paraplegic standing using modified </a:t>
            </a:r>
            <a:r>
              <a:rPr lang="en-GB" altLang="en-US" sz="2400" dirty="0" err="1" smtClean="0"/>
              <a:t>Slendertone</a:t>
            </a:r>
            <a:r>
              <a:rPr lang="en-GB" altLang="en-US" sz="2400" dirty="0" smtClean="0"/>
              <a:t>™ machines</a:t>
            </a:r>
          </a:p>
          <a:p>
            <a:pPr eaLnBrk="1" hangingPunct="1">
              <a:spcBef>
                <a:spcPts val="0"/>
              </a:spcBef>
              <a:spcAft>
                <a:spcPts val="1200"/>
              </a:spcAft>
            </a:pPr>
            <a:r>
              <a:rPr lang="en-GB" altLang="en-US" sz="2400" dirty="0" smtClean="0"/>
              <a:t>developed a dropped foot stimulator and a clinical service was developing</a:t>
            </a:r>
          </a:p>
          <a:p>
            <a:pPr eaLnBrk="1" hangingPunct="1">
              <a:spcBef>
                <a:spcPts val="0"/>
              </a:spcBef>
              <a:spcAft>
                <a:spcPts val="1200"/>
              </a:spcAft>
            </a:pPr>
            <a:r>
              <a:rPr lang="en-GB" altLang="en-US" sz="2400" dirty="0" smtClean="0"/>
              <a:t>Other stimulators also being </a:t>
            </a:r>
            <a:br>
              <a:rPr lang="en-GB" altLang="en-US" sz="2400" dirty="0" smtClean="0"/>
            </a:br>
            <a:r>
              <a:rPr lang="en-GB" altLang="en-US" sz="2400" dirty="0" smtClean="0"/>
              <a:t>made in lesser numbers,</a:t>
            </a:r>
            <a:br>
              <a:rPr lang="en-GB" altLang="en-US" sz="2400" dirty="0" smtClean="0"/>
            </a:br>
            <a:r>
              <a:rPr lang="en-GB" altLang="en-US" sz="2400" dirty="0" smtClean="0"/>
              <a:t>e.g. two channel</a:t>
            </a:r>
          </a:p>
          <a:p>
            <a:pPr eaLnBrk="1" hangingPunct="1">
              <a:spcBef>
                <a:spcPts val="0"/>
              </a:spcBef>
              <a:spcAft>
                <a:spcPts val="1200"/>
              </a:spcAft>
            </a:pPr>
            <a:r>
              <a:rPr lang="en-GB" altLang="en-US" sz="2400" dirty="0" smtClean="0"/>
              <a:t>Began to supply other clinics</a:t>
            </a:r>
          </a:p>
          <a:p>
            <a:pPr eaLnBrk="1" hangingPunct="1">
              <a:spcBef>
                <a:spcPts val="0"/>
              </a:spcBef>
            </a:pPr>
            <a:r>
              <a:rPr lang="en-GB" altLang="en-US" sz="2400" dirty="0" smtClean="0"/>
              <a:t>Health service changes were</a:t>
            </a:r>
            <a:br>
              <a:rPr lang="en-GB" altLang="en-US" sz="2400" dirty="0" smtClean="0"/>
            </a:br>
            <a:r>
              <a:rPr lang="en-GB" altLang="en-US" sz="2400" dirty="0" smtClean="0"/>
              <a:t>encouraging “competition” </a:t>
            </a:r>
            <a:br>
              <a:rPr lang="en-GB" altLang="en-US" sz="2400" dirty="0" smtClean="0"/>
            </a:br>
            <a:r>
              <a:rPr lang="en-GB" altLang="en-US" sz="2400" dirty="0" smtClean="0"/>
              <a:t>between hospitals</a:t>
            </a:r>
          </a:p>
        </p:txBody>
      </p:sp>
      <p:pic>
        <p:nvPicPr>
          <p:cNvPr id="6" name="Picture 3"/>
          <p:cNvPicPr>
            <a:picLocks noChangeAspect="1" noChangeArrowheads="1"/>
          </p:cNvPicPr>
          <p:nvPr/>
        </p:nvPicPr>
        <p:blipFill>
          <a:blip r:embed="rId3" cstate="print"/>
          <a:srcRect/>
          <a:stretch>
            <a:fillRect/>
          </a:stretch>
        </p:blipFill>
        <p:spPr bwMode="auto">
          <a:xfrm>
            <a:off x="5076825" y="2997200"/>
            <a:ext cx="4067175" cy="3095625"/>
          </a:xfrm>
          <a:prstGeom prst="rect">
            <a:avLst/>
          </a:prstGeom>
          <a:noFill/>
          <a:ln w="12700" algn="ctr">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4"/>
          <p:cNvGraphicFramePr>
            <a:graphicFrameLocks noGrp="1" noChangeAspect="1"/>
          </p:cNvGraphicFramePr>
          <p:nvPr/>
        </p:nvGraphicFramePr>
        <p:xfrm>
          <a:off x="4427984" y="260648"/>
          <a:ext cx="3746201" cy="5733256"/>
        </p:xfrm>
        <a:graphic>
          <a:graphicData uri="http://schemas.openxmlformats.org/presentationml/2006/ole">
            <mc:AlternateContent xmlns:mc="http://schemas.openxmlformats.org/markup-compatibility/2006">
              <mc:Choice xmlns:v="urn:schemas-microsoft-com:vml" Requires="v">
                <p:oleObj spid="_x0000_s1031" name="CorelDRAW" r:id="rId4" imgW="2996280" imgH="4596480" progId="">
                  <p:embed/>
                </p:oleObj>
              </mc:Choice>
              <mc:Fallback>
                <p:oleObj name="CorelDRAW" r:id="rId4" imgW="2996280" imgH="4596480" progId="">
                  <p:embed/>
                  <p:pic>
                    <p:nvPicPr>
                      <p:cNvPr id="0" name="Picture 6"/>
                      <p:cNvPicPr>
                        <a:picLocks noGrp="1" noChangeAspect="1" noChangeArrowheads="1"/>
                      </p:cNvPicPr>
                      <p:nvPr/>
                    </p:nvPicPr>
                    <p:blipFill>
                      <a:blip r:embed="rId5">
                        <a:extLst>
                          <a:ext uri="{28A0092B-C50C-407E-A947-70E740481C1C}">
                            <a14:useLocalDpi xmlns:a14="http://schemas.microsoft.com/office/drawing/2010/main" val="0"/>
                          </a:ext>
                        </a:extLst>
                      </a:blip>
                      <a:srcRect t="1967" r="1848"/>
                      <a:stretch>
                        <a:fillRect/>
                      </a:stretch>
                    </p:blipFill>
                    <p:spPr bwMode="auto">
                      <a:xfrm>
                        <a:off x="4427984" y="260648"/>
                        <a:ext cx="3746201"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8" name="Picture 7"/>
          <p:cNvPicPr>
            <a:picLocks noChangeAspect="1" noChangeArrowheads="1"/>
          </p:cNvPicPr>
          <p:nvPr/>
        </p:nvPicPr>
        <p:blipFill>
          <a:blip r:embed="rId6" cstate="print"/>
          <a:srcRect/>
          <a:stretch>
            <a:fillRect/>
          </a:stretch>
        </p:blipFill>
        <p:spPr bwMode="auto">
          <a:xfrm>
            <a:off x="683568" y="1268760"/>
            <a:ext cx="3355136" cy="2232248"/>
          </a:xfrm>
          <a:prstGeom prst="rect">
            <a:avLst/>
          </a:prstGeom>
          <a:noFill/>
          <a:ln w="12700">
            <a:noFill/>
            <a:miter lim="800000"/>
            <a:headEnd/>
            <a:tailEnd/>
          </a:ln>
          <a:effectLst/>
        </p:spPr>
      </p:pic>
      <p:pic>
        <p:nvPicPr>
          <p:cNvPr id="9" name="Picture 8"/>
          <p:cNvPicPr>
            <a:picLocks noChangeAspect="1" noChangeArrowheads="1"/>
          </p:cNvPicPr>
          <p:nvPr/>
        </p:nvPicPr>
        <p:blipFill>
          <a:blip r:embed="rId7" cstate="print"/>
          <a:srcRect/>
          <a:stretch>
            <a:fillRect/>
          </a:stretch>
        </p:blipFill>
        <p:spPr bwMode="auto">
          <a:xfrm>
            <a:off x="683568" y="3658273"/>
            <a:ext cx="3384376" cy="2290288"/>
          </a:xfrm>
          <a:prstGeom prst="rect">
            <a:avLst/>
          </a:prstGeom>
          <a:noFill/>
          <a:ln w="12700" algn="ctr">
            <a:noFill/>
            <a:miter lim="800000"/>
            <a:headEnd/>
            <a:tailEnd/>
          </a:ln>
          <a:effectLst/>
        </p:spPr>
      </p:pic>
      <p:sp useBgFill="1">
        <p:nvSpPr>
          <p:cNvPr id="10" name="Rectangle 9"/>
          <p:cNvSpPr/>
          <p:nvPr/>
        </p:nvSpPr>
        <p:spPr bwMode="auto">
          <a:xfrm flipH="1">
            <a:off x="3816424" y="0"/>
            <a:ext cx="4572000" cy="1268760"/>
          </a:xfrm>
          <a:prstGeom prst="rect">
            <a:avLst/>
          </a:prstGeom>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2162" name="Rectangle 2"/>
          <p:cNvSpPr>
            <a:spLocks noGrp="1" noChangeArrowheads="1"/>
          </p:cNvSpPr>
          <p:nvPr>
            <p:ph type="title"/>
          </p:nvPr>
        </p:nvSpPr>
        <p:spPr/>
        <p:txBody>
          <a:bodyPr/>
          <a:lstStyle/>
          <a:p>
            <a:pPr eaLnBrk="1" hangingPunct="1">
              <a:defRPr/>
            </a:pPr>
            <a:r>
              <a:rPr lang="en-GB" altLang="en-US" dirty="0" smtClean="0">
                <a:solidFill>
                  <a:srgbClr val="FFFF00"/>
                </a:solidFill>
                <a:effectLst/>
              </a:rPr>
              <a:t>1996 - Salisbury Hospital</a:t>
            </a:r>
            <a:endParaRPr lang="en-US" dirty="0" smtClean="0">
              <a:solidFill>
                <a:srgbClr val="FFFF00"/>
              </a:solidFill>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5" descr="ODFS_FSR"/>
          <p:cNvPicPr>
            <a:picLocks noGrp="1" noChangeAspect="1" noChangeArrowheads="1"/>
          </p:cNvPicPr>
          <p:nvPr>
            <p:ph idx="1"/>
          </p:nvPr>
        </p:nvPicPr>
        <p:blipFill>
          <a:blip r:embed="rId3" cstate="print"/>
          <a:srcRect/>
          <a:stretch>
            <a:fillRect/>
          </a:stretch>
        </p:blipFill>
        <p:spPr>
          <a:xfrm>
            <a:off x="1187450" y="1341438"/>
            <a:ext cx="6843713" cy="4495800"/>
          </a:xfrm>
          <a:noFill/>
        </p:spPr>
      </p:pic>
      <p:sp>
        <p:nvSpPr>
          <p:cNvPr id="57348" name="Text Box 7"/>
          <p:cNvSpPr txBox="1">
            <a:spLocks noChangeArrowheads="1"/>
          </p:cNvSpPr>
          <p:nvPr/>
        </p:nvSpPr>
        <p:spPr bwMode="auto">
          <a:xfrm>
            <a:off x="1331913" y="5949950"/>
            <a:ext cx="6535737" cy="519113"/>
          </a:xfrm>
          <a:prstGeom prst="rect">
            <a:avLst/>
          </a:prstGeom>
          <a:noFill/>
          <a:ln w="9525">
            <a:noFill/>
            <a:miter lim="800000"/>
            <a:headEnd/>
            <a:tailEnd/>
          </a:ln>
        </p:spPr>
        <p:txBody>
          <a:bodyPr wrap="none">
            <a:spAutoFit/>
          </a:bodyPr>
          <a:lstStyle/>
          <a:p>
            <a:r>
              <a:rPr lang="en-GB" sz="2800" b="0"/>
              <a:t>Odstock Drop Foot Stimulator (Orthosis)</a:t>
            </a:r>
            <a:endParaRPr lang="en-US" sz="2800" b="0"/>
          </a:p>
        </p:txBody>
      </p:sp>
      <p:sp>
        <p:nvSpPr>
          <p:cNvPr id="6" name="Rectangle 2"/>
          <p:cNvSpPr>
            <a:spLocks noGrp="1" noChangeArrowheads="1"/>
          </p:cNvSpPr>
          <p:nvPr>
            <p:ph type="title"/>
          </p:nvPr>
        </p:nvSpPr>
        <p:spPr>
          <a:xfrm>
            <a:off x="457200" y="228600"/>
            <a:ext cx="8229600" cy="1143000"/>
          </a:xfrm>
        </p:spPr>
        <p:txBody>
          <a:bodyPr/>
          <a:lstStyle/>
          <a:p>
            <a:pPr eaLnBrk="1" hangingPunct="1">
              <a:defRPr/>
            </a:pPr>
            <a:r>
              <a:rPr lang="en-GB" altLang="en-US" dirty="0" smtClean="0">
                <a:solidFill>
                  <a:srgbClr val="FFFF00"/>
                </a:solidFill>
                <a:effectLst/>
              </a:rPr>
              <a:t>1996 - Salisbury Hospital</a:t>
            </a:r>
            <a:endParaRPr lang="en-US" dirty="0" smtClean="0">
              <a:solidFill>
                <a:srgbClr val="FFFF00"/>
              </a:solidFill>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18648</TotalTime>
  <Words>2977</Words>
  <Application>Microsoft Office PowerPoint</Application>
  <PresentationFormat>On-screen Show (4:3)</PresentationFormat>
  <Paragraphs>244</Paragraphs>
  <Slides>32</Slides>
  <Notes>32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1" baseType="lpstr">
      <vt:lpstr>ＭＳ Ｐゴシック</vt:lpstr>
      <vt:lpstr>Arial</vt:lpstr>
      <vt:lpstr>Calibri</vt:lpstr>
      <vt:lpstr>Monotype Sorts</vt:lpstr>
      <vt:lpstr>Symbol</vt:lpstr>
      <vt:lpstr>Times New Roman</vt:lpstr>
      <vt:lpstr>Mountain Top</vt:lpstr>
      <vt:lpstr>CorelDRAW</vt:lpstr>
      <vt:lpstr>Acrobat Document</vt:lpstr>
      <vt:lpstr>Medical Device Regulations and the need for a Quality Management System - Part I</vt:lpstr>
      <vt:lpstr>CE Marking Course</vt:lpstr>
      <vt:lpstr>EC Framework</vt:lpstr>
      <vt:lpstr>The Medical Device Directive</vt:lpstr>
      <vt:lpstr>The Medical Device Directive</vt:lpstr>
      <vt:lpstr>Case study - Salibsury District Hospital</vt:lpstr>
      <vt:lpstr>1996 - Salisbury Hospital</vt:lpstr>
      <vt:lpstr>1996 - Salisbury Hospital</vt:lpstr>
      <vt:lpstr>1996 - Salisbury Hospital</vt:lpstr>
      <vt:lpstr>The MDD document</vt:lpstr>
      <vt:lpstr>What is a Medical Device?</vt:lpstr>
      <vt:lpstr>Is it a Medical Device? What is your decision based on?</vt:lpstr>
      <vt:lpstr>PowerPoint Presentation</vt:lpstr>
      <vt:lpstr>It is a Medical Device</vt:lpstr>
      <vt:lpstr>Does the MDD really apply?</vt:lpstr>
      <vt:lpstr>Additional Guidance - UK</vt:lpstr>
      <vt:lpstr>PowerPoint Presentation</vt:lpstr>
      <vt:lpstr>MHRA – Competent Authority</vt:lpstr>
      <vt:lpstr>What does the MDD require of you?</vt:lpstr>
      <vt:lpstr>Articles and Annexes</vt:lpstr>
      <vt:lpstr>Essential Requirements: Annex 1</vt:lpstr>
      <vt:lpstr>Essential Requirements: Annex 1</vt:lpstr>
      <vt:lpstr>Clinical evaluation - Annex X</vt:lpstr>
      <vt:lpstr>MDD Article 5  - Reference to standards</vt:lpstr>
      <vt:lpstr>MDD Article 9 - Classification</vt:lpstr>
      <vt:lpstr>For a Muscle Stimulator, which Class?</vt:lpstr>
      <vt:lpstr>If just pick active devices..</vt:lpstr>
      <vt:lpstr>Revenge of the shower chair!</vt:lpstr>
      <vt:lpstr>PowerPoint Presentation</vt:lpstr>
      <vt:lpstr>PowerPoint Presentation</vt:lpstr>
      <vt:lpstr>MDD Article 10  - Information on incidents</vt:lpstr>
      <vt:lpstr>MDD Article 10  - Adverse Incident Reporting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Rehabilitation</dc:title>
  <dc:creator>julian</dc:creator>
  <cp:lastModifiedBy>Lynsey Duffell</cp:lastModifiedBy>
  <cp:revision>515</cp:revision>
  <cp:lastPrinted>2011-01-20T13:07:44Z</cp:lastPrinted>
  <dcterms:created xsi:type="dcterms:W3CDTF">2004-04-22T15:58:14Z</dcterms:created>
  <dcterms:modified xsi:type="dcterms:W3CDTF">2017-11-02T10:10:56Z</dcterms:modified>
</cp:coreProperties>
</file>