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xls" ContentType="application/vnd.ms-excel"/>
  <Default Extension="wmf" ContentType="image/x-wmf"/>
  <Default Extension="rels" ContentType="application/vnd.openxmlformats-package.relationships+xml"/>
  <Default Extension="xml" ContentType="application/xml"/>
  <Default Extension="vml" ContentType="application/vnd.openxmlformats-officedocument.vmlDrawing"/>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580" r:id="rId2"/>
    <p:sldId id="617" r:id="rId3"/>
    <p:sldId id="612" r:id="rId4"/>
    <p:sldId id="625" r:id="rId5"/>
    <p:sldId id="613" r:id="rId6"/>
    <p:sldId id="618" r:id="rId7"/>
    <p:sldId id="610" r:id="rId8"/>
    <p:sldId id="611" r:id="rId9"/>
    <p:sldId id="622" r:id="rId10"/>
    <p:sldId id="615" r:id="rId11"/>
    <p:sldId id="614" r:id="rId12"/>
    <p:sldId id="619" r:id="rId13"/>
    <p:sldId id="632" r:id="rId14"/>
    <p:sldId id="633" r:id="rId15"/>
    <p:sldId id="620" r:id="rId16"/>
    <p:sldId id="626" r:id="rId17"/>
    <p:sldId id="634" r:id="rId18"/>
    <p:sldId id="629" r:id="rId19"/>
    <p:sldId id="621" r:id="rId20"/>
    <p:sldId id="635" r:id="rId21"/>
    <p:sldId id="627" r:id="rId22"/>
    <p:sldId id="628" r:id="rId23"/>
  </p:sldIdLst>
  <p:sldSz cx="9144000" cy="6858000" type="screen4x3"/>
  <p:notesSz cx="6805613" cy="9944100"/>
  <p:defaultTextStyle>
    <a:defPPr>
      <a:defRPr lang="en-US"/>
    </a:defPPr>
    <a:lvl1pPr algn="l" rtl="0" fontAlgn="base">
      <a:spcBef>
        <a:spcPct val="0"/>
      </a:spcBef>
      <a:spcAft>
        <a:spcPct val="0"/>
      </a:spcAft>
      <a:defRPr sz="1600" b="1" kern="1200">
        <a:solidFill>
          <a:schemeClr val="tx1"/>
        </a:solidFill>
        <a:latin typeface="Times New Roman" pitchFamily="18" charset="0"/>
        <a:ea typeface="+mn-ea"/>
        <a:cs typeface="+mn-cs"/>
      </a:defRPr>
    </a:lvl1pPr>
    <a:lvl2pPr marL="457200" algn="l" rtl="0" fontAlgn="base">
      <a:spcBef>
        <a:spcPct val="0"/>
      </a:spcBef>
      <a:spcAft>
        <a:spcPct val="0"/>
      </a:spcAft>
      <a:defRPr sz="1600" b="1" kern="1200">
        <a:solidFill>
          <a:schemeClr val="tx1"/>
        </a:solidFill>
        <a:latin typeface="Times New Roman" pitchFamily="18" charset="0"/>
        <a:ea typeface="+mn-ea"/>
        <a:cs typeface="+mn-cs"/>
      </a:defRPr>
    </a:lvl2pPr>
    <a:lvl3pPr marL="914400" algn="l" rtl="0" fontAlgn="base">
      <a:spcBef>
        <a:spcPct val="0"/>
      </a:spcBef>
      <a:spcAft>
        <a:spcPct val="0"/>
      </a:spcAft>
      <a:defRPr sz="1600" b="1" kern="1200">
        <a:solidFill>
          <a:schemeClr val="tx1"/>
        </a:solidFill>
        <a:latin typeface="Times New Roman" pitchFamily="18" charset="0"/>
        <a:ea typeface="+mn-ea"/>
        <a:cs typeface="+mn-cs"/>
      </a:defRPr>
    </a:lvl3pPr>
    <a:lvl4pPr marL="1371600" algn="l" rtl="0" fontAlgn="base">
      <a:spcBef>
        <a:spcPct val="0"/>
      </a:spcBef>
      <a:spcAft>
        <a:spcPct val="0"/>
      </a:spcAft>
      <a:defRPr sz="1600" b="1" kern="1200">
        <a:solidFill>
          <a:schemeClr val="tx1"/>
        </a:solidFill>
        <a:latin typeface="Times New Roman" pitchFamily="18" charset="0"/>
        <a:ea typeface="+mn-ea"/>
        <a:cs typeface="+mn-cs"/>
      </a:defRPr>
    </a:lvl4pPr>
    <a:lvl5pPr marL="1828800" algn="l" rtl="0" fontAlgn="base">
      <a:spcBef>
        <a:spcPct val="0"/>
      </a:spcBef>
      <a:spcAft>
        <a:spcPct val="0"/>
      </a:spcAft>
      <a:defRPr sz="1600" b="1" kern="1200">
        <a:solidFill>
          <a:schemeClr val="tx1"/>
        </a:solidFill>
        <a:latin typeface="Times New Roman" pitchFamily="18" charset="0"/>
        <a:ea typeface="+mn-ea"/>
        <a:cs typeface="+mn-cs"/>
      </a:defRPr>
    </a:lvl5pPr>
    <a:lvl6pPr marL="2286000" algn="l" defTabSz="914400" rtl="0" eaLnBrk="1" latinLnBrk="0" hangingPunct="1">
      <a:defRPr sz="1600" b="1" kern="1200">
        <a:solidFill>
          <a:schemeClr val="tx1"/>
        </a:solidFill>
        <a:latin typeface="Times New Roman" pitchFamily="18" charset="0"/>
        <a:ea typeface="+mn-ea"/>
        <a:cs typeface="+mn-cs"/>
      </a:defRPr>
    </a:lvl6pPr>
    <a:lvl7pPr marL="2743200" algn="l" defTabSz="914400" rtl="0" eaLnBrk="1" latinLnBrk="0" hangingPunct="1">
      <a:defRPr sz="1600" b="1" kern="1200">
        <a:solidFill>
          <a:schemeClr val="tx1"/>
        </a:solidFill>
        <a:latin typeface="Times New Roman" pitchFamily="18" charset="0"/>
        <a:ea typeface="+mn-ea"/>
        <a:cs typeface="+mn-cs"/>
      </a:defRPr>
    </a:lvl7pPr>
    <a:lvl8pPr marL="3200400" algn="l" defTabSz="914400" rtl="0" eaLnBrk="1" latinLnBrk="0" hangingPunct="1">
      <a:defRPr sz="1600" b="1" kern="1200">
        <a:solidFill>
          <a:schemeClr val="tx1"/>
        </a:solidFill>
        <a:latin typeface="Times New Roman" pitchFamily="18" charset="0"/>
        <a:ea typeface="+mn-ea"/>
        <a:cs typeface="+mn-cs"/>
      </a:defRPr>
    </a:lvl8pPr>
    <a:lvl9pPr marL="3657600" algn="l" defTabSz="914400" rtl="0" eaLnBrk="1" latinLnBrk="0" hangingPunct="1">
      <a:defRPr sz="16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FF0000"/>
    <a:srgbClr val="99CCFF"/>
    <a:srgbClr val="FFFFFF"/>
    <a:srgbClr val="FFFFCC"/>
    <a:srgbClr val="B2B2B2"/>
    <a:srgbClr val="FFCC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59" autoAdjust="0"/>
    <p:restoredTop sz="91197" autoAdjust="0"/>
  </p:normalViewPr>
  <p:slideViewPr>
    <p:cSldViewPr snapToGrid="0">
      <p:cViewPr>
        <p:scale>
          <a:sx n="100" d="100"/>
          <a:sy n="100" d="100"/>
        </p:scale>
        <p:origin x="-228" y="-312"/>
      </p:cViewPr>
      <p:guideLst>
        <p:guide orient="horz" pos="2160"/>
        <p:guide pos="2880"/>
      </p:guideLst>
    </p:cSldViewPr>
  </p:slideViewPr>
  <p:outlineViewPr>
    <p:cViewPr>
      <p:scale>
        <a:sx n="33" d="100"/>
        <a:sy n="33" d="100"/>
      </p:scale>
      <p:origin x="24"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2" d="100"/>
          <a:sy n="82" d="100"/>
        </p:scale>
        <p:origin x="-2010" y="-84"/>
      </p:cViewPr>
      <p:guideLst>
        <p:guide orient="horz" pos="3132"/>
        <p:guide pos="21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2274" name="Rectangle 2"/>
          <p:cNvSpPr>
            <a:spLocks noGrp="1" noChangeArrowheads="1"/>
          </p:cNvSpPr>
          <p:nvPr>
            <p:ph type="hdr" sz="quarter"/>
          </p:nvPr>
        </p:nvSpPr>
        <p:spPr bwMode="auto">
          <a:xfrm>
            <a:off x="1" y="0"/>
            <a:ext cx="2960760" cy="488612"/>
          </a:xfrm>
          <a:prstGeom prst="rect">
            <a:avLst/>
          </a:prstGeom>
          <a:noFill/>
          <a:ln w="9525">
            <a:noFill/>
            <a:miter lim="800000"/>
            <a:headEnd/>
            <a:tailEnd/>
          </a:ln>
          <a:effectLst/>
        </p:spPr>
        <p:txBody>
          <a:bodyPr vert="horz" wrap="square" lIns="95581" tIns="47791" rIns="95581" bIns="47791" numCol="1" anchor="t" anchorCtr="0" compatLnSpc="1">
            <a:prstTxWarp prst="textNoShape">
              <a:avLst/>
            </a:prstTxWarp>
          </a:bodyPr>
          <a:lstStyle>
            <a:lvl1pPr algn="l" defTabSz="955806" eaLnBrk="1" hangingPunct="1">
              <a:defRPr sz="1300" b="0">
                <a:latin typeface="Arial" charset="0"/>
              </a:defRPr>
            </a:lvl1pPr>
          </a:lstStyle>
          <a:p>
            <a:pPr>
              <a:defRPr/>
            </a:pPr>
            <a:endParaRPr lang="en-US"/>
          </a:p>
        </p:txBody>
      </p:sp>
      <p:sp>
        <p:nvSpPr>
          <p:cNvPr id="182275" name="Rectangle 3"/>
          <p:cNvSpPr>
            <a:spLocks noGrp="1" noChangeArrowheads="1"/>
          </p:cNvSpPr>
          <p:nvPr>
            <p:ph type="dt" sz="quarter" idx="1"/>
          </p:nvPr>
        </p:nvSpPr>
        <p:spPr bwMode="auto">
          <a:xfrm>
            <a:off x="3844854" y="0"/>
            <a:ext cx="2960760" cy="488612"/>
          </a:xfrm>
          <a:prstGeom prst="rect">
            <a:avLst/>
          </a:prstGeom>
          <a:noFill/>
          <a:ln w="9525">
            <a:noFill/>
            <a:miter lim="800000"/>
            <a:headEnd/>
            <a:tailEnd/>
          </a:ln>
          <a:effectLst/>
        </p:spPr>
        <p:txBody>
          <a:bodyPr vert="horz" wrap="square" lIns="95581" tIns="47791" rIns="95581" bIns="47791" numCol="1" anchor="t" anchorCtr="0" compatLnSpc="1">
            <a:prstTxWarp prst="textNoShape">
              <a:avLst/>
            </a:prstTxWarp>
          </a:bodyPr>
          <a:lstStyle>
            <a:lvl1pPr algn="r" defTabSz="955806" eaLnBrk="1" hangingPunct="1">
              <a:defRPr sz="1300" b="0">
                <a:latin typeface="Arial" charset="0"/>
              </a:defRPr>
            </a:lvl1pPr>
          </a:lstStyle>
          <a:p>
            <a:pPr>
              <a:defRPr/>
            </a:pPr>
            <a:endParaRPr lang="en-US"/>
          </a:p>
        </p:txBody>
      </p:sp>
      <p:sp>
        <p:nvSpPr>
          <p:cNvPr id="182276" name="Rectangle 4"/>
          <p:cNvSpPr>
            <a:spLocks noGrp="1" noChangeArrowheads="1"/>
          </p:cNvSpPr>
          <p:nvPr>
            <p:ph type="ftr" sz="quarter" idx="2"/>
          </p:nvPr>
        </p:nvSpPr>
        <p:spPr bwMode="auto">
          <a:xfrm>
            <a:off x="1" y="9455491"/>
            <a:ext cx="2960760" cy="488611"/>
          </a:xfrm>
          <a:prstGeom prst="rect">
            <a:avLst/>
          </a:prstGeom>
          <a:noFill/>
          <a:ln w="9525">
            <a:noFill/>
            <a:miter lim="800000"/>
            <a:headEnd/>
            <a:tailEnd/>
          </a:ln>
          <a:effectLst/>
        </p:spPr>
        <p:txBody>
          <a:bodyPr vert="horz" wrap="square" lIns="95581" tIns="47791" rIns="95581" bIns="47791" numCol="1" anchor="b" anchorCtr="0" compatLnSpc="1">
            <a:prstTxWarp prst="textNoShape">
              <a:avLst/>
            </a:prstTxWarp>
          </a:bodyPr>
          <a:lstStyle>
            <a:lvl1pPr algn="l" defTabSz="955806" eaLnBrk="1" hangingPunct="1">
              <a:defRPr sz="1300" b="0">
                <a:latin typeface="Arial" charset="0"/>
              </a:defRPr>
            </a:lvl1pPr>
          </a:lstStyle>
          <a:p>
            <a:pPr>
              <a:defRPr/>
            </a:pPr>
            <a:r>
              <a:rPr lang="en-US"/>
              <a:t>Dec 11 e-FX Update</a:t>
            </a:r>
          </a:p>
        </p:txBody>
      </p:sp>
      <p:sp>
        <p:nvSpPr>
          <p:cNvPr id="182277" name="Rectangle 5"/>
          <p:cNvSpPr>
            <a:spLocks noGrp="1" noChangeArrowheads="1"/>
          </p:cNvSpPr>
          <p:nvPr>
            <p:ph type="sldNum" sz="quarter" idx="3"/>
          </p:nvPr>
        </p:nvSpPr>
        <p:spPr bwMode="auto">
          <a:xfrm>
            <a:off x="3844854" y="9455491"/>
            <a:ext cx="2960760" cy="488611"/>
          </a:xfrm>
          <a:prstGeom prst="rect">
            <a:avLst/>
          </a:prstGeom>
          <a:noFill/>
          <a:ln w="9525">
            <a:noFill/>
            <a:miter lim="800000"/>
            <a:headEnd/>
            <a:tailEnd/>
          </a:ln>
          <a:effectLst/>
        </p:spPr>
        <p:txBody>
          <a:bodyPr vert="horz" wrap="square" lIns="95581" tIns="47791" rIns="95581" bIns="47791" numCol="1" anchor="b" anchorCtr="0" compatLnSpc="1">
            <a:prstTxWarp prst="textNoShape">
              <a:avLst/>
            </a:prstTxWarp>
          </a:bodyPr>
          <a:lstStyle>
            <a:lvl1pPr algn="r" defTabSz="955806" eaLnBrk="1" hangingPunct="1">
              <a:defRPr sz="1300" b="0">
                <a:latin typeface="Arial" charset="0"/>
              </a:defRPr>
            </a:lvl1pPr>
          </a:lstStyle>
          <a:p>
            <a:pPr>
              <a:defRPr/>
            </a:pPr>
            <a:fld id="{22678E71-27E9-4791-9FBF-C6C54AED7E83}" type="slidenum">
              <a:rPr lang="en-US"/>
              <a:pPr>
                <a:defRPr/>
              </a:pPr>
              <a:t>‹#›</a:t>
            </a:fld>
            <a:endParaRPr lang="en-US"/>
          </a:p>
        </p:txBody>
      </p:sp>
    </p:spTree>
    <p:extLst>
      <p:ext uri="{BB962C8B-B14F-4D97-AF65-F5344CB8AC3E}">
        <p14:creationId xmlns:p14="http://schemas.microsoft.com/office/powerpoint/2010/main" val="2834438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2"/>
            <a:ext cx="2949629" cy="496568"/>
          </a:xfrm>
          <a:prstGeom prst="rect">
            <a:avLst/>
          </a:prstGeom>
          <a:noFill/>
          <a:ln w="9525">
            <a:noFill/>
            <a:miter lim="800000"/>
            <a:headEnd/>
            <a:tailEnd/>
          </a:ln>
          <a:effectLst/>
        </p:spPr>
        <p:txBody>
          <a:bodyPr vert="horz" wrap="square" lIns="97392" tIns="48694" rIns="97392" bIns="48694" numCol="1" anchor="t" anchorCtr="0" compatLnSpc="1">
            <a:prstTxWarp prst="textNoShape">
              <a:avLst/>
            </a:prstTxWarp>
          </a:bodyPr>
          <a:lstStyle>
            <a:lvl1pPr algn="l" defTabSz="974091" eaLnBrk="1" hangingPunct="1">
              <a:defRPr sz="1300" b="0">
                <a:latin typeface="Arial" charset="0"/>
              </a:defRPr>
            </a:lvl1pPr>
          </a:lstStyle>
          <a:p>
            <a:pPr>
              <a:defRPr/>
            </a:pPr>
            <a:endParaRPr lang="en-US"/>
          </a:p>
        </p:txBody>
      </p:sp>
      <p:sp>
        <p:nvSpPr>
          <p:cNvPr id="6147" name="Rectangle 3"/>
          <p:cNvSpPr>
            <a:spLocks noGrp="1" noChangeArrowheads="1"/>
          </p:cNvSpPr>
          <p:nvPr>
            <p:ph type="dt" idx="1"/>
          </p:nvPr>
        </p:nvSpPr>
        <p:spPr bwMode="auto">
          <a:xfrm>
            <a:off x="3854395" y="2"/>
            <a:ext cx="2949629" cy="496568"/>
          </a:xfrm>
          <a:prstGeom prst="rect">
            <a:avLst/>
          </a:prstGeom>
          <a:noFill/>
          <a:ln w="9525">
            <a:noFill/>
            <a:miter lim="800000"/>
            <a:headEnd/>
            <a:tailEnd/>
          </a:ln>
          <a:effectLst/>
        </p:spPr>
        <p:txBody>
          <a:bodyPr vert="horz" wrap="square" lIns="97392" tIns="48694" rIns="97392" bIns="48694" numCol="1" anchor="t" anchorCtr="0" compatLnSpc="1">
            <a:prstTxWarp prst="textNoShape">
              <a:avLst/>
            </a:prstTxWarp>
          </a:bodyPr>
          <a:lstStyle>
            <a:lvl1pPr algn="r" defTabSz="974091" eaLnBrk="1" hangingPunct="1">
              <a:defRPr sz="1300" b="0">
                <a:latin typeface="Arial" charset="0"/>
              </a:defRPr>
            </a:lvl1pPr>
          </a:lstStyle>
          <a:p>
            <a:pPr>
              <a:defRPr/>
            </a:pPr>
            <a:endParaRPr lang="en-US"/>
          </a:p>
        </p:txBody>
      </p:sp>
      <p:sp>
        <p:nvSpPr>
          <p:cNvPr id="28676" name="Rectangle 4"/>
          <p:cNvSpPr>
            <a:spLocks noGrp="1" noRot="1" noChangeAspect="1" noChangeArrowheads="1" noTextEdit="1"/>
          </p:cNvSpPr>
          <p:nvPr>
            <p:ph type="sldImg" idx="2"/>
          </p:nvPr>
        </p:nvSpPr>
        <p:spPr bwMode="auto">
          <a:xfrm>
            <a:off x="917575" y="746125"/>
            <a:ext cx="4970463" cy="3729038"/>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678973" y="4723767"/>
            <a:ext cx="5447671" cy="4473891"/>
          </a:xfrm>
          <a:prstGeom prst="rect">
            <a:avLst/>
          </a:prstGeom>
          <a:noFill/>
          <a:ln w="9525">
            <a:noFill/>
            <a:miter lim="800000"/>
            <a:headEnd/>
            <a:tailEnd/>
          </a:ln>
          <a:effectLst/>
        </p:spPr>
        <p:txBody>
          <a:bodyPr vert="horz" wrap="square" lIns="97392" tIns="48694" rIns="97392" bIns="4869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1" y="9445944"/>
            <a:ext cx="2949629" cy="496568"/>
          </a:xfrm>
          <a:prstGeom prst="rect">
            <a:avLst/>
          </a:prstGeom>
          <a:noFill/>
          <a:ln w="9525">
            <a:noFill/>
            <a:miter lim="800000"/>
            <a:headEnd/>
            <a:tailEnd/>
          </a:ln>
          <a:effectLst/>
        </p:spPr>
        <p:txBody>
          <a:bodyPr vert="horz" wrap="square" lIns="97392" tIns="48694" rIns="97392" bIns="48694" numCol="1" anchor="b" anchorCtr="0" compatLnSpc="1">
            <a:prstTxWarp prst="textNoShape">
              <a:avLst/>
            </a:prstTxWarp>
          </a:bodyPr>
          <a:lstStyle>
            <a:lvl1pPr algn="l" defTabSz="974091" eaLnBrk="1" hangingPunct="1">
              <a:defRPr sz="1300" b="0">
                <a:latin typeface="Arial" charset="0"/>
              </a:defRPr>
            </a:lvl1pPr>
          </a:lstStyle>
          <a:p>
            <a:pPr>
              <a:defRPr/>
            </a:pPr>
            <a:r>
              <a:rPr lang="en-US"/>
              <a:t>Dec 11 e-FX Update</a:t>
            </a:r>
          </a:p>
        </p:txBody>
      </p:sp>
      <p:sp>
        <p:nvSpPr>
          <p:cNvPr id="6151" name="Rectangle 7"/>
          <p:cNvSpPr>
            <a:spLocks noGrp="1" noChangeArrowheads="1"/>
          </p:cNvSpPr>
          <p:nvPr>
            <p:ph type="sldNum" sz="quarter" idx="5"/>
          </p:nvPr>
        </p:nvSpPr>
        <p:spPr bwMode="auto">
          <a:xfrm>
            <a:off x="3854395" y="9445944"/>
            <a:ext cx="2949629" cy="496568"/>
          </a:xfrm>
          <a:prstGeom prst="rect">
            <a:avLst/>
          </a:prstGeom>
          <a:noFill/>
          <a:ln w="9525">
            <a:noFill/>
            <a:miter lim="800000"/>
            <a:headEnd/>
            <a:tailEnd/>
          </a:ln>
          <a:effectLst/>
        </p:spPr>
        <p:txBody>
          <a:bodyPr vert="horz" wrap="square" lIns="97392" tIns="48694" rIns="97392" bIns="48694" numCol="1" anchor="b" anchorCtr="0" compatLnSpc="1">
            <a:prstTxWarp prst="textNoShape">
              <a:avLst/>
            </a:prstTxWarp>
          </a:bodyPr>
          <a:lstStyle>
            <a:lvl1pPr algn="r" defTabSz="974091" eaLnBrk="1" hangingPunct="1">
              <a:defRPr sz="1300" b="0">
                <a:latin typeface="Arial" charset="0"/>
              </a:defRPr>
            </a:lvl1pPr>
          </a:lstStyle>
          <a:p>
            <a:pPr>
              <a:defRPr/>
            </a:pPr>
            <a:fld id="{1FCACC14-E9F8-46EE-A16B-882BE6C0DF40}" type="slidenum">
              <a:rPr lang="en-US"/>
              <a:pPr>
                <a:defRPr/>
              </a:pPr>
              <a:t>‹#›</a:t>
            </a:fld>
            <a:endParaRPr lang="en-US"/>
          </a:p>
        </p:txBody>
      </p:sp>
    </p:spTree>
    <p:extLst>
      <p:ext uri="{BB962C8B-B14F-4D97-AF65-F5344CB8AC3E}">
        <p14:creationId xmlns:p14="http://schemas.microsoft.com/office/powerpoint/2010/main" val="2108728622"/>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5" descr="Citi Chrome Floor Shadow 2"/>
          <p:cNvPicPr>
            <a:picLocks noChangeAspect="1" noChangeArrowheads="1"/>
          </p:cNvPicPr>
          <p:nvPr/>
        </p:nvPicPr>
        <p:blipFill>
          <a:blip r:embed="rId2" cstate="print"/>
          <a:srcRect l="5405" t="21324" r="12784" b="11879"/>
          <a:stretch>
            <a:fillRect/>
          </a:stretch>
        </p:blipFill>
        <p:spPr bwMode="auto">
          <a:xfrm>
            <a:off x="3962400" y="3686175"/>
            <a:ext cx="5181600" cy="3171825"/>
          </a:xfrm>
          <a:prstGeom prst="rect">
            <a:avLst/>
          </a:prstGeom>
          <a:noFill/>
          <a:ln w="9525">
            <a:noFill/>
            <a:miter lim="800000"/>
            <a:headEnd/>
            <a:tailEnd/>
          </a:ln>
        </p:spPr>
      </p:pic>
      <p:sp>
        <p:nvSpPr>
          <p:cNvPr id="3074" name="Rectangle 2"/>
          <p:cNvSpPr>
            <a:spLocks noGrp="1" noChangeArrowheads="1"/>
          </p:cNvSpPr>
          <p:nvPr>
            <p:ph type="ctrTitle"/>
          </p:nvPr>
        </p:nvSpPr>
        <p:spPr bwMode="black">
          <a:xfrm>
            <a:off x="455613" y="1376363"/>
            <a:ext cx="6129337" cy="779462"/>
          </a:xfrm>
        </p:spPr>
        <p:txBody>
          <a:bodyPr anchor="t"/>
          <a:lstStyle>
            <a:lvl1pPr>
              <a:defRPr sz="3000"/>
            </a:lvl1pPr>
          </a:lstStyle>
          <a:p>
            <a:r>
              <a:rPr lang="en-US"/>
              <a:t>Click to edit Master title style</a:t>
            </a:r>
          </a:p>
        </p:txBody>
      </p:sp>
      <p:sp>
        <p:nvSpPr>
          <p:cNvPr id="3084" name="Rectangle 12"/>
          <p:cNvSpPr>
            <a:spLocks noGrp="1" noChangeArrowheads="1"/>
          </p:cNvSpPr>
          <p:nvPr>
            <p:ph type="subTitle" sz="quarter" idx="1"/>
          </p:nvPr>
        </p:nvSpPr>
        <p:spPr bwMode="black">
          <a:xfrm>
            <a:off x="471488" y="2333625"/>
            <a:ext cx="6116637" cy="1093788"/>
          </a:xfrm>
        </p:spPr>
        <p:txBody>
          <a:bodyPr tIns="0" rIns="0" bIns="0"/>
          <a:lstStyle>
            <a:lvl1pPr>
              <a:lnSpc>
                <a:spcPct val="100000"/>
              </a:lnSpc>
              <a:spcBef>
                <a:spcPct val="0"/>
              </a:spcBef>
              <a:spcAft>
                <a:spcPct val="0"/>
              </a:spcAft>
              <a:defRPr sz="2400"/>
            </a:lvl1pPr>
          </a:lstStyle>
          <a:p>
            <a:r>
              <a:rPr lang="en-US"/>
              <a:t>Click to edit Master subtitle style</a:t>
            </a:r>
          </a:p>
        </p:txBody>
      </p:sp>
      <p:sp>
        <p:nvSpPr>
          <p:cNvPr id="5" name="Rectangle 64"/>
          <p:cNvSpPr>
            <a:spLocks noGrp="1" noChangeArrowheads="1"/>
          </p:cNvSpPr>
          <p:nvPr>
            <p:ph type="dt" sz="quarter" idx="10"/>
          </p:nvPr>
        </p:nvSpPr>
        <p:spPr bwMode="auto">
          <a:xfrm>
            <a:off x="457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eaLnBrk="1" hangingPunct="1">
              <a:defRPr sz="1400" b="0">
                <a:solidFill>
                  <a:srgbClr val="003399"/>
                </a:solidFill>
                <a:latin typeface="+mn-lt"/>
              </a:defRPr>
            </a:lvl1pPr>
          </a:lstStyle>
          <a:p>
            <a:pPr>
              <a:defRPr/>
            </a:pPr>
            <a:r>
              <a:rPr lang="en-US"/>
              <a:t>January 3, 2012</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E64BB4A6-751E-49F5-A7CC-8C727B621F6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6375" y="0"/>
            <a:ext cx="2062163" cy="58626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66713" y="0"/>
            <a:ext cx="6037262" cy="58626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8C9FCB7-05F2-4D7F-BBC4-484B6B9DF89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66713" y="0"/>
            <a:ext cx="6784975" cy="8223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03225" y="1008063"/>
            <a:ext cx="4030663" cy="4854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86288" y="1008063"/>
            <a:ext cx="4032250" cy="4854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0E0BA729-D3E6-4B1F-81AA-D6638055D690}"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66713" y="0"/>
            <a:ext cx="6784975" cy="8223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03225" y="1008063"/>
            <a:ext cx="8215313" cy="4854575"/>
          </a:xfrm>
        </p:spPr>
        <p:txBody>
          <a:bodyPr/>
          <a:lstStyle/>
          <a:p>
            <a:pPr lvl="0"/>
            <a:endParaRPr lang="en-US" noProof="0" smtClean="0"/>
          </a:p>
        </p:txBody>
      </p:sp>
      <p:sp>
        <p:nvSpPr>
          <p:cNvPr id="4" name="Rectangle 6"/>
          <p:cNvSpPr>
            <a:spLocks noGrp="1" noChangeArrowheads="1"/>
          </p:cNvSpPr>
          <p:nvPr>
            <p:ph type="sldNum" sz="quarter" idx="10"/>
          </p:nvPr>
        </p:nvSpPr>
        <p:spPr>
          <a:ln/>
        </p:spPr>
        <p:txBody>
          <a:bodyPr/>
          <a:lstStyle>
            <a:lvl1pPr>
              <a:defRPr/>
            </a:lvl1pPr>
          </a:lstStyle>
          <a:p>
            <a:pPr>
              <a:defRPr/>
            </a:pPr>
            <a:fld id="{9458105D-921A-4533-B84A-ADC6AFC0CF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E78346F-2983-4EC6-A703-EC3595822EF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00187115-FD08-425A-9CD6-F5492DDE08D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03225" y="1008063"/>
            <a:ext cx="4030663" cy="4854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86288" y="1008063"/>
            <a:ext cx="4032250" cy="4854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84F36E73-5DA9-4BFD-AC39-266AF048A84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8466845C-4F7E-49CB-B617-11D2C42ED83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435AB181-CFF6-487F-9CCB-AF7749D4B01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665FC533-A6E7-4AFD-AA1C-674833C1448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16471B9-1F52-4A4F-92BD-981BB6C8AB5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32BBE9DE-89B1-4CD8-BB0B-C1026055EE9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66713" y="0"/>
            <a:ext cx="6784975" cy="8223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03225" y="1008063"/>
            <a:ext cx="8215313" cy="4854575"/>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black">
          <a:xfrm>
            <a:off x="8335963" y="6586538"/>
            <a:ext cx="346075" cy="161925"/>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r" eaLnBrk="1" hangingPunct="1">
              <a:defRPr sz="800" b="0">
                <a:solidFill>
                  <a:srgbClr val="191919"/>
                </a:solidFill>
                <a:latin typeface="+mn-lt"/>
              </a:defRPr>
            </a:lvl1pPr>
          </a:lstStyle>
          <a:p>
            <a:pPr>
              <a:defRPr/>
            </a:pPr>
            <a:fld id="{794B1EC6-E34F-4B96-BDBF-F503631DB142}" type="slidenum">
              <a:rPr lang="en-US"/>
              <a:pPr>
                <a:defRPr/>
              </a:pPr>
              <a:t>‹#›</a:t>
            </a:fld>
            <a:endParaRPr lang="en-US"/>
          </a:p>
        </p:txBody>
      </p:sp>
      <p:sp>
        <p:nvSpPr>
          <p:cNvPr id="1029" name="Rectangle 44"/>
          <p:cNvSpPr>
            <a:spLocks noChangeArrowheads="1"/>
          </p:cNvSpPr>
          <p:nvPr/>
        </p:nvSpPr>
        <p:spPr bwMode="white">
          <a:xfrm>
            <a:off x="3622675" y="6561138"/>
            <a:ext cx="1965325" cy="122237"/>
          </a:xfrm>
          <a:prstGeom prst="rect">
            <a:avLst/>
          </a:prstGeom>
          <a:noFill/>
          <a:ln w="9525">
            <a:noFill/>
            <a:miter lim="800000"/>
            <a:headEnd/>
            <a:tailEnd/>
          </a:ln>
        </p:spPr>
        <p:txBody>
          <a:bodyPr lIns="0" tIns="0" rIns="0" bIns="0" anchor="ctr">
            <a:spAutoFit/>
          </a:bodyPr>
          <a:lstStyle/>
          <a:p>
            <a:pPr>
              <a:defRPr/>
            </a:pPr>
            <a:r>
              <a:rPr lang="en-US" sz="800" b="0">
                <a:solidFill>
                  <a:schemeClr val="bg2"/>
                </a:solidFill>
                <a:latin typeface="Arial" charset="0"/>
              </a:rPr>
              <a:t>® 2010 Company Confidential</a:t>
            </a:r>
          </a:p>
        </p:txBody>
      </p:sp>
      <p:sp>
        <p:nvSpPr>
          <p:cNvPr id="2" name="Line 72"/>
          <p:cNvSpPr>
            <a:spLocks noChangeShapeType="1"/>
          </p:cNvSpPr>
          <p:nvPr/>
        </p:nvSpPr>
        <p:spPr bwMode="auto">
          <a:xfrm>
            <a:off x="417513" y="903288"/>
            <a:ext cx="8226425" cy="0"/>
          </a:xfrm>
          <a:prstGeom prst="line">
            <a:avLst/>
          </a:prstGeom>
          <a:noFill/>
          <a:ln w="19050">
            <a:solidFill>
              <a:srgbClr val="5A5A5A"/>
            </a:solidFill>
            <a:round/>
            <a:headEnd/>
            <a:tailEnd/>
          </a:ln>
        </p:spPr>
        <p:txBody>
          <a:bodyPr wrap="none" anchor="ctr"/>
          <a:lstStyle/>
          <a:p>
            <a:pPr>
              <a:defRPr/>
            </a:pPr>
            <a:endParaRPr lang="en-GB"/>
          </a:p>
        </p:txBody>
      </p:sp>
      <p:pic>
        <p:nvPicPr>
          <p:cNvPr id="1031" name="Picture 76" descr="Citi Chrome Floor Shadow 2"/>
          <p:cNvPicPr>
            <a:picLocks noChangeAspect="1" noChangeArrowheads="1"/>
          </p:cNvPicPr>
          <p:nvPr/>
        </p:nvPicPr>
        <p:blipFill>
          <a:blip r:embed="rId15" cstate="print"/>
          <a:srcRect l="5405" t="21324" r="12784" b="11879"/>
          <a:stretch>
            <a:fillRect/>
          </a:stretch>
        </p:blipFill>
        <p:spPr bwMode="auto">
          <a:xfrm>
            <a:off x="7705725" y="288925"/>
            <a:ext cx="990600" cy="6064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599" r:id="rId1"/>
    <p:sldLayoutId id="2147484587" r:id="rId2"/>
    <p:sldLayoutId id="2147484588" r:id="rId3"/>
    <p:sldLayoutId id="2147484589" r:id="rId4"/>
    <p:sldLayoutId id="2147484590" r:id="rId5"/>
    <p:sldLayoutId id="2147484591" r:id="rId6"/>
    <p:sldLayoutId id="2147484592" r:id="rId7"/>
    <p:sldLayoutId id="2147484593" r:id="rId8"/>
    <p:sldLayoutId id="2147484594" r:id="rId9"/>
    <p:sldLayoutId id="2147484595" r:id="rId10"/>
    <p:sldLayoutId id="2147484596" r:id="rId11"/>
    <p:sldLayoutId id="2147484597" r:id="rId12"/>
    <p:sldLayoutId id="2147484598" r:id="rId13"/>
  </p:sldLayoutIdLst>
  <p:timing>
    <p:tnLst>
      <p:par>
        <p:cTn id="1" dur="indefinite" restart="never" nodeType="tmRoot"/>
      </p:par>
    </p:tnLst>
  </p:timing>
  <p:hf sldNum="0" hdr="0" ftr="0"/>
  <p:txStyles>
    <p:titleStyle>
      <a:lvl1pPr algn="l" rtl="0" eaLnBrk="0" fontAlgn="base" hangingPunct="0">
        <a:spcBef>
          <a:spcPct val="0"/>
        </a:spcBef>
        <a:spcAft>
          <a:spcPct val="0"/>
        </a:spcAft>
        <a:defRPr sz="2600">
          <a:solidFill>
            <a:schemeClr val="tx1"/>
          </a:solidFill>
          <a:latin typeface="+mj-lt"/>
          <a:ea typeface="+mj-ea"/>
          <a:cs typeface="+mj-cs"/>
        </a:defRPr>
      </a:lvl1pPr>
      <a:lvl2pPr algn="l" rtl="0" eaLnBrk="0" fontAlgn="base" hangingPunct="0">
        <a:spcBef>
          <a:spcPct val="0"/>
        </a:spcBef>
        <a:spcAft>
          <a:spcPct val="0"/>
        </a:spcAft>
        <a:defRPr sz="2600">
          <a:solidFill>
            <a:schemeClr val="tx1"/>
          </a:solidFill>
          <a:latin typeface="Arial" charset="0"/>
        </a:defRPr>
      </a:lvl2pPr>
      <a:lvl3pPr algn="l" rtl="0" eaLnBrk="0" fontAlgn="base" hangingPunct="0">
        <a:spcBef>
          <a:spcPct val="0"/>
        </a:spcBef>
        <a:spcAft>
          <a:spcPct val="0"/>
        </a:spcAft>
        <a:defRPr sz="2600">
          <a:solidFill>
            <a:schemeClr val="tx1"/>
          </a:solidFill>
          <a:latin typeface="Arial" charset="0"/>
        </a:defRPr>
      </a:lvl3pPr>
      <a:lvl4pPr algn="l" rtl="0" eaLnBrk="0" fontAlgn="base" hangingPunct="0">
        <a:spcBef>
          <a:spcPct val="0"/>
        </a:spcBef>
        <a:spcAft>
          <a:spcPct val="0"/>
        </a:spcAft>
        <a:defRPr sz="2600">
          <a:solidFill>
            <a:schemeClr val="tx1"/>
          </a:solidFill>
          <a:latin typeface="Arial" charset="0"/>
        </a:defRPr>
      </a:lvl4pPr>
      <a:lvl5pPr algn="l" rtl="0" eaLnBrk="0" fontAlgn="base" hangingPunct="0">
        <a:spcBef>
          <a:spcPct val="0"/>
        </a:spcBef>
        <a:spcAft>
          <a:spcPct val="0"/>
        </a:spcAft>
        <a:defRPr sz="2600">
          <a:solidFill>
            <a:schemeClr val="tx1"/>
          </a:solidFill>
          <a:latin typeface="Arial" charset="0"/>
        </a:defRPr>
      </a:lvl5pPr>
      <a:lvl6pPr marL="457200" algn="l" rtl="0" fontAlgn="base">
        <a:spcBef>
          <a:spcPct val="0"/>
        </a:spcBef>
        <a:spcAft>
          <a:spcPct val="0"/>
        </a:spcAft>
        <a:defRPr sz="2600">
          <a:solidFill>
            <a:schemeClr val="tx1"/>
          </a:solidFill>
          <a:latin typeface="Arial" charset="0"/>
        </a:defRPr>
      </a:lvl6pPr>
      <a:lvl7pPr marL="914400" algn="l" rtl="0" fontAlgn="base">
        <a:spcBef>
          <a:spcPct val="0"/>
        </a:spcBef>
        <a:spcAft>
          <a:spcPct val="0"/>
        </a:spcAft>
        <a:defRPr sz="2600">
          <a:solidFill>
            <a:schemeClr val="tx1"/>
          </a:solidFill>
          <a:latin typeface="Arial" charset="0"/>
        </a:defRPr>
      </a:lvl7pPr>
      <a:lvl8pPr marL="1371600" algn="l" rtl="0" fontAlgn="base">
        <a:spcBef>
          <a:spcPct val="0"/>
        </a:spcBef>
        <a:spcAft>
          <a:spcPct val="0"/>
        </a:spcAft>
        <a:defRPr sz="2600">
          <a:solidFill>
            <a:schemeClr val="tx1"/>
          </a:solidFill>
          <a:latin typeface="Arial" charset="0"/>
        </a:defRPr>
      </a:lvl8pPr>
      <a:lvl9pPr marL="1828800" algn="l" rtl="0" fontAlgn="base">
        <a:spcBef>
          <a:spcPct val="0"/>
        </a:spcBef>
        <a:spcAft>
          <a:spcPct val="0"/>
        </a:spcAft>
        <a:defRPr sz="2600">
          <a:solidFill>
            <a:schemeClr val="tx1"/>
          </a:solidFill>
          <a:latin typeface="Arial" charset="0"/>
        </a:defRPr>
      </a:lvl9pPr>
    </p:titleStyle>
    <p:bodyStyle>
      <a:lvl1pPr marL="342900" indent="-342900" algn="l" rtl="0" eaLnBrk="0" fontAlgn="base" hangingPunct="0">
        <a:lnSpc>
          <a:spcPct val="95000"/>
        </a:lnSpc>
        <a:spcBef>
          <a:spcPct val="75000"/>
        </a:spcBef>
        <a:spcAft>
          <a:spcPct val="20000"/>
        </a:spcAft>
        <a:defRPr sz="2200">
          <a:solidFill>
            <a:srgbClr val="003399"/>
          </a:solidFill>
          <a:latin typeface="+mn-lt"/>
          <a:ea typeface="+mn-ea"/>
          <a:cs typeface="+mn-cs"/>
        </a:defRPr>
      </a:lvl1pPr>
      <a:lvl2pPr marL="231775" indent="-230188" algn="l" rtl="0" eaLnBrk="0" fontAlgn="base" hangingPunct="0">
        <a:lnSpc>
          <a:spcPct val="95000"/>
        </a:lnSpc>
        <a:spcBef>
          <a:spcPct val="20000"/>
        </a:spcBef>
        <a:spcAft>
          <a:spcPct val="20000"/>
        </a:spcAft>
        <a:buFont typeface="Arial" charset="0"/>
        <a:buChar char="•"/>
        <a:defRPr sz="2200">
          <a:solidFill>
            <a:srgbClr val="003399"/>
          </a:solidFill>
          <a:latin typeface="+mn-lt"/>
        </a:defRPr>
      </a:lvl2pPr>
      <a:lvl3pPr marL="460375" indent="-227013" algn="l" rtl="0" eaLnBrk="0" fontAlgn="base" hangingPunct="0">
        <a:lnSpc>
          <a:spcPct val="95000"/>
        </a:lnSpc>
        <a:spcBef>
          <a:spcPct val="20000"/>
        </a:spcBef>
        <a:spcAft>
          <a:spcPct val="20000"/>
        </a:spcAft>
        <a:buChar char="–"/>
        <a:defRPr sz="2000">
          <a:solidFill>
            <a:srgbClr val="003399"/>
          </a:solidFill>
          <a:latin typeface="+mn-lt"/>
        </a:defRPr>
      </a:lvl3pPr>
      <a:lvl4pPr marL="685800" indent="-223838" algn="l" rtl="0" eaLnBrk="0" fontAlgn="base" hangingPunct="0">
        <a:lnSpc>
          <a:spcPct val="95000"/>
        </a:lnSpc>
        <a:spcBef>
          <a:spcPct val="20000"/>
        </a:spcBef>
        <a:spcAft>
          <a:spcPct val="20000"/>
        </a:spcAft>
        <a:buFont typeface="Arial" charset="0"/>
        <a:buChar char="•"/>
        <a:defRPr>
          <a:solidFill>
            <a:srgbClr val="003399"/>
          </a:solidFill>
          <a:latin typeface="+mn-lt"/>
        </a:defRPr>
      </a:lvl4pPr>
      <a:lvl5pPr marL="1023938" indent="-223838" algn="l" rtl="0" eaLnBrk="0" fontAlgn="base" hangingPunct="0">
        <a:lnSpc>
          <a:spcPct val="95000"/>
        </a:lnSpc>
        <a:spcBef>
          <a:spcPct val="20000"/>
        </a:spcBef>
        <a:spcAft>
          <a:spcPct val="20000"/>
        </a:spcAft>
        <a:buChar char="–"/>
        <a:defRPr>
          <a:solidFill>
            <a:srgbClr val="003399"/>
          </a:solidFill>
          <a:latin typeface="+mn-lt"/>
        </a:defRPr>
      </a:lvl5pPr>
      <a:lvl6pPr marL="1481138" indent="-223838" algn="l" rtl="0" fontAlgn="base">
        <a:lnSpc>
          <a:spcPct val="95000"/>
        </a:lnSpc>
        <a:spcBef>
          <a:spcPct val="20000"/>
        </a:spcBef>
        <a:spcAft>
          <a:spcPct val="20000"/>
        </a:spcAft>
        <a:buChar char="–"/>
        <a:defRPr>
          <a:solidFill>
            <a:srgbClr val="003399"/>
          </a:solidFill>
          <a:latin typeface="+mn-lt"/>
        </a:defRPr>
      </a:lvl6pPr>
      <a:lvl7pPr marL="1938338" indent="-223838" algn="l" rtl="0" fontAlgn="base">
        <a:lnSpc>
          <a:spcPct val="95000"/>
        </a:lnSpc>
        <a:spcBef>
          <a:spcPct val="20000"/>
        </a:spcBef>
        <a:spcAft>
          <a:spcPct val="20000"/>
        </a:spcAft>
        <a:buChar char="–"/>
        <a:defRPr>
          <a:solidFill>
            <a:srgbClr val="003399"/>
          </a:solidFill>
          <a:latin typeface="+mn-lt"/>
        </a:defRPr>
      </a:lvl7pPr>
      <a:lvl8pPr marL="2395538" indent="-223838" algn="l" rtl="0" fontAlgn="base">
        <a:lnSpc>
          <a:spcPct val="95000"/>
        </a:lnSpc>
        <a:spcBef>
          <a:spcPct val="20000"/>
        </a:spcBef>
        <a:spcAft>
          <a:spcPct val="20000"/>
        </a:spcAft>
        <a:buChar char="–"/>
        <a:defRPr>
          <a:solidFill>
            <a:srgbClr val="003399"/>
          </a:solidFill>
          <a:latin typeface="+mn-lt"/>
        </a:defRPr>
      </a:lvl8pPr>
      <a:lvl9pPr marL="2852738" indent="-223838" algn="l" rtl="0" fontAlgn="base">
        <a:lnSpc>
          <a:spcPct val="95000"/>
        </a:lnSpc>
        <a:spcBef>
          <a:spcPct val="20000"/>
        </a:spcBef>
        <a:spcAft>
          <a:spcPct val="20000"/>
        </a:spcAft>
        <a:buChar char="–"/>
        <a:defRPr>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image" Target="../media/image8.tiff"/><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11.jpeg"/></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image" Target="../media/image14.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oleObject" Target="../embeddings/Microsoft_Excel_97-2003_Worksheet1.xls"/><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ags" Target="../tags/tag9.xml"/><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5613" y="1376363"/>
            <a:ext cx="7669212" cy="779462"/>
          </a:xfrm>
        </p:spPr>
        <p:txBody>
          <a:bodyPr/>
          <a:lstStyle/>
          <a:p>
            <a:r>
              <a:rPr lang="en-GB" dirty="0" smtClean="0">
                <a:latin typeface="Calibri" panose="020F0502020204030204" pitchFamily="34" charset="0"/>
                <a:cs typeface="Calibri" panose="020F0502020204030204" pitchFamily="34" charset="0"/>
              </a:rPr>
              <a:t>From Particles To Electronic Trading</a:t>
            </a:r>
            <a:endParaRPr lang="en-GB" dirty="0">
              <a:latin typeface="Calibri" panose="020F0502020204030204" pitchFamily="34" charset="0"/>
              <a:cs typeface="Calibri" panose="020F0502020204030204" pitchFamily="34" charset="0"/>
            </a:endParaRPr>
          </a:p>
        </p:txBody>
      </p:sp>
      <p:sp>
        <p:nvSpPr>
          <p:cNvPr id="3" name="Subtitle 2"/>
          <p:cNvSpPr>
            <a:spLocks noGrp="1"/>
          </p:cNvSpPr>
          <p:nvPr>
            <p:ph type="subTitle" sz="quarter" idx="1"/>
          </p:nvPr>
        </p:nvSpPr>
        <p:spPr/>
        <p:txBody>
          <a:bodyPr/>
          <a:lstStyle/>
          <a:p>
            <a:r>
              <a:rPr lang="en-GB" dirty="0" smtClean="0">
                <a:latin typeface="Calibri" panose="020F0502020204030204" pitchFamily="34" charset="0"/>
                <a:cs typeface="Calibri" panose="020F0502020204030204" pitchFamily="34" charset="0"/>
              </a:rPr>
              <a:t>John </a:t>
            </a:r>
            <a:r>
              <a:rPr lang="en-GB" dirty="0" err="1" smtClean="0">
                <a:latin typeface="Calibri" panose="020F0502020204030204" pitchFamily="34" charset="0"/>
                <a:cs typeface="Calibri" panose="020F0502020204030204" pitchFamily="34" charset="0"/>
              </a:rPr>
              <a:t>Loizides</a:t>
            </a:r>
            <a:r>
              <a:rPr lang="en-GB" dirty="0" smtClean="0">
                <a:latin typeface="Calibri" panose="020F0502020204030204" pitchFamily="34" charset="0"/>
                <a:cs typeface="Calibri" panose="020F0502020204030204" pitchFamily="34" charset="0"/>
              </a:rPr>
              <a:t> (in spirit) and Simon Bevan</a:t>
            </a:r>
          </a:p>
        </p:txBody>
      </p:sp>
      <p:sp>
        <p:nvSpPr>
          <p:cNvPr id="4" name="Date Placeholder 3"/>
          <p:cNvSpPr>
            <a:spLocks noGrp="1"/>
          </p:cNvSpPr>
          <p:nvPr>
            <p:ph type="dt" sz="quarter" idx="10"/>
          </p:nvPr>
        </p:nvSpPr>
        <p:spPr/>
        <p:txBody>
          <a:bodyPr/>
          <a:lstStyle/>
          <a:p>
            <a:pPr>
              <a:defRPr/>
            </a:pPr>
            <a:r>
              <a:rPr lang="en-US" dirty="0" smtClean="0">
                <a:latin typeface="Calibri" panose="020F0502020204030204" pitchFamily="34" charset="0"/>
                <a:cs typeface="Calibri" panose="020F0502020204030204" pitchFamily="34" charset="0"/>
              </a:rPr>
              <a:t>September 2nd, 2014</a:t>
            </a:r>
            <a:endParaRPr lang="en-US" dirty="0">
              <a:latin typeface="Calibri" panose="020F0502020204030204" pitchFamily="34" charset="0"/>
              <a:cs typeface="Calibri" panose="020F0502020204030204" pitchFamily="34" charset="0"/>
            </a:endParaRPr>
          </a:p>
        </p:txBody>
      </p:sp>
    </p:spTree>
    <p:custDataLst>
      <p:tags r:id="rId1"/>
    </p:custDataLst>
    <p:extLst>
      <p:ext uri="{BB962C8B-B14F-4D97-AF65-F5344CB8AC3E}">
        <p14:creationId xmlns:p14="http://schemas.microsoft.com/office/powerpoint/2010/main" val="35897510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713" y="0"/>
            <a:ext cx="7300912" cy="822325"/>
          </a:xfrm>
        </p:spPr>
        <p:txBody>
          <a:bodyPr/>
          <a:lstStyle/>
          <a:p>
            <a:r>
              <a:rPr lang="en-GB" dirty="0" smtClean="0">
                <a:latin typeface="Calibri" panose="020F0502020204030204" pitchFamily="34" charset="0"/>
                <a:cs typeface="Calibri" panose="020F0502020204030204" pitchFamily="34" charset="0"/>
              </a:rPr>
              <a:t>Quiz</a:t>
            </a:r>
            <a:endParaRPr lang="en-GB"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pPr>
              <a:lnSpc>
                <a:spcPct val="100000"/>
              </a:lnSpc>
              <a:buFont typeface="Arial" panose="020B0604020202020204" pitchFamily="34" charset="0"/>
              <a:buChar char="•"/>
            </a:pPr>
            <a:endParaRPr lang="en-GB" dirty="0"/>
          </a:p>
          <a:p>
            <a:endParaRPr lang="en-GB" dirty="0"/>
          </a:p>
        </p:txBody>
      </p:sp>
      <p:sp>
        <p:nvSpPr>
          <p:cNvPr id="6" name="Content Placeholder 2"/>
          <p:cNvSpPr txBox="1">
            <a:spLocks/>
          </p:cNvSpPr>
          <p:nvPr/>
        </p:nvSpPr>
        <p:spPr bwMode="auto">
          <a:xfrm>
            <a:off x="555625" y="1160463"/>
            <a:ext cx="8215313" cy="4854575"/>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marL="342900" indent="-342900" algn="l" rtl="0" eaLnBrk="0" fontAlgn="base" hangingPunct="0">
              <a:lnSpc>
                <a:spcPct val="95000"/>
              </a:lnSpc>
              <a:spcBef>
                <a:spcPct val="75000"/>
              </a:spcBef>
              <a:spcAft>
                <a:spcPct val="20000"/>
              </a:spcAft>
              <a:defRPr sz="2200">
                <a:solidFill>
                  <a:srgbClr val="003399"/>
                </a:solidFill>
                <a:latin typeface="+mn-lt"/>
                <a:ea typeface="+mn-ea"/>
                <a:cs typeface="+mn-cs"/>
              </a:defRPr>
            </a:lvl1pPr>
            <a:lvl2pPr marL="231775" indent="-230188" algn="l" rtl="0" eaLnBrk="0" fontAlgn="base" hangingPunct="0">
              <a:lnSpc>
                <a:spcPct val="95000"/>
              </a:lnSpc>
              <a:spcBef>
                <a:spcPct val="20000"/>
              </a:spcBef>
              <a:spcAft>
                <a:spcPct val="20000"/>
              </a:spcAft>
              <a:buFont typeface="Arial" charset="0"/>
              <a:buChar char="•"/>
              <a:defRPr sz="2200">
                <a:solidFill>
                  <a:srgbClr val="003399"/>
                </a:solidFill>
                <a:latin typeface="+mn-lt"/>
              </a:defRPr>
            </a:lvl2pPr>
            <a:lvl3pPr marL="460375" indent="-227013" algn="l" rtl="0" eaLnBrk="0" fontAlgn="base" hangingPunct="0">
              <a:lnSpc>
                <a:spcPct val="95000"/>
              </a:lnSpc>
              <a:spcBef>
                <a:spcPct val="20000"/>
              </a:spcBef>
              <a:spcAft>
                <a:spcPct val="20000"/>
              </a:spcAft>
              <a:buChar char="–"/>
              <a:defRPr sz="2000">
                <a:solidFill>
                  <a:srgbClr val="003399"/>
                </a:solidFill>
                <a:latin typeface="+mn-lt"/>
              </a:defRPr>
            </a:lvl3pPr>
            <a:lvl4pPr marL="685800" indent="-223838" algn="l" rtl="0" eaLnBrk="0" fontAlgn="base" hangingPunct="0">
              <a:lnSpc>
                <a:spcPct val="95000"/>
              </a:lnSpc>
              <a:spcBef>
                <a:spcPct val="20000"/>
              </a:spcBef>
              <a:spcAft>
                <a:spcPct val="20000"/>
              </a:spcAft>
              <a:buFont typeface="Arial" charset="0"/>
              <a:buChar char="•"/>
              <a:defRPr>
                <a:solidFill>
                  <a:srgbClr val="003399"/>
                </a:solidFill>
                <a:latin typeface="+mn-lt"/>
              </a:defRPr>
            </a:lvl4pPr>
            <a:lvl5pPr marL="1023938" indent="-223838" algn="l" rtl="0" eaLnBrk="0" fontAlgn="base" hangingPunct="0">
              <a:lnSpc>
                <a:spcPct val="95000"/>
              </a:lnSpc>
              <a:spcBef>
                <a:spcPct val="20000"/>
              </a:spcBef>
              <a:spcAft>
                <a:spcPct val="20000"/>
              </a:spcAft>
              <a:buChar char="–"/>
              <a:defRPr>
                <a:solidFill>
                  <a:srgbClr val="003399"/>
                </a:solidFill>
                <a:latin typeface="+mn-lt"/>
              </a:defRPr>
            </a:lvl5pPr>
            <a:lvl6pPr marL="1481138" indent="-223838" algn="l" rtl="0" fontAlgn="base">
              <a:lnSpc>
                <a:spcPct val="95000"/>
              </a:lnSpc>
              <a:spcBef>
                <a:spcPct val="20000"/>
              </a:spcBef>
              <a:spcAft>
                <a:spcPct val="20000"/>
              </a:spcAft>
              <a:buChar char="–"/>
              <a:defRPr>
                <a:solidFill>
                  <a:srgbClr val="003399"/>
                </a:solidFill>
                <a:latin typeface="+mn-lt"/>
              </a:defRPr>
            </a:lvl6pPr>
            <a:lvl7pPr marL="1938338" indent="-223838" algn="l" rtl="0" fontAlgn="base">
              <a:lnSpc>
                <a:spcPct val="95000"/>
              </a:lnSpc>
              <a:spcBef>
                <a:spcPct val="20000"/>
              </a:spcBef>
              <a:spcAft>
                <a:spcPct val="20000"/>
              </a:spcAft>
              <a:buChar char="–"/>
              <a:defRPr>
                <a:solidFill>
                  <a:srgbClr val="003399"/>
                </a:solidFill>
                <a:latin typeface="+mn-lt"/>
              </a:defRPr>
            </a:lvl7pPr>
            <a:lvl8pPr marL="2395538" indent="-223838" algn="l" rtl="0" fontAlgn="base">
              <a:lnSpc>
                <a:spcPct val="95000"/>
              </a:lnSpc>
              <a:spcBef>
                <a:spcPct val="20000"/>
              </a:spcBef>
              <a:spcAft>
                <a:spcPct val="20000"/>
              </a:spcAft>
              <a:buChar char="–"/>
              <a:defRPr>
                <a:solidFill>
                  <a:srgbClr val="003399"/>
                </a:solidFill>
                <a:latin typeface="+mn-lt"/>
              </a:defRPr>
            </a:lvl8pPr>
            <a:lvl9pPr marL="2852738" indent="-223838" algn="l" rtl="0" fontAlgn="base">
              <a:lnSpc>
                <a:spcPct val="95000"/>
              </a:lnSpc>
              <a:spcBef>
                <a:spcPct val="20000"/>
              </a:spcBef>
              <a:spcAft>
                <a:spcPct val="20000"/>
              </a:spcAft>
              <a:buChar char="–"/>
              <a:defRPr>
                <a:solidFill>
                  <a:srgbClr val="003399"/>
                </a:solidFill>
                <a:latin typeface="+mn-lt"/>
              </a:defRPr>
            </a:lvl9pPr>
          </a:lstStyle>
          <a:p>
            <a:pPr>
              <a:lnSpc>
                <a:spcPct val="100000"/>
              </a:lnSpc>
              <a:buFont typeface="Arial" panose="020B0604020202020204" pitchFamily="34" charset="0"/>
              <a:buChar char="•"/>
            </a:pPr>
            <a:endParaRPr lang="en-GB" b="0" kern="0" dirty="0" smtClean="0">
              <a:latin typeface="Calibri" panose="020F0502020204030204" pitchFamily="34" charset="0"/>
              <a:cs typeface="Calibri" panose="020F0502020204030204" pitchFamily="34" charset="0"/>
            </a:endParaRPr>
          </a:p>
          <a:p>
            <a:pPr>
              <a:lnSpc>
                <a:spcPct val="100000"/>
              </a:lnSpc>
              <a:buFont typeface="Arial" panose="020B0604020202020204" pitchFamily="34" charset="0"/>
              <a:buChar char="•"/>
            </a:pPr>
            <a:endParaRPr lang="en-GB" b="0" kern="0" dirty="0" smtClean="0">
              <a:latin typeface="Calibri" panose="020F0502020204030204" pitchFamily="34" charset="0"/>
              <a:cs typeface="Calibri" panose="020F0502020204030204" pitchFamily="34" charset="0"/>
            </a:endParaRPr>
          </a:p>
          <a:p>
            <a:endParaRPr lang="en-GB" b="0" kern="0" dirty="0">
              <a:latin typeface="Calibri" panose="020F0502020204030204" pitchFamily="34" charset="0"/>
              <a:cs typeface="Calibri" panose="020F0502020204030204" pitchFamily="34" charset="0"/>
            </a:endParaRPr>
          </a:p>
        </p:txBody>
      </p:sp>
      <p:sp>
        <p:nvSpPr>
          <p:cNvPr id="5" name="Content Placeholder 2"/>
          <p:cNvSpPr txBox="1">
            <a:spLocks/>
          </p:cNvSpPr>
          <p:nvPr/>
        </p:nvSpPr>
        <p:spPr bwMode="auto">
          <a:xfrm>
            <a:off x="555625" y="1196976"/>
            <a:ext cx="8215313" cy="4854575"/>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marL="342900" indent="-342900" algn="l" rtl="0" eaLnBrk="0" fontAlgn="base" hangingPunct="0">
              <a:lnSpc>
                <a:spcPct val="95000"/>
              </a:lnSpc>
              <a:spcBef>
                <a:spcPct val="75000"/>
              </a:spcBef>
              <a:spcAft>
                <a:spcPct val="20000"/>
              </a:spcAft>
              <a:defRPr sz="2200">
                <a:solidFill>
                  <a:srgbClr val="003399"/>
                </a:solidFill>
                <a:latin typeface="+mn-lt"/>
                <a:ea typeface="+mn-ea"/>
                <a:cs typeface="+mn-cs"/>
              </a:defRPr>
            </a:lvl1pPr>
            <a:lvl2pPr marL="231775" indent="-230188" algn="l" rtl="0" eaLnBrk="0" fontAlgn="base" hangingPunct="0">
              <a:lnSpc>
                <a:spcPct val="95000"/>
              </a:lnSpc>
              <a:spcBef>
                <a:spcPct val="20000"/>
              </a:spcBef>
              <a:spcAft>
                <a:spcPct val="20000"/>
              </a:spcAft>
              <a:buFont typeface="Arial" charset="0"/>
              <a:buChar char="•"/>
              <a:defRPr sz="2200">
                <a:solidFill>
                  <a:srgbClr val="003399"/>
                </a:solidFill>
                <a:latin typeface="+mn-lt"/>
              </a:defRPr>
            </a:lvl2pPr>
            <a:lvl3pPr marL="460375" indent="-227013" algn="l" rtl="0" eaLnBrk="0" fontAlgn="base" hangingPunct="0">
              <a:lnSpc>
                <a:spcPct val="95000"/>
              </a:lnSpc>
              <a:spcBef>
                <a:spcPct val="20000"/>
              </a:spcBef>
              <a:spcAft>
                <a:spcPct val="20000"/>
              </a:spcAft>
              <a:buChar char="–"/>
              <a:defRPr sz="2000">
                <a:solidFill>
                  <a:srgbClr val="003399"/>
                </a:solidFill>
                <a:latin typeface="+mn-lt"/>
              </a:defRPr>
            </a:lvl3pPr>
            <a:lvl4pPr marL="685800" indent="-223838" algn="l" rtl="0" eaLnBrk="0" fontAlgn="base" hangingPunct="0">
              <a:lnSpc>
                <a:spcPct val="95000"/>
              </a:lnSpc>
              <a:spcBef>
                <a:spcPct val="20000"/>
              </a:spcBef>
              <a:spcAft>
                <a:spcPct val="20000"/>
              </a:spcAft>
              <a:buFont typeface="Arial" charset="0"/>
              <a:buChar char="•"/>
              <a:defRPr>
                <a:solidFill>
                  <a:srgbClr val="003399"/>
                </a:solidFill>
                <a:latin typeface="+mn-lt"/>
              </a:defRPr>
            </a:lvl4pPr>
            <a:lvl5pPr marL="1023938" indent="-223838" algn="l" rtl="0" eaLnBrk="0" fontAlgn="base" hangingPunct="0">
              <a:lnSpc>
                <a:spcPct val="95000"/>
              </a:lnSpc>
              <a:spcBef>
                <a:spcPct val="20000"/>
              </a:spcBef>
              <a:spcAft>
                <a:spcPct val="20000"/>
              </a:spcAft>
              <a:buChar char="–"/>
              <a:defRPr>
                <a:solidFill>
                  <a:srgbClr val="003399"/>
                </a:solidFill>
                <a:latin typeface="+mn-lt"/>
              </a:defRPr>
            </a:lvl5pPr>
            <a:lvl6pPr marL="1481138" indent="-223838" algn="l" rtl="0" fontAlgn="base">
              <a:lnSpc>
                <a:spcPct val="95000"/>
              </a:lnSpc>
              <a:spcBef>
                <a:spcPct val="20000"/>
              </a:spcBef>
              <a:spcAft>
                <a:spcPct val="20000"/>
              </a:spcAft>
              <a:buChar char="–"/>
              <a:defRPr>
                <a:solidFill>
                  <a:srgbClr val="003399"/>
                </a:solidFill>
                <a:latin typeface="+mn-lt"/>
              </a:defRPr>
            </a:lvl6pPr>
            <a:lvl7pPr marL="1938338" indent="-223838" algn="l" rtl="0" fontAlgn="base">
              <a:lnSpc>
                <a:spcPct val="95000"/>
              </a:lnSpc>
              <a:spcBef>
                <a:spcPct val="20000"/>
              </a:spcBef>
              <a:spcAft>
                <a:spcPct val="20000"/>
              </a:spcAft>
              <a:buChar char="–"/>
              <a:defRPr>
                <a:solidFill>
                  <a:srgbClr val="003399"/>
                </a:solidFill>
                <a:latin typeface="+mn-lt"/>
              </a:defRPr>
            </a:lvl7pPr>
            <a:lvl8pPr marL="2395538" indent="-223838" algn="l" rtl="0" fontAlgn="base">
              <a:lnSpc>
                <a:spcPct val="95000"/>
              </a:lnSpc>
              <a:spcBef>
                <a:spcPct val="20000"/>
              </a:spcBef>
              <a:spcAft>
                <a:spcPct val="20000"/>
              </a:spcAft>
              <a:buChar char="–"/>
              <a:defRPr>
                <a:solidFill>
                  <a:srgbClr val="003399"/>
                </a:solidFill>
                <a:latin typeface="+mn-lt"/>
              </a:defRPr>
            </a:lvl8pPr>
            <a:lvl9pPr marL="2852738" indent="-223838" algn="l" rtl="0" fontAlgn="base">
              <a:lnSpc>
                <a:spcPct val="95000"/>
              </a:lnSpc>
              <a:spcBef>
                <a:spcPct val="20000"/>
              </a:spcBef>
              <a:spcAft>
                <a:spcPct val="20000"/>
              </a:spcAft>
              <a:buChar char="–"/>
              <a:defRPr>
                <a:solidFill>
                  <a:srgbClr val="003399"/>
                </a:solidFill>
                <a:latin typeface="+mn-lt"/>
              </a:defRPr>
            </a:lvl9pPr>
          </a:lstStyle>
          <a:p>
            <a:pPr algn="just">
              <a:spcBef>
                <a:spcPct val="50000"/>
              </a:spcBef>
              <a:buFontTx/>
              <a:buChar char="•"/>
            </a:pPr>
            <a:r>
              <a:rPr lang="en-GB" sz="1600" b="0" dirty="0" smtClean="0"/>
              <a:t>In the previous slide I showed an example of using a 10 minute window, but why 10? Why not 9, 11, 1, or 30? Each will give different trading signals and hence profit.</a:t>
            </a:r>
          </a:p>
          <a:p>
            <a:pPr algn="just">
              <a:spcBef>
                <a:spcPct val="50000"/>
              </a:spcBef>
              <a:buFontTx/>
              <a:buChar char="•"/>
            </a:pPr>
            <a:r>
              <a:rPr lang="en-GB" sz="1600" b="0" dirty="0" smtClean="0"/>
              <a:t>What we find is that the parameter that gives the maximum profit moves around on a daily basis.</a:t>
            </a:r>
          </a:p>
          <a:p>
            <a:pPr algn="just">
              <a:spcBef>
                <a:spcPct val="50000"/>
              </a:spcBef>
              <a:buFontTx/>
              <a:buChar char="•"/>
            </a:pPr>
            <a:r>
              <a:rPr lang="en-GB" sz="1600" b="0" dirty="0" smtClean="0"/>
              <a:t>So the question I ask you to think about for the remainder of the presentation, and there will be Citi prizes up for grabs, is how do we select the best parameter(s) to trade?</a:t>
            </a:r>
          </a:p>
          <a:p>
            <a:pPr algn="just">
              <a:spcBef>
                <a:spcPct val="50000"/>
              </a:spcBef>
              <a:buFontTx/>
              <a:buChar char="•"/>
            </a:pPr>
            <a:r>
              <a:rPr lang="en-GB" sz="1600" b="0" smtClean="0"/>
              <a:t>What happens when </a:t>
            </a:r>
            <a:r>
              <a:rPr lang="en-GB" sz="1600" b="0" dirty="0" smtClean="0"/>
              <a:t>we have more than 1 parameter?</a:t>
            </a:r>
          </a:p>
          <a:p>
            <a:pPr algn="just">
              <a:spcBef>
                <a:spcPct val="50000"/>
              </a:spcBef>
              <a:buFontTx/>
              <a:buChar char="•"/>
            </a:pPr>
            <a:endParaRPr lang="en-GB" b="0" kern="0" dirty="0" smtClean="0">
              <a:latin typeface="Calibri" panose="020F0502020204030204" pitchFamily="34" charset="0"/>
              <a:cs typeface="Calibri" panose="020F0502020204030204" pitchFamily="34" charset="0"/>
            </a:endParaRPr>
          </a:p>
        </p:txBody>
      </p:sp>
      <p:pic>
        <p:nvPicPr>
          <p:cNvPr id="3074" name="Picture 2" descr="I:\Desktop\peakParam.t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59037" y="3841751"/>
            <a:ext cx="3720374" cy="2644774"/>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3266363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713" y="0"/>
            <a:ext cx="7300912" cy="822325"/>
          </a:xfrm>
        </p:spPr>
        <p:txBody>
          <a:bodyPr/>
          <a:lstStyle/>
          <a:p>
            <a:r>
              <a:rPr lang="en-GB" dirty="0" smtClean="0">
                <a:latin typeface="Calibri" panose="020F0502020204030204" pitchFamily="34" charset="0"/>
                <a:cs typeface="Calibri" panose="020F0502020204030204" pitchFamily="34" charset="0"/>
              </a:rPr>
              <a:t>High Frequency Strategies</a:t>
            </a:r>
            <a:endParaRPr lang="en-GB"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pPr>
              <a:lnSpc>
                <a:spcPct val="100000"/>
              </a:lnSpc>
              <a:buFont typeface="Arial" panose="020B0604020202020204" pitchFamily="34" charset="0"/>
              <a:buChar char="•"/>
            </a:pPr>
            <a:endParaRPr lang="en-GB" dirty="0"/>
          </a:p>
          <a:p>
            <a:endParaRPr lang="en-GB" dirty="0"/>
          </a:p>
        </p:txBody>
      </p:sp>
      <p:sp>
        <p:nvSpPr>
          <p:cNvPr id="6" name="Content Placeholder 2"/>
          <p:cNvSpPr txBox="1">
            <a:spLocks/>
          </p:cNvSpPr>
          <p:nvPr/>
        </p:nvSpPr>
        <p:spPr bwMode="auto">
          <a:xfrm>
            <a:off x="555625" y="1160463"/>
            <a:ext cx="8215313" cy="5021262"/>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marL="342900" indent="-342900" algn="l" rtl="0" eaLnBrk="0" fontAlgn="base" hangingPunct="0">
              <a:lnSpc>
                <a:spcPct val="95000"/>
              </a:lnSpc>
              <a:spcBef>
                <a:spcPct val="75000"/>
              </a:spcBef>
              <a:spcAft>
                <a:spcPct val="20000"/>
              </a:spcAft>
              <a:defRPr sz="2200">
                <a:solidFill>
                  <a:srgbClr val="003399"/>
                </a:solidFill>
                <a:latin typeface="+mn-lt"/>
                <a:ea typeface="+mn-ea"/>
                <a:cs typeface="+mn-cs"/>
              </a:defRPr>
            </a:lvl1pPr>
            <a:lvl2pPr marL="231775" indent="-230188" algn="l" rtl="0" eaLnBrk="0" fontAlgn="base" hangingPunct="0">
              <a:lnSpc>
                <a:spcPct val="95000"/>
              </a:lnSpc>
              <a:spcBef>
                <a:spcPct val="20000"/>
              </a:spcBef>
              <a:spcAft>
                <a:spcPct val="20000"/>
              </a:spcAft>
              <a:buFont typeface="Arial" charset="0"/>
              <a:buChar char="•"/>
              <a:defRPr sz="2200">
                <a:solidFill>
                  <a:srgbClr val="003399"/>
                </a:solidFill>
                <a:latin typeface="+mn-lt"/>
              </a:defRPr>
            </a:lvl2pPr>
            <a:lvl3pPr marL="460375" indent="-227013" algn="l" rtl="0" eaLnBrk="0" fontAlgn="base" hangingPunct="0">
              <a:lnSpc>
                <a:spcPct val="95000"/>
              </a:lnSpc>
              <a:spcBef>
                <a:spcPct val="20000"/>
              </a:spcBef>
              <a:spcAft>
                <a:spcPct val="20000"/>
              </a:spcAft>
              <a:buChar char="–"/>
              <a:defRPr sz="2000">
                <a:solidFill>
                  <a:srgbClr val="003399"/>
                </a:solidFill>
                <a:latin typeface="+mn-lt"/>
              </a:defRPr>
            </a:lvl3pPr>
            <a:lvl4pPr marL="685800" indent="-223838" algn="l" rtl="0" eaLnBrk="0" fontAlgn="base" hangingPunct="0">
              <a:lnSpc>
                <a:spcPct val="95000"/>
              </a:lnSpc>
              <a:spcBef>
                <a:spcPct val="20000"/>
              </a:spcBef>
              <a:spcAft>
                <a:spcPct val="20000"/>
              </a:spcAft>
              <a:buFont typeface="Arial" charset="0"/>
              <a:buChar char="•"/>
              <a:defRPr>
                <a:solidFill>
                  <a:srgbClr val="003399"/>
                </a:solidFill>
                <a:latin typeface="+mn-lt"/>
              </a:defRPr>
            </a:lvl4pPr>
            <a:lvl5pPr marL="1023938" indent="-223838" algn="l" rtl="0" eaLnBrk="0" fontAlgn="base" hangingPunct="0">
              <a:lnSpc>
                <a:spcPct val="95000"/>
              </a:lnSpc>
              <a:spcBef>
                <a:spcPct val="20000"/>
              </a:spcBef>
              <a:spcAft>
                <a:spcPct val="20000"/>
              </a:spcAft>
              <a:buChar char="–"/>
              <a:defRPr>
                <a:solidFill>
                  <a:srgbClr val="003399"/>
                </a:solidFill>
                <a:latin typeface="+mn-lt"/>
              </a:defRPr>
            </a:lvl5pPr>
            <a:lvl6pPr marL="1481138" indent="-223838" algn="l" rtl="0" fontAlgn="base">
              <a:lnSpc>
                <a:spcPct val="95000"/>
              </a:lnSpc>
              <a:spcBef>
                <a:spcPct val="20000"/>
              </a:spcBef>
              <a:spcAft>
                <a:spcPct val="20000"/>
              </a:spcAft>
              <a:buChar char="–"/>
              <a:defRPr>
                <a:solidFill>
                  <a:srgbClr val="003399"/>
                </a:solidFill>
                <a:latin typeface="+mn-lt"/>
              </a:defRPr>
            </a:lvl6pPr>
            <a:lvl7pPr marL="1938338" indent="-223838" algn="l" rtl="0" fontAlgn="base">
              <a:lnSpc>
                <a:spcPct val="95000"/>
              </a:lnSpc>
              <a:spcBef>
                <a:spcPct val="20000"/>
              </a:spcBef>
              <a:spcAft>
                <a:spcPct val="20000"/>
              </a:spcAft>
              <a:buChar char="–"/>
              <a:defRPr>
                <a:solidFill>
                  <a:srgbClr val="003399"/>
                </a:solidFill>
                <a:latin typeface="+mn-lt"/>
              </a:defRPr>
            </a:lvl7pPr>
            <a:lvl8pPr marL="2395538" indent="-223838" algn="l" rtl="0" fontAlgn="base">
              <a:lnSpc>
                <a:spcPct val="95000"/>
              </a:lnSpc>
              <a:spcBef>
                <a:spcPct val="20000"/>
              </a:spcBef>
              <a:spcAft>
                <a:spcPct val="20000"/>
              </a:spcAft>
              <a:buChar char="–"/>
              <a:defRPr>
                <a:solidFill>
                  <a:srgbClr val="003399"/>
                </a:solidFill>
                <a:latin typeface="+mn-lt"/>
              </a:defRPr>
            </a:lvl8pPr>
            <a:lvl9pPr marL="2852738" indent="-223838" algn="l" rtl="0" fontAlgn="base">
              <a:lnSpc>
                <a:spcPct val="95000"/>
              </a:lnSpc>
              <a:spcBef>
                <a:spcPct val="20000"/>
              </a:spcBef>
              <a:spcAft>
                <a:spcPct val="20000"/>
              </a:spcAft>
              <a:buChar char="–"/>
              <a:defRPr>
                <a:solidFill>
                  <a:srgbClr val="003399"/>
                </a:solidFill>
                <a:latin typeface="+mn-lt"/>
              </a:defRPr>
            </a:lvl9pPr>
          </a:lstStyle>
          <a:p>
            <a:pPr marL="285750" indent="-285750">
              <a:spcBef>
                <a:spcPts val="600"/>
              </a:spcBef>
              <a:buFont typeface="Arial" panose="020B0604020202020204" pitchFamily="34" charset="0"/>
              <a:buChar char="•"/>
            </a:pPr>
            <a:r>
              <a:rPr lang="en-GB" sz="1600" b="0" kern="0" dirty="0" smtClean="0">
                <a:cs typeface="Calibri" panose="020F0502020204030204" pitchFamily="34" charset="0"/>
              </a:rPr>
              <a:t>For those with a keen eye you could see the example on the previous slide was only trading on the hour scale. Not particularly high frequency. What is generally meant by high frequency is trading on the mille second scale.</a:t>
            </a:r>
          </a:p>
          <a:p>
            <a:pPr>
              <a:spcBef>
                <a:spcPts val="600"/>
              </a:spcBef>
              <a:buFont typeface="Arial" panose="020B0604020202020204" pitchFamily="34" charset="0"/>
              <a:buChar char="•"/>
            </a:pPr>
            <a:r>
              <a:rPr lang="en-GB" sz="1600" b="0" kern="0" dirty="0" smtClean="0">
                <a:cs typeface="Calibri" panose="020F0502020204030204" pitchFamily="34" charset="0"/>
              </a:rPr>
              <a:t>Although the previous strategy (and others similar) can be scaled down, high frequency trading also opens up a whole host of new strategies based on market micro structure.</a:t>
            </a:r>
          </a:p>
          <a:p>
            <a:pPr>
              <a:spcBef>
                <a:spcPts val="600"/>
              </a:spcBef>
              <a:buFont typeface="Arial" panose="020B0604020202020204" pitchFamily="34" charset="0"/>
              <a:buChar char="•"/>
            </a:pPr>
            <a:r>
              <a:rPr lang="en-GB" sz="1600" b="0" kern="0" dirty="0" smtClean="0">
                <a:cs typeface="Calibri" panose="020F0502020204030204" pitchFamily="34" charset="0"/>
              </a:rPr>
              <a:t>These include:</a:t>
            </a:r>
          </a:p>
          <a:p>
            <a:pPr lvl="2">
              <a:spcBef>
                <a:spcPts val="600"/>
              </a:spcBef>
              <a:buFont typeface="Arial" panose="020B0604020202020204" pitchFamily="34" charset="0"/>
              <a:buChar char="•"/>
            </a:pPr>
            <a:r>
              <a:rPr lang="en-GB" sz="1400" b="0" kern="0" dirty="0" smtClean="0"/>
              <a:t>Latency Arbitrage - Observing </a:t>
            </a:r>
            <a:r>
              <a:rPr lang="en-GB" sz="1400" b="0" kern="0" dirty="0"/>
              <a:t>market moves and dealing on prices before market makers have a chance to update </a:t>
            </a:r>
            <a:r>
              <a:rPr lang="en-GB" sz="1400" b="0" kern="0" dirty="0" smtClean="0"/>
              <a:t>pricing</a:t>
            </a:r>
          </a:p>
          <a:p>
            <a:pPr lvl="2">
              <a:spcBef>
                <a:spcPts val="600"/>
              </a:spcBef>
              <a:buFont typeface="Arial" panose="020B0604020202020204" pitchFamily="34" charset="0"/>
              <a:buChar char="•"/>
            </a:pPr>
            <a:r>
              <a:rPr lang="en-GB" sz="1400" b="0" kern="0" dirty="0"/>
              <a:t>Systematic response to economic data releases</a:t>
            </a:r>
          </a:p>
          <a:p>
            <a:pPr lvl="2">
              <a:spcBef>
                <a:spcPts val="600"/>
              </a:spcBef>
              <a:buFont typeface="Arial" panose="020B0604020202020204" pitchFamily="34" charset="0"/>
              <a:buChar char="•"/>
            </a:pPr>
            <a:r>
              <a:rPr lang="en-GB" sz="1400" b="0" kern="0" dirty="0" smtClean="0"/>
              <a:t>Cash futures - Capturing </a:t>
            </a:r>
            <a:r>
              <a:rPr lang="en-GB" sz="1400" b="0" kern="0" dirty="0"/>
              <a:t>the value of arbitrage opportunities between spot and futures markets</a:t>
            </a:r>
          </a:p>
          <a:p>
            <a:pPr lvl="2">
              <a:spcBef>
                <a:spcPts val="600"/>
              </a:spcBef>
              <a:buFont typeface="Arial" panose="020B0604020202020204" pitchFamily="34" charset="0"/>
              <a:buChar char="•"/>
            </a:pPr>
            <a:r>
              <a:rPr lang="en-GB" sz="1400" b="0" kern="0" dirty="0" smtClean="0"/>
              <a:t>Imbalance - Trade </a:t>
            </a:r>
            <a:r>
              <a:rPr lang="en-GB" sz="1400" b="0" kern="0" dirty="0"/>
              <a:t>decisions are based on relative amounts on the bid and </a:t>
            </a:r>
            <a:r>
              <a:rPr lang="en-GB" sz="1400" b="0" kern="0" dirty="0" smtClean="0"/>
              <a:t>offer</a:t>
            </a:r>
          </a:p>
          <a:p>
            <a:pPr lvl="2">
              <a:spcBef>
                <a:spcPts val="600"/>
              </a:spcBef>
              <a:buFont typeface="Arial" panose="020B0604020202020204" pitchFamily="34" charset="0"/>
              <a:buChar char="•"/>
            </a:pPr>
            <a:r>
              <a:rPr lang="en-GB" sz="1400" b="0" kern="0" dirty="0" smtClean="0"/>
              <a:t>Queue Priority - Utilizing </a:t>
            </a:r>
            <a:r>
              <a:rPr lang="en-GB" sz="1400" b="0" kern="0" dirty="0"/>
              <a:t>the structure of an market’s order book optimize order placement within a </a:t>
            </a:r>
            <a:r>
              <a:rPr lang="en-GB" sz="1400" b="0" kern="0" dirty="0" smtClean="0"/>
              <a:t>market</a:t>
            </a:r>
            <a:endParaRPr lang="en-US" sz="1400" b="0" kern="0" dirty="0"/>
          </a:p>
          <a:p>
            <a:pPr lvl="2">
              <a:spcBef>
                <a:spcPts val="600"/>
              </a:spcBef>
              <a:buFont typeface="Arial" panose="020B0604020202020204" pitchFamily="34" charset="0"/>
              <a:buChar char="•"/>
            </a:pPr>
            <a:r>
              <a:rPr lang="en-US" sz="1400" b="0" kern="0" dirty="0" smtClean="0"/>
              <a:t>Market Correlation - </a:t>
            </a:r>
            <a:r>
              <a:rPr lang="en-GB" sz="1400" b="0" kern="0" dirty="0"/>
              <a:t>Trading generated by correlated price moves between currency pairs </a:t>
            </a:r>
            <a:r>
              <a:rPr lang="en-GB" sz="1400" b="0" kern="0" dirty="0" smtClean="0"/>
              <a:t>between </a:t>
            </a:r>
            <a:r>
              <a:rPr lang="en-GB" sz="1400" b="0" kern="0" dirty="0"/>
              <a:t>other liquid markets </a:t>
            </a:r>
          </a:p>
          <a:p>
            <a:pPr lvl="2">
              <a:spcBef>
                <a:spcPts val="600"/>
              </a:spcBef>
              <a:buFont typeface="Arial" panose="020B0604020202020204" pitchFamily="34" charset="0"/>
              <a:buChar char="•"/>
            </a:pPr>
            <a:r>
              <a:rPr lang="en-GB" sz="1400" b="0" kern="0" dirty="0" smtClean="0"/>
              <a:t>Market Specific Knowledge - </a:t>
            </a:r>
            <a:r>
              <a:rPr lang="en-GB" sz="1400" b="0" kern="0" dirty="0"/>
              <a:t>Use of knowledge of flows/players in the market to dictate positioning</a:t>
            </a:r>
          </a:p>
          <a:p>
            <a:pPr lvl="2">
              <a:spcBef>
                <a:spcPts val="600"/>
              </a:spcBef>
              <a:buFont typeface="Arial" panose="020B0604020202020204" pitchFamily="34" charset="0"/>
              <a:buChar char="•"/>
            </a:pPr>
            <a:endParaRPr lang="en-GB" sz="1400" kern="0" dirty="0">
              <a:solidFill>
                <a:schemeClr val="accent2"/>
              </a:solidFill>
            </a:endParaRPr>
          </a:p>
          <a:p>
            <a:pPr lvl="2">
              <a:spcBef>
                <a:spcPts val="600"/>
              </a:spcBef>
              <a:buFont typeface="Arial" panose="020B0604020202020204" pitchFamily="34" charset="0"/>
              <a:buChar char="•"/>
            </a:pPr>
            <a:endParaRPr lang="en-GB" sz="1400" b="0" kern="0" dirty="0"/>
          </a:p>
          <a:p>
            <a:pPr lvl="2">
              <a:spcBef>
                <a:spcPts val="600"/>
              </a:spcBef>
              <a:buFont typeface="Arial" panose="020B0604020202020204" pitchFamily="34" charset="0"/>
              <a:buChar char="•"/>
            </a:pPr>
            <a:endParaRPr lang="en-GB" sz="1400" b="0" kern="0" dirty="0" smtClean="0">
              <a:cs typeface="Calibri" panose="020F0502020204030204" pitchFamily="34" charset="0"/>
            </a:endParaRPr>
          </a:p>
          <a:p>
            <a:pPr lvl="2">
              <a:spcBef>
                <a:spcPts val="600"/>
              </a:spcBef>
              <a:buFont typeface="Arial" panose="020B0604020202020204" pitchFamily="34" charset="0"/>
              <a:buChar char="•"/>
            </a:pPr>
            <a:endParaRPr lang="en-GB" sz="1400" b="0" kern="0" dirty="0" smtClean="0">
              <a:cs typeface="Calibri" panose="020F0502020204030204" pitchFamily="34" charset="0"/>
            </a:endParaRPr>
          </a:p>
          <a:p>
            <a:pPr>
              <a:spcBef>
                <a:spcPts val="600"/>
              </a:spcBef>
              <a:buFont typeface="Arial" panose="020B0604020202020204" pitchFamily="34" charset="0"/>
              <a:buChar char="•"/>
            </a:pPr>
            <a:endParaRPr lang="en-GB" sz="1600" b="0" kern="0" dirty="0">
              <a:cs typeface="Calibri" panose="020F0502020204030204" pitchFamily="34" charset="0"/>
            </a:endParaRPr>
          </a:p>
        </p:txBody>
      </p:sp>
    </p:spTree>
    <p:custDataLst>
      <p:tags r:id="rId1"/>
    </p:custDataLst>
    <p:extLst>
      <p:ext uri="{BB962C8B-B14F-4D97-AF65-F5344CB8AC3E}">
        <p14:creationId xmlns:p14="http://schemas.microsoft.com/office/powerpoint/2010/main" val="33266363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713" y="0"/>
            <a:ext cx="7300912" cy="822325"/>
          </a:xfrm>
        </p:spPr>
        <p:txBody>
          <a:bodyPr/>
          <a:lstStyle/>
          <a:p>
            <a:r>
              <a:rPr lang="en-GB" dirty="0" smtClean="0">
                <a:latin typeface="Calibri" panose="020F0502020204030204" pitchFamily="34" charset="0"/>
                <a:cs typeface="Calibri" panose="020F0502020204030204" pitchFamily="34" charset="0"/>
              </a:rPr>
              <a:t>Market Making</a:t>
            </a:r>
            <a:endParaRPr lang="en-GB"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pPr>
              <a:lnSpc>
                <a:spcPct val="100000"/>
              </a:lnSpc>
              <a:buFont typeface="Arial" panose="020B0604020202020204" pitchFamily="34" charset="0"/>
              <a:buChar char="•"/>
            </a:pPr>
            <a:endParaRPr lang="en-GB" dirty="0"/>
          </a:p>
          <a:p>
            <a:endParaRPr lang="en-GB" dirty="0"/>
          </a:p>
        </p:txBody>
      </p:sp>
      <p:sp>
        <p:nvSpPr>
          <p:cNvPr id="6" name="Content Placeholder 2"/>
          <p:cNvSpPr txBox="1">
            <a:spLocks/>
          </p:cNvSpPr>
          <p:nvPr/>
        </p:nvSpPr>
        <p:spPr bwMode="auto">
          <a:xfrm>
            <a:off x="555625" y="1160463"/>
            <a:ext cx="8215313" cy="4854575"/>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marL="342900" indent="-342900" algn="l" rtl="0" eaLnBrk="0" fontAlgn="base" hangingPunct="0">
              <a:lnSpc>
                <a:spcPct val="95000"/>
              </a:lnSpc>
              <a:spcBef>
                <a:spcPct val="75000"/>
              </a:spcBef>
              <a:spcAft>
                <a:spcPct val="20000"/>
              </a:spcAft>
              <a:defRPr sz="2200">
                <a:solidFill>
                  <a:srgbClr val="003399"/>
                </a:solidFill>
                <a:latin typeface="+mn-lt"/>
                <a:ea typeface="+mn-ea"/>
                <a:cs typeface="+mn-cs"/>
              </a:defRPr>
            </a:lvl1pPr>
            <a:lvl2pPr marL="231775" indent="-230188" algn="l" rtl="0" eaLnBrk="0" fontAlgn="base" hangingPunct="0">
              <a:lnSpc>
                <a:spcPct val="95000"/>
              </a:lnSpc>
              <a:spcBef>
                <a:spcPct val="20000"/>
              </a:spcBef>
              <a:spcAft>
                <a:spcPct val="20000"/>
              </a:spcAft>
              <a:buFont typeface="Arial" charset="0"/>
              <a:buChar char="•"/>
              <a:defRPr sz="2200">
                <a:solidFill>
                  <a:srgbClr val="003399"/>
                </a:solidFill>
                <a:latin typeface="+mn-lt"/>
              </a:defRPr>
            </a:lvl2pPr>
            <a:lvl3pPr marL="460375" indent="-227013" algn="l" rtl="0" eaLnBrk="0" fontAlgn="base" hangingPunct="0">
              <a:lnSpc>
                <a:spcPct val="95000"/>
              </a:lnSpc>
              <a:spcBef>
                <a:spcPct val="20000"/>
              </a:spcBef>
              <a:spcAft>
                <a:spcPct val="20000"/>
              </a:spcAft>
              <a:buChar char="–"/>
              <a:defRPr sz="2000">
                <a:solidFill>
                  <a:srgbClr val="003399"/>
                </a:solidFill>
                <a:latin typeface="+mn-lt"/>
              </a:defRPr>
            </a:lvl3pPr>
            <a:lvl4pPr marL="685800" indent="-223838" algn="l" rtl="0" eaLnBrk="0" fontAlgn="base" hangingPunct="0">
              <a:lnSpc>
                <a:spcPct val="95000"/>
              </a:lnSpc>
              <a:spcBef>
                <a:spcPct val="20000"/>
              </a:spcBef>
              <a:spcAft>
                <a:spcPct val="20000"/>
              </a:spcAft>
              <a:buFont typeface="Arial" charset="0"/>
              <a:buChar char="•"/>
              <a:defRPr>
                <a:solidFill>
                  <a:srgbClr val="003399"/>
                </a:solidFill>
                <a:latin typeface="+mn-lt"/>
              </a:defRPr>
            </a:lvl4pPr>
            <a:lvl5pPr marL="1023938" indent="-223838" algn="l" rtl="0" eaLnBrk="0" fontAlgn="base" hangingPunct="0">
              <a:lnSpc>
                <a:spcPct val="95000"/>
              </a:lnSpc>
              <a:spcBef>
                <a:spcPct val="20000"/>
              </a:spcBef>
              <a:spcAft>
                <a:spcPct val="20000"/>
              </a:spcAft>
              <a:buChar char="–"/>
              <a:defRPr>
                <a:solidFill>
                  <a:srgbClr val="003399"/>
                </a:solidFill>
                <a:latin typeface="+mn-lt"/>
              </a:defRPr>
            </a:lvl5pPr>
            <a:lvl6pPr marL="1481138" indent="-223838" algn="l" rtl="0" fontAlgn="base">
              <a:lnSpc>
                <a:spcPct val="95000"/>
              </a:lnSpc>
              <a:spcBef>
                <a:spcPct val="20000"/>
              </a:spcBef>
              <a:spcAft>
                <a:spcPct val="20000"/>
              </a:spcAft>
              <a:buChar char="–"/>
              <a:defRPr>
                <a:solidFill>
                  <a:srgbClr val="003399"/>
                </a:solidFill>
                <a:latin typeface="+mn-lt"/>
              </a:defRPr>
            </a:lvl6pPr>
            <a:lvl7pPr marL="1938338" indent="-223838" algn="l" rtl="0" fontAlgn="base">
              <a:lnSpc>
                <a:spcPct val="95000"/>
              </a:lnSpc>
              <a:spcBef>
                <a:spcPct val="20000"/>
              </a:spcBef>
              <a:spcAft>
                <a:spcPct val="20000"/>
              </a:spcAft>
              <a:buChar char="–"/>
              <a:defRPr>
                <a:solidFill>
                  <a:srgbClr val="003399"/>
                </a:solidFill>
                <a:latin typeface="+mn-lt"/>
              </a:defRPr>
            </a:lvl7pPr>
            <a:lvl8pPr marL="2395538" indent="-223838" algn="l" rtl="0" fontAlgn="base">
              <a:lnSpc>
                <a:spcPct val="95000"/>
              </a:lnSpc>
              <a:spcBef>
                <a:spcPct val="20000"/>
              </a:spcBef>
              <a:spcAft>
                <a:spcPct val="20000"/>
              </a:spcAft>
              <a:buChar char="–"/>
              <a:defRPr>
                <a:solidFill>
                  <a:srgbClr val="003399"/>
                </a:solidFill>
                <a:latin typeface="+mn-lt"/>
              </a:defRPr>
            </a:lvl8pPr>
            <a:lvl9pPr marL="2852738" indent="-223838" algn="l" rtl="0" fontAlgn="base">
              <a:lnSpc>
                <a:spcPct val="95000"/>
              </a:lnSpc>
              <a:spcBef>
                <a:spcPct val="20000"/>
              </a:spcBef>
              <a:spcAft>
                <a:spcPct val="20000"/>
              </a:spcAft>
              <a:buChar char="–"/>
              <a:defRPr>
                <a:solidFill>
                  <a:srgbClr val="003399"/>
                </a:solidFill>
                <a:latin typeface="+mn-lt"/>
              </a:defRPr>
            </a:lvl9pPr>
          </a:lstStyle>
          <a:p>
            <a:pPr>
              <a:spcBef>
                <a:spcPts val="600"/>
              </a:spcBef>
              <a:buFont typeface="Arial" panose="020B0604020202020204" pitchFamily="34" charset="0"/>
              <a:buChar char="•"/>
            </a:pPr>
            <a:r>
              <a:rPr lang="en-GB" sz="1600" b="0" kern="0" dirty="0" smtClean="0">
                <a:cs typeface="Calibri" panose="020F0502020204030204" pitchFamily="34" charset="0"/>
              </a:rPr>
              <a:t>As a market maker our clients expect us to always be showing a price that we will buy (bid) and sell (offer) the currency at. </a:t>
            </a:r>
          </a:p>
          <a:p>
            <a:pPr>
              <a:spcBef>
                <a:spcPts val="600"/>
              </a:spcBef>
              <a:buFont typeface="Arial" panose="020B0604020202020204" pitchFamily="34" charset="0"/>
              <a:buChar char="•"/>
            </a:pPr>
            <a:r>
              <a:rPr lang="en-GB" sz="1600" b="0" kern="0" dirty="0" smtClean="0">
                <a:cs typeface="Calibri" panose="020F0502020204030204" pitchFamily="34" charset="0"/>
              </a:rPr>
              <a:t>To do this we look take the bid and offer from all reliable market sources, create where we think the mid point we is, and add our own spread to this mid.</a:t>
            </a:r>
          </a:p>
          <a:p>
            <a:pPr>
              <a:spcBef>
                <a:spcPts val="600"/>
              </a:spcBef>
              <a:buFont typeface="Arial" panose="020B0604020202020204" pitchFamily="34" charset="0"/>
              <a:buChar char="•"/>
            </a:pPr>
            <a:r>
              <a:rPr lang="en-GB" sz="1600" b="0" kern="0" dirty="0" smtClean="0">
                <a:cs typeface="Calibri" panose="020F0502020204030204" pitchFamily="34" charset="0"/>
              </a:rPr>
              <a:t>If the market didn’t move, and our clients had an unbiased view we would expect to make money from the spread we show. i.e. we buy a currency from a client at a rate of 1 and then sell it to another client at a rate 2, making a profit of 1.</a:t>
            </a:r>
          </a:p>
          <a:p>
            <a:pPr>
              <a:spcBef>
                <a:spcPts val="600"/>
              </a:spcBef>
              <a:buFont typeface="Arial" panose="020B0604020202020204" pitchFamily="34" charset="0"/>
              <a:buChar char="•"/>
            </a:pPr>
            <a:r>
              <a:rPr lang="en-GB" sz="1600" b="0" kern="0" dirty="0" smtClean="0">
                <a:cs typeface="Calibri" panose="020F0502020204030204" pitchFamily="34" charset="0"/>
              </a:rPr>
              <a:t>However the market does move and we need technology that allows us to adapt to these changes and alter our price instantaneously (more on this later).</a:t>
            </a:r>
          </a:p>
          <a:p>
            <a:pPr>
              <a:spcBef>
                <a:spcPts val="600"/>
              </a:spcBef>
              <a:buFont typeface="Arial" panose="020B0604020202020204" pitchFamily="34" charset="0"/>
              <a:buChar char="•"/>
            </a:pPr>
            <a:r>
              <a:rPr lang="en-GB" sz="1600" b="0" kern="0" dirty="0" smtClean="0">
                <a:cs typeface="Calibri" panose="020F0502020204030204" pitchFamily="34" charset="0"/>
              </a:rPr>
              <a:t>Also clients are biased and have views, and as a result we can quickly build up risk and be exposed to market moves.</a:t>
            </a:r>
          </a:p>
          <a:p>
            <a:pPr>
              <a:spcBef>
                <a:spcPts val="600"/>
              </a:spcBef>
              <a:buFont typeface="Arial" panose="020B0604020202020204" pitchFamily="34" charset="0"/>
              <a:buChar char="•"/>
            </a:pPr>
            <a:r>
              <a:rPr lang="en-GB" sz="1600" b="0" kern="0" dirty="0" smtClean="0">
                <a:cs typeface="Calibri" panose="020F0502020204030204" pitchFamily="34" charset="0"/>
              </a:rPr>
              <a:t>So as a market maker we need to be increasingly smart in what price we show and how we manage the risk</a:t>
            </a:r>
            <a:endParaRPr lang="en-GB" sz="1600" b="0" kern="0" dirty="0">
              <a:cs typeface="Calibri" panose="020F0502020204030204" pitchFamily="34" charset="0"/>
            </a:endParaRPr>
          </a:p>
        </p:txBody>
      </p:sp>
    </p:spTree>
    <p:custDataLst>
      <p:tags r:id="rId1"/>
    </p:custDataLst>
    <p:extLst>
      <p:ext uri="{BB962C8B-B14F-4D97-AF65-F5344CB8AC3E}">
        <p14:creationId xmlns:p14="http://schemas.microsoft.com/office/powerpoint/2010/main" val="22686314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713" y="0"/>
            <a:ext cx="7300912" cy="822325"/>
          </a:xfrm>
        </p:spPr>
        <p:txBody>
          <a:bodyPr/>
          <a:lstStyle/>
          <a:p>
            <a:r>
              <a:rPr lang="en-GB" dirty="0" smtClean="0">
                <a:latin typeface="Calibri" panose="020F0502020204030204" pitchFamily="34" charset="0"/>
                <a:cs typeface="Calibri" panose="020F0502020204030204" pitchFamily="34" charset="0"/>
              </a:rPr>
              <a:t>Market Making - Pricing</a:t>
            </a:r>
            <a:endParaRPr lang="en-GB"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pPr>
              <a:lnSpc>
                <a:spcPct val="100000"/>
              </a:lnSpc>
              <a:buFont typeface="Arial" panose="020B0604020202020204" pitchFamily="34" charset="0"/>
              <a:buChar char="•"/>
            </a:pPr>
            <a:endParaRPr lang="en-GB" dirty="0"/>
          </a:p>
          <a:p>
            <a:endParaRPr lang="en-GB" dirty="0"/>
          </a:p>
        </p:txBody>
      </p:sp>
      <p:sp>
        <p:nvSpPr>
          <p:cNvPr id="6" name="Content Placeholder 2"/>
          <p:cNvSpPr txBox="1">
            <a:spLocks/>
          </p:cNvSpPr>
          <p:nvPr/>
        </p:nvSpPr>
        <p:spPr bwMode="auto">
          <a:xfrm>
            <a:off x="555625" y="1160463"/>
            <a:ext cx="8215313" cy="4854575"/>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marL="342900" indent="-342900" algn="l" rtl="0" eaLnBrk="0" fontAlgn="base" hangingPunct="0">
              <a:lnSpc>
                <a:spcPct val="95000"/>
              </a:lnSpc>
              <a:spcBef>
                <a:spcPct val="75000"/>
              </a:spcBef>
              <a:spcAft>
                <a:spcPct val="20000"/>
              </a:spcAft>
              <a:defRPr sz="2200">
                <a:solidFill>
                  <a:srgbClr val="003399"/>
                </a:solidFill>
                <a:latin typeface="+mn-lt"/>
                <a:ea typeface="+mn-ea"/>
                <a:cs typeface="+mn-cs"/>
              </a:defRPr>
            </a:lvl1pPr>
            <a:lvl2pPr marL="231775" indent="-230188" algn="l" rtl="0" eaLnBrk="0" fontAlgn="base" hangingPunct="0">
              <a:lnSpc>
                <a:spcPct val="95000"/>
              </a:lnSpc>
              <a:spcBef>
                <a:spcPct val="20000"/>
              </a:spcBef>
              <a:spcAft>
                <a:spcPct val="20000"/>
              </a:spcAft>
              <a:buFont typeface="Arial" charset="0"/>
              <a:buChar char="•"/>
              <a:defRPr sz="2200">
                <a:solidFill>
                  <a:srgbClr val="003399"/>
                </a:solidFill>
                <a:latin typeface="+mn-lt"/>
              </a:defRPr>
            </a:lvl2pPr>
            <a:lvl3pPr marL="460375" indent="-227013" algn="l" rtl="0" eaLnBrk="0" fontAlgn="base" hangingPunct="0">
              <a:lnSpc>
                <a:spcPct val="95000"/>
              </a:lnSpc>
              <a:spcBef>
                <a:spcPct val="20000"/>
              </a:spcBef>
              <a:spcAft>
                <a:spcPct val="20000"/>
              </a:spcAft>
              <a:buChar char="–"/>
              <a:defRPr sz="2000">
                <a:solidFill>
                  <a:srgbClr val="003399"/>
                </a:solidFill>
                <a:latin typeface="+mn-lt"/>
              </a:defRPr>
            </a:lvl3pPr>
            <a:lvl4pPr marL="685800" indent="-223838" algn="l" rtl="0" eaLnBrk="0" fontAlgn="base" hangingPunct="0">
              <a:lnSpc>
                <a:spcPct val="95000"/>
              </a:lnSpc>
              <a:spcBef>
                <a:spcPct val="20000"/>
              </a:spcBef>
              <a:spcAft>
                <a:spcPct val="20000"/>
              </a:spcAft>
              <a:buFont typeface="Arial" charset="0"/>
              <a:buChar char="•"/>
              <a:defRPr>
                <a:solidFill>
                  <a:srgbClr val="003399"/>
                </a:solidFill>
                <a:latin typeface="+mn-lt"/>
              </a:defRPr>
            </a:lvl4pPr>
            <a:lvl5pPr marL="1023938" indent="-223838" algn="l" rtl="0" eaLnBrk="0" fontAlgn="base" hangingPunct="0">
              <a:lnSpc>
                <a:spcPct val="95000"/>
              </a:lnSpc>
              <a:spcBef>
                <a:spcPct val="20000"/>
              </a:spcBef>
              <a:spcAft>
                <a:spcPct val="20000"/>
              </a:spcAft>
              <a:buChar char="–"/>
              <a:defRPr>
                <a:solidFill>
                  <a:srgbClr val="003399"/>
                </a:solidFill>
                <a:latin typeface="+mn-lt"/>
              </a:defRPr>
            </a:lvl5pPr>
            <a:lvl6pPr marL="1481138" indent="-223838" algn="l" rtl="0" fontAlgn="base">
              <a:lnSpc>
                <a:spcPct val="95000"/>
              </a:lnSpc>
              <a:spcBef>
                <a:spcPct val="20000"/>
              </a:spcBef>
              <a:spcAft>
                <a:spcPct val="20000"/>
              </a:spcAft>
              <a:buChar char="–"/>
              <a:defRPr>
                <a:solidFill>
                  <a:srgbClr val="003399"/>
                </a:solidFill>
                <a:latin typeface="+mn-lt"/>
              </a:defRPr>
            </a:lvl6pPr>
            <a:lvl7pPr marL="1938338" indent="-223838" algn="l" rtl="0" fontAlgn="base">
              <a:lnSpc>
                <a:spcPct val="95000"/>
              </a:lnSpc>
              <a:spcBef>
                <a:spcPct val="20000"/>
              </a:spcBef>
              <a:spcAft>
                <a:spcPct val="20000"/>
              </a:spcAft>
              <a:buChar char="–"/>
              <a:defRPr>
                <a:solidFill>
                  <a:srgbClr val="003399"/>
                </a:solidFill>
                <a:latin typeface="+mn-lt"/>
              </a:defRPr>
            </a:lvl7pPr>
            <a:lvl8pPr marL="2395538" indent="-223838" algn="l" rtl="0" fontAlgn="base">
              <a:lnSpc>
                <a:spcPct val="95000"/>
              </a:lnSpc>
              <a:spcBef>
                <a:spcPct val="20000"/>
              </a:spcBef>
              <a:spcAft>
                <a:spcPct val="20000"/>
              </a:spcAft>
              <a:buChar char="–"/>
              <a:defRPr>
                <a:solidFill>
                  <a:srgbClr val="003399"/>
                </a:solidFill>
                <a:latin typeface="+mn-lt"/>
              </a:defRPr>
            </a:lvl8pPr>
            <a:lvl9pPr marL="2852738" indent="-223838" algn="l" rtl="0" fontAlgn="base">
              <a:lnSpc>
                <a:spcPct val="95000"/>
              </a:lnSpc>
              <a:spcBef>
                <a:spcPct val="20000"/>
              </a:spcBef>
              <a:spcAft>
                <a:spcPct val="20000"/>
              </a:spcAft>
              <a:buChar char="–"/>
              <a:defRPr>
                <a:solidFill>
                  <a:srgbClr val="003399"/>
                </a:solidFill>
                <a:latin typeface="+mn-lt"/>
              </a:defRPr>
            </a:lvl9pPr>
          </a:lstStyle>
          <a:p>
            <a:pPr>
              <a:spcBef>
                <a:spcPts val="600"/>
              </a:spcBef>
              <a:buFont typeface="Arial" panose="020B0604020202020204" pitchFamily="34" charset="0"/>
              <a:buChar char="•"/>
            </a:pPr>
            <a:r>
              <a:rPr lang="en-GB" sz="1600" b="0" kern="0" dirty="0" smtClean="0">
                <a:cs typeface="Calibri" panose="020F0502020204030204" pitchFamily="34" charset="0"/>
              </a:rPr>
              <a:t>There is no such thing as the correct market mid. It is a subjective value to where people are willing to buy and sell.</a:t>
            </a:r>
          </a:p>
          <a:p>
            <a:pPr>
              <a:spcBef>
                <a:spcPts val="600"/>
              </a:spcBef>
              <a:buFont typeface="Arial" panose="020B0604020202020204" pitchFamily="34" charset="0"/>
              <a:buChar char="•"/>
            </a:pPr>
            <a:r>
              <a:rPr lang="en-GB" sz="1600" b="0" kern="0" dirty="0" smtClean="0">
                <a:cs typeface="Calibri" panose="020F0502020204030204" pitchFamily="34" charset="0"/>
              </a:rPr>
              <a:t>In constructing the mid we have to consider the source, consider the whole order book from each source, and make sure that the data we are receiving looks correct.</a:t>
            </a:r>
          </a:p>
          <a:p>
            <a:pPr>
              <a:spcBef>
                <a:spcPts val="600"/>
              </a:spcBef>
              <a:buFont typeface="Arial" panose="020B0604020202020204" pitchFamily="34" charset="0"/>
              <a:buChar char="•"/>
            </a:pPr>
            <a:r>
              <a:rPr lang="en-GB" sz="1600" b="0" kern="0" dirty="0" smtClean="0">
                <a:cs typeface="Calibri" panose="020F0502020204030204" pitchFamily="34" charset="0"/>
              </a:rPr>
              <a:t>We then have to add a very dynamic spread that we think correctly reflects the market conditions. </a:t>
            </a:r>
          </a:p>
          <a:p>
            <a:pPr>
              <a:spcBef>
                <a:spcPts val="600"/>
              </a:spcBef>
              <a:buFont typeface="Arial" panose="020B0604020202020204" pitchFamily="34" charset="0"/>
              <a:buChar char="•"/>
            </a:pPr>
            <a:r>
              <a:rPr lang="en-GB" sz="1600" b="0" kern="0" dirty="0" smtClean="0">
                <a:cs typeface="Calibri" panose="020F0502020204030204" pitchFamily="34" charset="0"/>
              </a:rPr>
              <a:t>Similarly we have to make very dynamic decisions on what liquidity we are willing to show, </a:t>
            </a:r>
          </a:p>
          <a:p>
            <a:pPr>
              <a:spcBef>
                <a:spcPts val="600"/>
              </a:spcBef>
              <a:buFont typeface="Arial" panose="020B0604020202020204" pitchFamily="34" charset="0"/>
              <a:buChar char="•"/>
            </a:pPr>
            <a:r>
              <a:rPr lang="en-GB" sz="1600" b="0" kern="0" dirty="0" smtClean="0">
                <a:cs typeface="Calibri" panose="020F0502020204030204" pitchFamily="34" charset="0"/>
              </a:rPr>
              <a:t>From these decisions we can then create an order book.</a:t>
            </a:r>
          </a:p>
          <a:p>
            <a:pPr>
              <a:spcBef>
                <a:spcPts val="600"/>
              </a:spcBef>
              <a:buFont typeface="Arial" panose="020B0604020202020204" pitchFamily="34" charset="0"/>
              <a:buChar char="•"/>
            </a:pPr>
            <a:endParaRPr lang="en-GB" sz="1600" b="0" kern="0" dirty="0">
              <a:latin typeface="Calibri" panose="020F0502020204030204" pitchFamily="34" charset="0"/>
              <a:cs typeface="Calibri" panose="020F0502020204030204" pitchFamily="34" charset="0"/>
            </a:endParaRPr>
          </a:p>
          <a:p>
            <a:pPr>
              <a:spcBef>
                <a:spcPts val="600"/>
              </a:spcBef>
              <a:buFont typeface="Arial" panose="020B0604020202020204" pitchFamily="34" charset="0"/>
              <a:buChar char="•"/>
            </a:pPr>
            <a:endParaRPr lang="en-GB" sz="1600" b="0" kern="0" dirty="0" smtClean="0">
              <a:latin typeface="Calibri" panose="020F0502020204030204" pitchFamily="34" charset="0"/>
              <a:cs typeface="Calibri" panose="020F0502020204030204" pitchFamily="34" charset="0"/>
            </a:endParaRPr>
          </a:p>
          <a:p>
            <a:pPr>
              <a:spcBef>
                <a:spcPts val="600"/>
              </a:spcBef>
              <a:buFont typeface="Arial" panose="020B0604020202020204" pitchFamily="34" charset="0"/>
              <a:buChar char="•"/>
            </a:pPr>
            <a:endParaRPr lang="en-GB" sz="1600" b="0" kern="0" dirty="0">
              <a:latin typeface="Calibri" panose="020F0502020204030204" pitchFamily="34" charset="0"/>
              <a:cs typeface="Calibri" panose="020F0502020204030204" pitchFamily="34" charset="0"/>
            </a:endParaRPr>
          </a:p>
        </p:txBody>
      </p:sp>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5625" y="3898901"/>
            <a:ext cx="3009900" cy="2246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ontent Placeholder 2"/>
          <p:cNvSpPr txBox="1">
            <a:spLocks/>
          </p:cNvSpPr>
          <p:nvPr/>
        </p:nvSpPr>
        <p:spPr bwMode="auto">
          <a:xfrm>
            <a:off x="4076700" y="3898901"/>
            <a:ext cx="4846638" cy="2817812"/>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marL="342900" indent="-342900" algn="l" rtl="0" eaLnBrk="0" fontAlgn="base" hangingPunct="0">
              <a:lnSpc>
                <a:spcPct val="95000"/>
              </a:lnSpc>
              <a:spcBef>
                <a:spcPct val="75000"/>
              </a:spcBef>
              <a:spcAft>
                <a:spcPct val="20000"/>
              </a:spcAft>
              <a:defRPr sz="2200">
                <a:solidFill>
                  <a:srgbClr val="003399"/>
                </a:solidFill>
                <a:latin typeface="+mn-lt"/>
                <a:ea typeface="+mn-ea"/>
                <a:cs typeface="+mn-cs"/>
              </a:defRPr>
            </a:lvl1pPr>
            <a:lvl2pPr marL="231775" indent="-230188" algn="l" rtl="0" eaLnBrk="0" fontAlgn="base" hangingPunct="0">
              <a:lnSpc>
                <a:spcPct val="95000"/>
              </a:lnSpc>
              <a:spcBef>
                <a:spcPct val="20000"/>
              </a:spcBef>
              <a:spcAft>
                <a:spcPct val="20000"/>
              </a:spcAft>
              <a:buFont typeface="Arial" charset="0"/>
              <a:buChar char="•"/>
              <a:defRPr sz="2200">
                <a:solidFill>
                  <a:srgbClr val="003399"/>
                </a:solidFill>
                <a:latin typeface="+mn-lt"/>
              </a:defRPr>
            </a:lvl2pPr>
            <a:lvl3pPr marL="460375" indent="-227013" algn="l" rtl="0" eaLnBrk="0" fontAlgn="base" hangingPunct="0">
              <a:lnSpc>
                <a:spcPct val="95000"/>
              </a:lnSpc>
              <a:spcBef>
                <a:spcPct val="20000"/>
              </a:spcBef>
              <a:spcAft>
                <a:spcPct val="20000"/>
              </a:spcAft>
              <a:buChar char="–"/>
              <a:defRPr sz="2000">
                <a:solidFill>
                  <a:srgbClr val="003399"/>
                </a:solidFill>
                <a:latin typeface="+mn-lt"/>
              </a:defRPr>
            </a:lvl3pPr>
            <a:lvl4pPr marL="685800" indent="-223838" algn="l" rtl="0" eaLnBrk="0" fontAlgn="base" hangingPunct="0">
              <a:lnSpc>
                <a:spcPct val="95000"/>
              </a:lnSpc>
              <a:spcBef>
                <a:spcPct val="20000"/>
              </a:spcBef>
              <a:spcAft>
                <a:spcPct val="20000"/>
              </a:spcAft>
              <a:buFont typeface="Arial" charset="0"/>
              <a:buChar char="•"/>
              <a:defRPr>
                <a:solidFill>
                  <a:srgbClr val="003399"/>
                </a:solidFill>
                <a:latin typeface="+mn-lt"/>
              </a:defRPr>
            </a:lvl4pPr>
            <a:lvl5pPr marL="1023938" indent="-223838" algn="l" rtl="0" eaLnBrk="0" fontAlgn="base" hangingPunct="0">
              <a:lnSpc>
                <a:spcPct val="95000"/>
              </a:lnSpc>
              <a:spcBef>
                <a:spcPct val="20000"/>
              </a:spcBef>
              <a:spcAft>
                <a:spcPct val="20000"/>
              </a:spcAft>
              <a:buChar char="–"/>
              <a:defRPr>
                <a:solidFill>
                  <a:srgbClr val="003399"/>
                </a:solidFill>
                <a:latin typeface="+mn-lt"/>
              </a:defRPr>
            </a:lvl5pPr>
            <a:lvl6pPr marL="1481138" indent="-223838" algn="l" rtl="0" fontAlgn="base">
              <a:lnSpc>
                <a:spcPct val="95000"/>
              </a:lnSpc>
              <a:spcBef>
                <a:spcPct val="20000"/>
              </a:spcBef>
              <a:spcAft>
                <a:spcPct val="20000"/>
              </a:spcAft>
              <a:buChar char="–"/>
              <a:defRPr>
                <a:solidFill>
                  <a:srgbClr val="003399"/>
                </a:solidFill>
                <a:latin typeface="+mn-lt"/>
              </a:defRPr>
            </a:lvl6pPr>
            <a:lvl7pPr marL="1938338" indent="-223838" algn="l" rtl="0" fontAlgn="base">
              <a:lnSpc>
                <a:spcPct val="95000"/>
              </a:lnSpc>
              <a:spcBef>
                <a:spcPct val="20000"/>
              </a:spcBef>
              <a:spcAft>
                <a:spcPct val="20000"/>
              </a:spcAft>
              <a:buChar char="–"/>
              <a:defRPr>
                <a:solidFill>
                  <a:srgbClr val="003399"/>
                </a:solidFill>
                <a:latin typeface="+mn-lt"/>
              </a:defRPr>
            </a:lvl7pPr>
            <a:lvl8pPr marL="2395538" indent="-223838" algn="l" rtl="0" fontAlgn="base">
              <a:lnSpc>
                <a:spcPct val="95000"/>
              </a:lnSpc>
              <a:spcBef>
                <a:spcPct val="20000"/>
              </a:spcBef>
              <a:spcAft>
                <a:spcPct val="20000"/>
              </a:spcAft>
              <a:buChar char="–"/>
              <a:defRPr>
                <a:solidFill>
                  <a:srgbClr val="003399"/>
                </a:solidFill>
                <a:latin typeface="+mn-lt"/>
              </a:defRPr>
            </a:lvl8pPr>
            <a:lvl9pPr marL="2852738" indent="-223838" algn="l" rtl="0" fontAlgn="base">
              <a:lnSpc>
                <a:spcPct val="95000"/>
              </a:lnSpc>
              <a:spcBef>
                <a:spcPct val="20000"/>
              </a:spcBef>
              <a:spcAft>
                <a:spcPct val="20000"/>
              </a:spcAft>
              <a:buChar char="–"/>
              <a:defRPr>
                <a:solidFill>
                  <a:srgbClr val="003399"/>
                </a:solidFill>
                <a:latin typeface="+mn-lt"/>
              </a:defRPr>
            </a:lvl9pPr>
          </a:lstStyle>
          <a:p>
            <a:pPr>
              <a:spcBef>
                <a:spcPts val="600"/>
              </a:spcBef>
              <a:buFont typeface="Arial" panose="020B0604020202020204" pitchFamily="34" charset="0"/>
              <a:buChar char="•"/>
            </a:pPr>
            <a:r>
              <a:rPr lang="en-GB" sz="1600" b="0" kern="0" dirty="0" smtClean="0">
                <a:cs typeface="Calibri" panose="020F0502020204030204" pitchFamily="34" charset="0"/>
              </a:rPr>
              <a:t>Once we have an order book we then need to make decisions on how to regenerate liquidity once it has been taken from us.</a:t>
            </a:r>
          </a:p>
          <a:p>
            <a:pPr>
              <a:spcBef>
                <a:spcPts val="600"/>
              </a:spcBef>
              <a:buFont typeface="Arial" panose="020B0604020202020204" pitchFamily="34" charset="0"/>
              <a:buChar char="•"/>
            </a:pPr>
            <a:r>
              <a:rPr lang="en-GB" sz="1600" b="0" kern="0" dirty="0" smtClean="0">
                <a:cs typeface="Calibri" panose="020F0502020204030204" pitchFamily="34" charset="0"/>
              </a:rPr>
              <a:t>Finally as different clients have different requirements this process is repeated for many pricing streams.</a:t>
            </a:r>
            <a:endParaRPr lang="en-GB" sz="1600" b="0" kern="0" dirty="0">
              <a:cs typeface="Calibri" panose="020F0502020204030204" pitchFamily="34" charset="0"/>
            </a:endParaRPr>
          </a:p>
        </p:txBody>
      </p:sp>
    </p:spTree>
    <p:custDataLst>
      <p:tags r:id="rId1"/>
    </p:custDataLst>
    <p:extLst>
      <p:ext uri="{BB962C8B-B14F-4D97-AF65-F5344CB8AC3E}">
        <p14:creationId xmlns:p14="http://schemas.microsoft.com/office/powerpoint/2010/main" val="26794966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713" y="0"/>
            <a:ext cx="7300912" cy="822325"/>
          </a:xfrm>
        </p:spPr>
        <p:txBody>
          <a:bodyPr/>
          <a:lstStyle/>
          <a:p>
            <a:r>
              <a:rPr lang="en-GB" dirty="0" smtClean="0">
                <a:latin typeface="Calibri" panose="020F0502020204030204" pitchFamily="34" charset="0"/>
                <a:cs typeface="Calibri" panose="020F0502020204030204" pitchFamily="34" charset="0"/>
              </a:rPr>
              <a:t>Market Making - Hedging</a:t>
            </a:r>
            <a:endParaRPr lang="en-GB"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pPr>
              <a:lnSpc>
                <a:spcPct val="100000"/>
              </a:lnSpc>
              <a:buFont typeface="Arial" panose="020B0604020202020204" pitchFamily="34" charset="0"/>
              <a:buChar char="•"/>
            </a:pPr>
            <a:endParaRPr lang="en-GB" dirty="0"/>
          </a:p>
          <a:p>
            <a:endParaRPr lang="en-GB" dirty="0"/>
          </a:p>
        </p:txBody>
      </p:sp>
      <p:sp>
        <p:nvSpPr>
          <p:cNvPr id="6" name="Content Placeholder 2"/>
          <p:cNvSpPr txBox="1">
            <a:spLocks/>
          </p:cNvSpPr>
          <p:nvPr/>
        </p:nvSpPr>
        <p:spPr bwMode="auto">
          <a:xfrm>
            <a:off x="555625" y="1160463"/>
            <a:ext cx="8215313" cy="4854575"/>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marL="342900" indent="-342900" algn="l" rtl="0" eaLnBrk="0" fontAlgn="base" hangingPunct="0">
              <a:lnSpc>
                <a:spcPct val="95000"/>
              </a:lnSpc>
              <a:spcBef>
                <a:spcPct val="75000"/>
              </a:spcBef>
              <a:spcAft>
                <a:spcPct val="20000"/>
              </a:spcAft>
              <a:defRPr sz="2200">
                <a:solidFill>
                  <a:srgbClr val="003399"/>
                </a:solidFill>
                <a:latin typeface="+mn-lt"/>
                <a:ea typeface="+mn-ea"/>
                <a:cs typeface="+mn-cs"/>
              </a:defRPr>
            </a:lvl1pPr>
            <a:lvl2pPr marL="231775" indent="-230188" algn="l" rtl="0" eaLnBrk="0" fontAlgn="base" hangingPunct="0">
              <a:lnSpc>
                <a:spcPct val="95000"/>
              </a:lnSpc>
              <a:spcBef>
                <a:spcPct val="20000"/>
              </a:spcBef>
              <a:spcAft>
                <a:spcPct val="20000"/>
              </a:spcAft>
              <a:buFont typeface="Arial" charset="0"/>
              <a:buChar char="•"/>
              <a:defRPr sz="2200">
                <a:solidFill>
                  <a:srgbClr val="003399"/>
                </a:solidFill>
                <a:latin typeface="+mn-lt"/>
              </a:defRPr>
            </a:lvl2pPr>
            <a:lvl3pPr marL="460375" indent="-227013" algn="l" rtl="0" eaLnBrk="0" fontAlgn="base" hangingPunct="0">
              <a:lnSpc>
                <a:spcPct val="95000"/>
              </a:lnSpc>
              <a:spcBef>
                <a:spcPct val="20000"/>
              </a:spcBef>
              <a:spcAft>
                <a:spcPct val="20000"/>
              </a:spcAft>
              <a:buChar char="–"/>
              <a:defRPr sz="2000">
                <a:solidFill>
                  <a:srgbClr val="003399"/>
                </a:solidFill>
                <a:latin typeface="+mn-lt"/>
              </a:defRPr>
            </a:lvl3pPr>
            <a:lvl4pPr marL="685800" indent="-223838" algn="l" rtl="0" eaLnBrk="0" fontAlgn="base" hangingPunct="0">
              <a:lnSpc>
                <a:spcPct val="95000"/>
              </a:lnSpc>
              <a:spcBef>
                <a:spcPct val="20000"/>
              </a:spcBef>
              <a:spcAft>
                <a:spcPct val="20000"/>
              </a:spcAft>
              <a:buFont typeface="Arial" charset="0"/>
              <a:buChar char="•"/>
              <a:defRPr>
                <a:solidFill>
                  <a:srgbClr val="003399"/>
                </a:solidFill>
                <a:latin typeface="+mn-lt"/>
              </a:defRPr>
            </a:lvl4pPr>
            <a:lvl5pPr marL="1023938" indent="-223838" algn="l" rtl="0" eaLnBrk="0" fontAlgn="base" hangingPunct="0">
              <a:lnSpc>
                <a:spcPct val="95000"/>
              </a:lnSpc>
              <a:spcBef>
                <a:spcPct val="20000"/>
              </a:spcBef>
              <a:spcAft>
                <a:spcPct val="20000"/>
              </a:spcAft>
              <a:buChar char="–"/>
              <a:defRPr>
                <a:solidFill>
                  <a:srgbClr val="003399"/>
                </a:solidFill>
                <a:latin typeface="+mn-lt"/>
              </a:defRPr>
            </a:lvl5pPr>
            <a:lvl6pPr marL="1481138" indent="-223838" algn="l" rtl="0" fontAlgn="base">
              <a:lnSpc>
                <a:spcPct val="95000"/>
              </a:lnSpc>
              <a:spcBef>
                <a:spcPct val="20000"/>
              </a:spcBef>
              <a:spcAft>
                <a:spcPct val="20000"/>
              </a:spcAft>
              <a:buChar char="–"/>
              <a:defRPr>
                <a:solidFill>
                  <a:srgbClr val="003399"/>
                </a:solidFill>
                <a:latin typeface="+mn-lt"/>
              </a:defRPr>
            </a:lvl6pPr>
            <a:lvl7pPr marL="1938338" indent="-223838" algn="l" rtl="0" fontAlgn="base">
              <a:lnSpc>
                <a:spcPct val="95000"/>
              </a:lnSpc>
              <a:spcBef>
                <a:spcPct val="20000"/>
              </a:spcBef>
              <a:spcAft>
                <a:spcPct val="20000"/>
              </a:spcAft>
              <a:buChar char="–"/>
              <a:defRPr>
                <a:solidFill>
                  <a:srgbClr val="003399"/>
                </a:solidFill>
                <a:latin typeface="+mn-lt"/>
              </a:defRPr>
            </a:lvl7pPr>
            <a:lvl8pPr marL="2395538" indent="-223838" algn="l" rtl="0" fontAlgn="base">
              <a:lnSpc>
                <a:spcPct val="95000"/>
              </a:lnSpc>
              <a:spcBef>
                <a:spcPct val="20000"/>
              </a:spcBef>
              <a:spcAft>
                <a:spcPct val="20000"/>
              </a:spcAft>
              <a:buChar char="–"/>
              <a:defRPr>
                <a:solidFill>
                  <a:srgbClr val="003399"/>
                </a:solidFill>
                <a:latin typeface="+mn-lt"/>
              </a:defRPr>
            </a:lvl8pPr>
            <a:lvl9pPr marL="2852738" indent="-223838" algn="l" rtl="0" fontAlgn="base">
              <a:lnSpc>
                <a:spcPct val="95000"/>
              </a:lnSpc>
              <a:spcBef>
                <a:spcPct val="20000"/>
              </a:spcBef>
              <a:spcAft>
                <a:spcPct val="20000"/>
              </a:spcAft>
              <a:buChar char="–"/>
              <a:defRPr>
                <a:solidFill>
                  <a:srgbClr val="003399"/>
                </a:solidFill>
                <a:latin typeface="+mn-lt"/>
              </a:defRPr>
            </a:lvl9pPr>
          </a:lstStyle>
          <a:p>
            <a:pPr>
              <a:spcBef>
                <a:spcPts val="600"/>
              </a:spcBef>
              <a:buFont typeface="Arial" panose="020B0604020202020204" pitchFamily="34" charset="0"/>
              <a:buChar char="•"/>
            </a:pPr>
            <a:r>
              <a:rPr lang="en-GB" sz="1600" b="0" kern="0" dirty="0" smtClean="0">
                <a:cs typeface="Calibri" panose="020F0502020204030204" pitchFamily="34" charset="0"/>
              </a:rPr>
              <a:t>This topic alone could take up a whole seminar.</a:t>
            </a:r>
          </a:p>
          <a:p>
            <a:pPr>
              <a:spcBef>
                <a:spcPts val="600"/>
              </a:spcBef>
              <a:buFont typeface="Arial" panose="020B0604020202020204" pitchFamily="34" charset="0"/>
              <a:buChar char="•"/>
            </a:pPr>
            <a:r>
              <a:rPr lang="en-GB" sz="1600" b="0" kern="0" dirty="0" smtClean="0">
                <a:cs typeface="Calibri" panose="020F0502020204030204" pitchFamily="34" charset="0"/>
              </a:rPr>
              <a:t>Market makers want as little exposure to the market as possible, and as a result do not want to build up risk.</a:t>
            </a:r>
          </a:p>
          <a:p>
            <a:pPr>
              <a:spcBef>
                <a:spcPts val="600"/>
              </a:spcBef>
              <a:buFont typeface="Arial" panose="020B0604020202020204" pitchFamily="34" charset="0"/>
              <a:buChar char="•"/>
            </a:pPr>
            <a:r>
              <a:rPr lang="en-GB" sz="1600" b="0" kern="0" dirty="0" smtClean="0">
                <a:cs typeface="Calibri" panose="020F0502020204030204" pitchFamily="34" charset="0"/>
              </a:rPr>
              <a:t>There are two ways we can do this, take the risk and trade with the market in other direction (costs as we have to cross the spread) or reduce/increase our bid/offer on the side we want to decrease our risk (no cost).</a:t>
            </a:r>
          </a:p>
          <a:p>
            <a:pPr>
              <a:spcBef>
                <a:spcPts val="600"/>
              </a:spcBef>
              <a:buFont typeface="Arial" panose="020B0604020202020204" pitchFamily="34" charset="0"/>
              <a:buChar char="•"/>
            </a:pPr>
            <a:r>
              <a:rPr lang="en-GB" sz="1600" b="0" kern="0" dirty="0" smtClean="0">
                <a:cs typeface="Calibri" panose="020F0502020204030204" pitchFamily="34" charset="0"/>
              </a:rPr>
              <a:t>We therefore have to make decisions on when to skew our spread and when to hedge in the market.</a:t>
            </a:r>
          </a:p>
          <a:p>
            <a:pPr>
              <a:spcBef>
                <a:spcPts val="600"/>
              </a:spcBef>
              <a:buFont typeface="Arial" panose="020B0604020202020204" pitchFamily="34" charset="0"/>
              <a:buChar char="•"/>
            </a:pPr>
            <a:r>
              <a:rPr lang="en-GB" sz="1600" b="0" kern="0" dirty="0" smtClean="0">
                <a:cs typeface="Calibri" panose="020F0502020204030204" pitchFamily="34" charset="0"/>
              </a:rPr>
              <a:t>We then have to make a decision on how to hedge</a:t>
            </a:r>
          </a:p>
          <a:p>
            <a:pPr lvl="2">
              <a:spcBef>
                <a:spcPts val="600"/>
              </a:spcBef>
              <a:buFont typeface="Arial" panose="020B0604020202020204" pitchFamily="34" charset="0"/>
              <a:buChar char="•"/>
            </a:pPr>
            <a:r>
              <a:rPr lang="en-GB" sz="1400" b="0" kern="0" dirty="0" smtClean="0">
                <a:cs typeface="Calibri" panose="020F0502020204030204" pitchFamily="34" charset="0"/>
              </a:rPr>
              <a:t>At what price do we want to hedge at</a:t>
            </a:r>
          </a:p>
          <a:p>
            <a:pPr lvl="2">
              <a:spcBef>
                <a:spcPts val="600"/>
              </a:spcBef>
              <a:buFont typeface="Arial" panose="020B0604020202020204" pitchFamily="34" charset="0"/>
              <a:buChar char="•"/>
            </a:pPr>
            <a:r>
              <a:rPr lang="en-GB" sz="1400" b="0" kern="0" dirty="0" smtClean="0">
                <a:cs typeface="Calibri" panose="020F0502020204030204" pitchFamily="34" charset="0"/>
              </a:rPr>
              <a:t>Where do we want to hedge</a:t>
            </a:r>
          </a:p>
          <a:p>
            <a:pPr lvl="2">
              <a:spcBef>
                <a:spcPts val="600"/>
              </a:spcBef>
              <a:buFont typeface="Arial" panose="020B0604020202020204" pitchFamily="34" charset="0"/>
              <a:buChar char="•"/>
            </a:pPr>
            <a:r>
              <a:rPr lang="en-GB" sz="1400" b="0" kern="0" dirty="0" smtClean="0">
                <a:cs typeface="Calibri" panose="020F0502020204030204" pitchFamily="34" charset="0"/>
              </a:rPr>
              <a:t>How do we trade in the market</a:t>
            </a:r>
          </a:p>
          <a:p>
            <a:pPr lvl="2">
              <a:spcBef>
                <a:spcPts val="600"/>
              </a:spcBef>
              <a:buFont typeface="Arial" panose="020B0604020202020204" pitchFamily="34" charset="0"/>
              <a:buChar char="•"/>
            </a:pPr>
            <a:r>
              <a:rPr lang="en-GB" sz="1400" b="0" kern="0" dirty="0" smtClean="0">
                <a:cs typeface="Calibri" panose="020F0502020204030204" pitchFamily="34" charset="0"/>
              </a:rPr>
              <a:t>Do we want look at our whole portfolio or just the single currency</a:t>
            </a:r>
          </a:p>
          <a:p>
            <a:pPr>
              <a:spcBef>
                <a:spcPts val="600"/>
              </a:spcBef>
              <a:buFont typeface="Arial" panose="020B0604020202020204" pitchFamily="34" charset="0"/>
              <a:buChar char="•"/>
            </a:pPr>
            <a:endParaRPr lang="en-GB" sz="1600" b="0" kern="0" dirty="0" smtClean="0">
              <a:latin typeface="Calibri" panose="020F0502020204030204" pitchFamily="34" charset="0"/>
              <a:cs typeface="Calibri" panose="020F0502020204030204" pitchFamily="34" charset="0"/>
            </a:endParaRPr>
          </a:p>
          <a:p>
            <a:pPr>
              <a:spcBef>
                <a:spcPts val="600"/>
              </a:spcBef>
              <a:buFont typeface="Arial" panose="020B0604020202020204" pitchFamily="34" charset="0"/>
              <a:buChar char="•"/>
            </a:pPr>
            <a:endParaRPr lang="en-GB" sz="1600" b="0" kern="0" dirty="0">
              <a:latin typeface="Calibri" panose="020F0502020204030204" pitchFamily="34" charset="0"/>
              <a:cs typeface="Calibri" panose="020F0502020204030204" pitchFamily="34" charset="0"/>
            </a:endParaRPr>
          </a:p>
        </p:txBody>
      </p:sp>
    </p:spTree>
    <p:custDataLst>
      <p:tags r:id="rId1"/>
    </p:custDataLst>
    <p:extLst>
      <p:ext uri="{BB962C8B-B14F-4D97-AF65-F5344CB8AC3E}">
        <p14:creationId xmlns:p14="http://schemas.microsoft.com/office/powerpoint/2010/main" val="6752796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713" y="0"/>
            <a:ext cx="7300912" cy="822325"/>
          </a:xfrm>
        </p:spPr>
        <p:txBody>
          <a:bodyPr/>
          <a:lstStyle/>
          <a:p>
            <a:r>
              <a:rPr lang="en-GB" dirty="0" smtClean="0">
                <a:latin typeface="Calibri" panose="020F0502020204030204" pitchFamily="34" charset="0"/>
                <a:cs typeface="Calibri" panose="020F0502020204030204" pitchFamily="34" charset="0"/>
              </a:rPr>
              <a:t>Trendy Tech Industry/Big </a:t>
            </a:r>
            <a:r>
              <a:rPr lang="en-GB" dirty="0">
                <a:latin typeface="Calibri" panose="020F0502020204030204" pitchFamily="34" charset="0"/>
                <a:cs typeface="Calibri" panose="020F0502020204030204" pitchFamily="34" charset="0"/>
              </a:rPr>
              <a:t>D</a:t>
            </a:r>
            <a:r>
              <a:rPr lang="en-GB" dirty="0" smtClean="0">
                <a:latin typeface="Calibri" panose="020F0502020204030204" pitchFamily="34" charset="0"/>
                <a:cs typeface="Calibri" panose="020F0502020204030204" pitchFamily="34" charset="0"/>
              </a:rPr>
              <a:t>ata Techniques</a:t>
            </a:r>
            <a:endParaRPr lang="en-GB"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pPr>
              <a:lnSpc>
                <a:spcPct val="100000"/>
              </a:lnSpc>
              <a:buFont typeface="Arial" panose="020B0604020202020204" pitchFamily="34" charset="0"/>
              <a:buChar char="•"/>
            </a:pPr>
            <a:endParaRPr lang="en-GB" dirty="0"/>
          </a:p>
          <a:p>
            <a:endParaRPr lang="en-GB" dirty="0"/>
          </a:p>
        </p:txBody>
      </p:sp>
      <p:sp>
        <p:nvSpPr>
          <p:cNvPr id="6" name="Content Placeholder 2"/>
          <p:cNvSpPr txBox="1">
            <a:spLocks/>
          </p:cNvSpPr>
          <p:nvPr/>
        </p:nvSpPr>
        <p:spPr bwMode="auto">
          <a:xfrm>
            <a:off x="555625" y="1160463"/>
            <a:ext cx="8215313" cy="4854575"/>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marL="342900" indent="-342900" algn="l" rtl="0" eaLnBrk="0" fontAlgn="base" hangingPunct="0">
              <a:lnSpc>
                <a:spcPct val="95000"/>
              </a:lnSpc>
              <a:spcBef>
                <a:spcPct val="75000"/>
              </a:spcBef>
              <a:spcAft>
                <a:spcPct val="20000"/>
              </a:spcAft>
              <a:defRPr sz="2200">
                <a:solidFill>
                  <a:srgbClr val="003399"/>
                </a:solidFill>
                <a:latin typeface="+mn-lt"/>
                <a:ea typeface="+mn-ea"/>
                <a:cs typeface="+mn-cs"/>
              </a:defRPr>
            </a:lvl1pPr>
            <a:lvl2pPr marL="231775" indent="-230188" algn="l" rtl="0" eaLnBrk="0" fontAlgn="base" hangingPunct="0">
              <a:lnSpc>
                <a:spcPct val="95000"/>
              </a:lnSpc>
              <a:spcBef>
                <a:spcPct val="20000"/>
              </a:spcBef>
              <a:spcAft>
                <a:spcPct val="20000"/>
              </a:spcAft>
              <a:buFont typeface="Arial" charset="0"/>
              <a:buChar char="•"/>
              <a:defRPr sz="2200">
                <a:solidFill>
                  <a:srgbClr val="003399"/>
                </a:solidFill>
                <a:latin typeface="+mn-lt"/>
              </a:defRPr>
            </a:lvl2pPr>
            <a:lvl3pPr marL="460375" indent="-227013" algn="l" rtl="0" eaLnBrk="0" fontAlgn="base" hangingPunct="0">
              <a:lnSpc>
                <a:spcPct val="95000"/>
              </a:lnSpc>
              <a:spcBef>
                <a:spcPct val="20000"/>
              </a:spcBef>
              <a:spcAft>
                <a:spcPct val="20000"/>
              </a:spcAft>
              <a:buChar char="–"/>
              <a:defRPr sz="2000">
                <a:solidFill>
                  <a:srgbClr val="003399"/>
                </a:solidFill>
                <a:latin typeface="+mn-lt"/>
              </a:defRPr>
            </a:lvl3pPr>
            <a:lvl4pPr marL="685800" indent="-223838" algn="l" rtl="0" eaLnBrk="0" fontAlgn="base" hangingPunct="0">
              <a:lnSpc>
                <a:spcPct val="95000"/>
              </a:lnSpc>
              <a:spcBef>
                <a:spcPct val="20000"/>
              </a:spcBef>
              <a:spcAft>
                <a:spcPct val="20000"/>
              </a:spcAft>
              <a:buFont typeface="Arial" charset="0"/>
              <a:buChar char="•"/>
              <a:defRPr>
                <a:solidFill>
                  <a:srgbClr val="003399"/>
                </a:solidFill>
                <a:latin typeface="+mn-lt"/>
              </a:defRPr>
            </a:lvl4pPr>
            <a:lvl5pPr marL="1023938" indent="-223838" algn="l" rtl="0" eaLnBrk="0" fontAlgn="base" hangingPunct="0">
              <a:lnSpc>
                <a:spcPct val="95000"/>
              </a:lnSpc>
              <a:spcBef>
                <a:spcPct val="20000"/>
              </a:spcBef>
              <a:spcAft>
                <a:spcPct val="20000"/>
              </a:spcAft>
              <a:buChar char="–"/>
              <a:defRPr>
                <a:solidFill>
                  <a:srgbClr val="003399"/>
                </a:solidFill>
                <a:latin typeface="+mn-lt"/>
              </a:defRPr>
            </a:lvl5pPr>
            <a:lvl6pPr marL="1481138" indent="-223838" algn="l" rtl="0" fontAlgn="base">
              <a:lnSpc>
                <a:spcPct val="95000"/>
              </a:lnSpc>
              <a:spcBef>
                <a:spcPct val="20000"/>
              </a:spcBef>
              <a:spcAft>
                <a:spcPct val="20000"/>
              </a:spcAft>
              <a:buChar char="–"/>
              <a:defRPr>
                <a:solidFill>
                  <a:srgbClr val="003399"/>
                </a:solidFill>
                <a:latin typeface="+mn-lt"/>
              </a:defRPr>
            </a:lvl6pPr>
            <a:lvl7pPr marL="1938338" indent="-223838" algn="l" rtl="0" fontAlgn="base">
              <a:lnSpc>
                <a:spcPct val="95000"/>
              </a:lnSpc>
              <a:spcBef>
                <a:spcPct val="20000"/>
              </a:spcBef>
              <a:spcAft>
                <a:spcPct val="20000"/>
              </a:spcAft>
              <a:buChar char="–"/>
              <a:defRPr>
                <a:solidFill>
                  <a:srgbClr val="003399"/>
                </a:solidFill>
                <a:latin typeface="+mn-lt"/>
              </a:defRPr>
            </a:lvl7pPr>
            <a:lvl8pPr marL="2395538" indent="-223838" algn="l" rtl="0" fontAlgn="base">
              <a:lnSpc>
                <a:spcPct val="95000"/>
              </a:lnSpc>
              <a:spcBef>
                <a:spcPct val="20000"/>
              </a:spcBef>
              <a:spcAft>
                <a:spcPct val="20000"/>
              </a:spcAft>
              <a:buChar char="–"/>
              <a:defRPr>
                <a:solidFill>
                  <a:srgbClr val="003399"/>
                </a:solidFill>
                <a:latin typeface="+mn-lt"/>
              </a:defRPr>
            </a:lvl8pPr>
            <a:lvl9pPr marL="2852738" indent="-223838" algn="l" rtl="0" fontAlgn="base">
              <a:lnSpc>
                <a:spcPct val="95000"/>
              </a:lnSpc>
              <a:spcBef>
                <a:spcPct val="20000"/>
              </a:spcBef>
              <a:spcAft>
                <a:spcPct val="20000"/>
              </a:spcAft>
              <a:buChar char="–"/>
              <a:defRPr>
                <a:solidFill>
                  <a:srgbClr val="003399"/>
                </a:solidFill>
                <a:latin typeface="+mn-lt"/>
              </a:defRPr>
            </a:lvl9pPr>
          </a:lstStyle>
          <a:p>
            <a:pPr>
              <a:spcBef>
                <a:spcPts val="600"/>
              </a:spcBef>
              <a:buFont typeface="Arial" panose="020B0604020202020204" pitchFamily="34" charset="0"/>
              <a:buChar char="•"/>
            </a:pPr>
            <a:r>
              <a:rPr lang="en-GB" sz="1600" b="0" kern="0" dirty="0" smtClean="0">
                <a:cs typeface="Calibri" panose="020F0502020204030204" pitchFamily="34" charset="0"/>
              </a:rPr>
              <a:t>A/B testing. Tighten a clients price and perform statistical analysis on the results to decide the best price to show clients.</a:t>
            </a:r>
          </a:p>
          <a:p>
            <a:pPr>
              <a:spcBef>
                <a:spcPts val="600"/>
              </a:spcBef>
              <a:buFont typeface="Arial" panose="020B0604020202020204" pitchFamily="34" charset="0"/>
              <a:buChar char="•"/>
            </a:pPr>
            <a:endParaRPr lang="en-GB" sz="1600" b="0" kern="0" dirty="0">
              <a:cs typeface="Calibri" panose="020F0502020204030204" pitchFamily="34" charset="0"/>
            </a:endParaRPr>
          </a:p>
          <a:p>
            <a:pPr marL="0" indent="0">
              <a:spcBef>
                <a:spcPts val="600"/>
              </a:spcBef>
            </a:pPr>
            <a:endParaRPr lang="en-GB" sz="1600" b="0" kern="0" dirty="0" smtClean="0">
              <a:cs typeface="Calibri" panose="020F0502020204030204" pitchFamily="34" charset="0"/>
            </a:endParaRPr>
          </a:p>
          <a:p>
            <a:pPr marL="0" indent="0">
              <a:spcBef>
                <a:spcPts val="600"/>
              </a:spcBef>
            </a:pPr>
            <a:endParaRPr lang="en-GB" sz="1600" b="0" kern="0" dirty="0">
              <a:cs typeface="Calibri" panose="020F0502020204030204" pitchFamily="34" charset="0"/>
            </a:endParaRPr>
          </a:p>
          <a:p>
            <a:pPr marL="0" indent="0">
              <a:spcBef>
                <a:spcPts val="600"/>
              </a:spcBef>
            </a:pPr>
            <a:endParaRPr lang="en-GB" sz="1600" b="0" kern="0" dirty="0" smtClean="0">
              <a:cs typeface="Calibri" panose="020F0502020204030204" pitchFamily="34" charset="0"/>
            </a:endParaRPr>
          </a:p>
          <a:p>
            <a:pPr>
              <a:spcBef>
                <a:spcPts val="600"/>
              </a:spcBef>
              <a:buFont typeface="Arial" panose="020B0604020202020204" pitchFamily="34" charset="0"/>
              <a:buChar char="•"/>
            </a:pPr>
            <a:r>
              <a:rPr lang="en-GB" sz="1600" b="0" kern="0" dirty="0" smtClean="0">
                <a:cs typeface="Calibri" panose="020F0502020204030204" pitchFamily="34" charset="0"/>
              </a:rPr>
              <a:t>Dimensionality reduction looking at what are the main drivers in the market or a clients trading behaviour</a:t>
            </a:r>
          </a:p>
          <a:p>
            <a:pPr>
              <a:spcBef>
                <a:spcPts val="600"/>
              </a:spcBef>
              <a:buFont typeface="Arial" panose="020B0604020202020204" pitchFamily="34" charset="0"/>
              <a:buChar char="•"/>
            </a:pPr>
            <a:r>
              <a:rPr lang="en-GB" sz="1600" b="0" kern="0" dirty="0" smtClean="0">
                <a:cs typeface="Calibri" panose="020F0502020204030204" pitchFamily="34" charset="0"/>
              </a:rPr>
              <a:t>Machine learning techniques – neural networks, decision trees, clustering, network theory (I would like to see if we can use game theory) to analyse client behaviour</a:t>
            </a:r>
          </a:p>
          <a:p>
            <a:pPr>
              <a:spcBef>
                <a:spcPts val="600"/>
              </a:spcBef>
              <a:buFont typeface="Arial" panose="020B0604020202020204" pitchFamily="34" charset="0"/>
              <a:buChar char="•"/>
            </a:pPr>
            <a:endParaRPr lang="en-GB" sz="1600" b="0" kern="0" dirty="0" smtClean="0">
              <a:cs typeface="Calibri" panose="020F0502020204030204" pitchFamily="34" charset="0"/>
            </a:endParaRPr>
          </a:p>
          <a:p>
            <a:pPr>
              <a:spcBef>
                <a:spcPts val="600"/>
              </a:spcBef>
              <a:buFont typeface="Arial" panose="020B0604020202020204" pitchFamily="34" charset="0"/>
              <a:buChar char="•"/>
            </a:pPr>
            <a:endParaRPr lang="en-GB" sz="1600" b="0" kern="0" dirty="0">
              <a:cs typeface="Calibri" panose="020F0502020204030204" pitchFamily="34" charset="0"/>
            </a:endParaRPr>
          </a:p>
          <a:p>
            <a:pPr>
              <a:spcBef>
                <a:spcPts val="600"/>
              </a:spcBef>
              <a:buFont typeface="Arial" panose="020B0604020202020204" pitchFamily="34" charset="0"/>
              <a:buChar char="•"/>
            </a:pPr>
            <a:endParaRPr lang="en-GB" sz="1600" b="0" kern="0" dirty="0" smtClean="0">
              <a:cs typeface="Calibri" panose="020F0502020204030204" pitchFamily="34" charset="0"/>
            </a:endParaRPr>
          </a:p>
          <a:p>
            <a:pPr marL="0" indent="0">
              <a:spcBef>
                <a:spcPts val="600"/>
              </a:spcBef>
            </a:pPr>
            <a:endParaRPr lang="en-GB" sz="1600" b="0" kern="0" dirty="0" smtClean="0">
              <a:cs typeface="Calibri" panose="020F0502020204030204" pitchFamily="34" charset="0"/>
            </a:endParaRPr>
          </a:p>
          <a:p>
            <a:pPr>
              <a:spcBef>
                <a:spcPts val="600"/>
              </a:spcBef>
              <a:buFont typeface="Arial" panose="020B0604020202020204" pitchFamily="34" charset="0"/>
              <a:buChar char="•"/>
            </a:pPr>
            <a:r>
              <a:rPr lang="en-GB" sz="1600" b="0" kern="0" dirty="0" smtClean="0">
                <a:cs typeface="Calibri" panose="020F0502020204030204" pitchFamily="34" charset="0"/>
              </a:rPr>
              <a:t>Amazon style predictive engines, people who did this trade also did this.</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6150" y="1863815"/>
            <a:ext cx="6921500" cy="11809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descr="I:\Desktop\clustering.jpe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1662" y="4419599"/>
            <a:ext cx="5070475" cy="1212311"/>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2686314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713" y="0"/>
            <a:ext cx="7300912" cy="822325"/>
          </a:xfrm>
        </p:spPr>
        <p:txBody>
          <a:bodyPr/>
          <a:lstStyle/>
          <a:p>
            <a:r>
              <a:rPr lang="en-GB" dirty="0" smtClean="0">
                <a:latin typeface="Calibri" panose="020F0502020204030204" pitchFamily="34" charset="0"/>
                <a:cs typeface="Calibri" panose="020F0502020204030204" pitchFamily="34" charset="0"/>
              </a:rPr>
              <a:t>Statistics</a:t>
            </a:r>
            <a:endParaRPr lang="en-GB"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pPr>
              <a:lnSpc>
                <a:spcPct val="100000"/>
              </a:lnSpc>
              <a:buFont typeface="Arial" panose="020B0604020202020204" pitchFamily="34" charset="0"/>
              <a:buChar char="•"/>
            </a:pPr>
            <a:endParaRPr lang="en-GB" dirty="0"/>
          </a:p>
          <a:p>
            <a:endParaRPr lang="en-GB" dirty="0"/>
          </a:p>
        </p:txBody>
      </p:sp>
      <p:sp>
        <p:nvSpPr>
          <p:cNvPr id="5" name="Content Placeholder 2"/>
          <p:cNvSpPr txBox="1">
            <a:spLocks/>
          </p:cNvSpPr>
          <p:nvPr/>
        </p:nvSpPr>
        <p:spPr bwMode="auto">
          <a:xfrm>
            <a:off x="555625" y="1160463"/>
            <a:ext cx="8215313" cy="4854575"/>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marL="342900" indent="-342900" algn="l" rtl="0" eaLnBrk="0" fontAlgn="base" hangingPunct="0">
              <a:lnSpc>
                <a:spcPct val="95000"/>
              </a:lnSpc>
              <a:spcBef>
                <a:spcPct val="75000"/>
              </a:spcBef>
              <a:spcAft>
                <a:spcPct val="20000"/>
              </a:spcAft>
              <a:defRPr sz="2200">
                <a:solidFill>
                  <a:srgbClr val="003399"/>
                </a:solidFill>
                <a:latin typeface="+mn-lt"/>
                <a:ea typeface="+mn-ea"/>
                <a:cs typeface="+mn-cs"/>
              </a:defRPr>
            </a:lvl1pPr>
            <a:lvl2pPr marL="231775" indent="-230188" algn="l" rtl="0" eaLnBrk="0" fontAlgn="base" hangingPunct="0">
              <a:lnSpc>
                <a:spcPct val="95000"/>
              </a:lnSpc>
              <a:spcBef>
                <a:spcPct val="20000"/>
              </a:spcBef>
              <a:spcAft>
                <a:spcPct val="20000"/>
              </a:spcAft>
              <a:buFont typeface="Arial" charset="0"/>
              <a:buChar char="•"/>
              <a:defRPr sz="2200">
                <a:solidFill>
                  <a:srgbClr val="003399"/>
                </a:solidFill>
                <a:latin typeface="+mn-lt"/>
              </a:defRPr>
            </a:lvl2pPr>
            <a:lvl3pPr marL="460375" indent="-227013" algn="l" rtl="0" eaLnBrk="0" fontAlgn="base" hangingPunct="0">
              <a:lnSpc>
                <a:spcPct val="95000"/>
              </a:lnSpc>
              <a:spcBef>
                <a:spcPct val="20000"/>
              </a:spcBef>
              <a:spcAft>
                <a:spcPct val="20000"/>
              </a:spcAft>
              <a:buChar char="–"/>
              <a:defRPr sz="2000">
                <a:solidFill>
                  <a:srgbClr val="003399"/>
                </a:solidFill>
                <a:latin typeface="+mn-lt"/>
              </a:defRPr>
            </a:lvl3pPr>
            <a:lvl4pPr marL="685800" indent="-223838" algn="l" rtl="0" eaLnBrk="0" fontAlgn="base" hangingPunct="0">
              <a:lnSpc>
                <a:spcPct val="95000"/>
              </a:lnSpc>
              <a:spcBef>
                <a:spcPct val="20000"/>
              </a:spcBef>
              <a:spcAft>
                <a:spcPct val="20000"/>
              </a:spcAft>
              <a:buFont typeface="Arial" charset="0"/>
              <a:buChar char="•"/>
              <a:defRPr>
                <a:solidFill>
                  <a:srgbClr val="003399"/>
                </a:solidFill>
                <a:latin typeface="+mn-lt"/>
              </a:defRPr>
            </a:lvl4pPr>
            <a:lvl5pPr marL="1023938" indent="-223838" algn="l" rtl="0" eaLnBrk="0" fontAlgn="base" hangingPunct="0">
              <a:lnSpc>
                <a:spcPct val="95000"/>
              </a:lnSpc>
              <a:spcBef>
                <a:spcPct val="20000"/>
              </a:spcBef>
              <a:spcAft>
                <a:spcPct val="20000"/>
              </a:spcAft>
              <a:buChar char="–"/>
              <a:defRPr>
                <a:solidFill>
                  <a:srgbClr val="003399"/>
                </a:solidFill>
                <a:latin typeface="+mn-lt"/>
              </a:defRPr>
            </a:lvl5pPr>
            <a:lvl6pPr marL="1481138" indent="-223838" algn="l" rtl="0" fontAlgn="base">
              <a:lnSpc>
                <a:spcPct val="95000"/>
              </a:lnSpc>
              <a:spcBef>
                <a:spcPct val="20000"/>
              </a:spcBef>
              <a:spcAft>
                <a:spcPct val="20000"/>
              </a:spcAft>
              <a:buChar char="–"/>
              <a:defRPr>
                <a:solidFill>
                  <a:srgbClr val="003399"/>
                </a:solidFill>
                <a:latin typeface="+mn-lt"/>
              </a:defRPr>
            </a:lvl6pPr>
            <a:lvl7pPr marL="1938338" indent="-223838" algn="l" rtl="0" fontAlgn="base">
              <a:lnSpc>
                <a:spcPct val="95000"/>
              </a:lnSpc>
              <a:spcBef>
                <a:spcPct val="20000"/>
              </a:spcBef>
              <a:spcAft>
                <a:spcPct val="20000"/>
              </a:spcAft>
              <a:buChar char="–"/>
              <a:defRPr>
                <a:solidFill>
                  <a:srgbClr val="003399"/>
                </a:solidFill>
                <a:latin typeface="+mn-lt"/>
              </a:defRPr>
            </a:lvl7pPr>
            <a:lvl8pPr marL="2395538" indent="-223838" algn="l" rtl="0" fontAlgn="base">
              <a:lnSpc>
                <a:spcPct val="95000"/>
              </a:lnSpc>
              <a:spcBef>
                <a:spcPct val="20000"/>
              </a:spcBef>
              <a:spcAft>
                <a:spcPct val="20000"/>
              </a:spcAft>
              <a:buChar char="–"/>
              <a:defRPr>
                <a:solidFill>
                  <a:srgbClr val="003399"/>
                </a:solidFill>
                <a:latin typeface="+mn-lt"/>
              </a:defRPr>
            </a:lvl8pPr>
            <a:lvl9pPr marL="2852738" indent="-223838" algn="l" rtl="0" fontAlgn="base">
              <a:lnSpc>
                <a:spcPct val="95000"/>
              </a:lnSpc>
              <a:spcBef>
                <a:spcPct val="20000"/>
              </a:spcBef>
              <a:spcAft>
                <a:spcPct val="20000"/>
              </a:spcAft>
              <a:buChar char="–"/>
              <a:defRPr>
                <a:solidFill>
                  <a:srgbClr val="003399"/>
                </a:solidFill>
                <a:latin typeface="+mn-lt"/>
              </a:defRPr>
            </a:lvl9pPr>
          </a:lstStyle>
          <a:p>
            <a:pPr>
              <a:spcBef>
                <a:spcPts val="600"/>
              </a:spcBef>
              <a:buFont typeface="Arial" panose="020B0604020202020204" pitchFamily="34" charset="0"/>
              <a:buChar char="•"/>
            </a:pPr>
            <a:r>
              <a:rPr lang="en-GB" sz="1600" b="0" kern="0" dirty="0" smtClean="0">
                <a:latin typeface="Calibri" panose="020F0502020204030204" pitchFamily="34" charset="0"/>
                <a:cs typeface="Calibri" panose="020F0502020204030204" pitchFamily="34" charset="0"/>
              </a:rPr>
              <a:t>How do we test the robustness of a strategy. Has it been over fitted, how confident are we when if it loses money, how do we decide what a successful is strategy, correlation. </a:t>
            </a:r>
          </a:p>
          <a:p>
            <a:pPr>
              <a:spcBef>
                <a:spcPts val="600"/>
              </a:spcBef>
              <a:buFont typeface="Arial" panose="020B0604020202020204" pitchFamily="34" charset="0"/>
              <a:buChar char="•"/>
            </a:pPr>
            <a:endParaRPr lang="en-GB" sz="1600" b="0" kern="0" dirty="0">
              <a:latin typeface="Calibri" panose="020F0502020204030204" pitchFamily="34" charset="0"/>
              <a:cs typeface="Calibri" panose="020F0502020204030204" pitchFamily="34" charset="0"/>
            </a:endParaRPr>
          </a:p>
          <a:p>
            <a:pPr>
              <a:spcBef>
                <a:spcPts val="600"/>
              </a:spcBef>
              <a:buFont typeface="Arial" panose="020B0604020202020204" pitchFamily="34" charset="0"/>
              <a:buChar char="•"/>
            </a:pPr>
            <a:endParaRPr lang="en-GB" sz="1600" b="0" kern="0" dirty="0" smtClean="0">
              <a:latin typeface="Calibri" panose="020F0502020204030204" pitchFamily="34" charset="0"/>
              <a:cs typeface="Calibri" panose="020F0502020204030204" pitchFamily="34" charset="0"/>
            </a:endParaRPr>
          </a:p>
          <a:p>
            <a:pPr>
              <a:spcBef>
                <a:spcPts val="600"/>
              </a:spcBef>
              <a:buFont typeface="Arial" panose="020B0604020202020204" pitchFamily="34" charset="0"/>
              <a:buChar char="•"/>
            </a:pPr>
            <a:endParaRPr lang="en-GB" sz="1600" b="0" kern="0" dirty="0">
              <a:latin typeface="Calibri" panose="020F0502020204030204" pitchFamily="34" charset="0"/>
              <a:cs typeface="Calibri" panose="020F0502020204030204" pitchFamily="34" charset="0"/>
            </a:endParaRPr>
          </a:p>
          <a:p>
            <a:pPr>
              <a:spcBef>
                <a:spcPts val="600"/>
              </a:spcBef>
              <a:buFont typeface="Arial" panose="020B0604020202020204" pitchFamily="34" charset="0"/>
              <a:buChar char="•"/>
            </a:pPr>
            <a:endParaRPr lang="en-GB" sz="1600" b="0" kern="0" dirty="0" smtClean="0">
              <a:latin typeface="Calibri" panose="020F0502020204030204" pitchFamily="34" charset="0"/>
              <a:cs typeface="Calibri" panose="020F0502020204030204" pitchFamily="34" charset="0"/>
            </a:endParaRPr>
          </a:p>
          <a:p>
            <a:pPr>
              <a:spcBef>
                <a:spcPts val="600"/>
              </a:spcBef>
              <a:buFont typeface="Arial" panose="020B0604020202020204" pitchFamily="34" charset="0"/>
              <a:buChar char="•"/>
            </a:pPr>
            <a:endParaRPr lang="en-GB" sz="1600" b="0" kern="0" dirty="0">
              <a:latin typeface="Calibri" panose="020F0502020204030204" pitchFamily="34" charset="0"/>
              <a:cs typeface="Calibri" panose="020F0502020204030204" pitchFamily="34" charset="0"/>
            </a:endParaRPr>
          </a:p>
          <a:p>
            <a:pPr>
              <a:spcBef>
                <a:spcPts val="600"/>
              </a:spcBef>
              <a:buFont typeface="Arial" panose="020B0604020202020204" pitchFamily="34" charset="0"/>
              <a:buChar char="•"/>
            </a:pPr>
            <a:endParaRPr lang="en-GB" sz="1600" b="0" kern="0" dirty="0" smtClean="0">
              <a:latin typeface="Calibri" panose="020F0502020204030204" pitchFamily="34" charset="0"/>
              <a:cs typeface="Calibri" panose="020F0502020204030204" pitchFamily="34" charset="0"/>
            </a:endParaRPr>
          </a:p>
          <a:p>
            <a:pPr>
              <a:spcBef>
                <a:spcPts val="600"/>
              </a:spcBef>
              <a:buFont typeface="Arial" panose="020B0604020202020204" pitchFamily="34" charset="0"/>
              <a:buChar char="•"/>
            </a:pPr>
            <a:endParaRPr lang="en-GB" sz="1600" b="0" kern="0" dirty="0" smtClean="0">
              <a:latin typeface="Calibri" panose="020F0502020204030204" pitchFamily="34" charset="0"/>
              <a:cs typeface="Calibri" panose="020F0502020204030204" pitchFamily="34" charset="0"/>
            </a:endParaRPr>
          </a:p>
          <a:p>
            <a:pPr>
              <a:spcBef>
                <a:spcPts val="600"/>
              </a:spcBef>
              <a:buFont typeface="Arial" panose="020B0604020202020204" pitchFamily="34" charset="0"/>
              <a:buChar char="•"/>
            </a:pPr>
            <a:endParaRPr lang="en-GB" sz="1600" b="0" kern="0" dirty="0">
              <a:latin typeface="Calibri" panose="020F0502020204030204" pitchFamily="34" charset="0"/>
              <a:cs typeface="Calibri" panose="020F0502020204030204" pitchFamily="34" charset="0"/>
            </a:endParaRPr>
          </a:p>
          <a:p>
            <a:pPr>
              <a:spcBef>
                <a:spcPts val="600"/>
              </a:spcBef>
              <a:buFont typeface="Arial" panose="020B0604020202020204" pitchFamily="34" charset="0"/>
              <a:buChar char="•"/>
            </a:pPr>
            <a:endParaRPr lang="en-GB" sz="1600" b="0" kern="0" dirty="0" smtClean="0">
              <a:latin typeface="Calibri" panose="020F0502020204030204" pitchFamily="34" charset="0"/>
              <a:cs typeface="Calibri" panose="020F0502020204030204" pitchFamily="34" charset="0"/>
            </a:endParaRPr>
          </a:p>
          <a:p>
            <a:pPr>
              <a:spcBef>
                <a:spcPts val="600"/>
              </a:spcBef>
              <a:buFont typeface="Arial" panose="020B0604020202020204" pitchFamily="34" charset="0"/>
              <a:buChar char="•"/>
            </a:pPr>
            <a:r>
              <a:rPr lang="en-GB" sz="1600" b="0" kern="0" dirty="0" smtClean="0">
                <a:latin typeface="Calibri" panose="020F0502020204030204" pitchFamily="34" charset="0"/>
                <a:cs typeface="Calibri" panose="020F0502020204030204" pitchFamily="34" charset="0"/>
              </a:rPr>
              <a:t>We can also use statistics for risk taking strategies</a:t>
            </a:r>
          </a:p>
          <a:p>
            <a:pPr>
              <a:spcBef>
                <a:spcPts val="600"/>
              </a:spcBef>
              <a:buFont typeface="Arial" panose="020B0604020202020204" pitchFamily="34" charset="0"/>
              <a:buChar char="•"/>
            </a:pPr>
            <a:r>
              <a:rPr lang="en-GB" sz="1600" b="0" kern="0" dirty="0" smtClean="0">
                <a:latin typeface="Calibri" panose="020F0502020204030204" pitchFamily="34" charset="0"/>
                <a:cs typeface="Calibri" panose="020F0502020204030204" pitchFamily="34" charset="0"/>
              </a:rPr>
              <a:t>Given clients trades how likely is that they just got lucky or are they picking us off.</a:t>
            </a:r>
          </a:p>
          <a:p>
            <a:pPr>
              <a:spcBef>
                <a:spcPts val="600"/>
              </a:spcBef>
              <a:buFont typeface="Arial" panose="020B0604020202020204" pitchFamily="34" charset="0"/>
              <a:buChar char="•"/>
            </a:pPr>
            <a:r>
              <a:rPr lang="en-GB" sz="1600" b="0" kern="0" dirty="0" smtClean="0">
                <a:latin typeface="Calibri" panose="020F0502020204030204" pitchFamily="34" charset="0"/>
                <a:cs typeface="Calibri" panose="020F0502020204030204" pitchFamily="34" charset="0"/>
              </a:rPr>
              <a:t>Can we predict a clients behaviour from past behaviour. </a:t>
            </a:r>
          </a:p>
          <a:p>
            <a:pPr>
              <a:spcBef>
                <a:spcPts val="600"/>
              </a:spcBef>
              <a:buFont typeface="Arial" panose="020B0604020202020204" pitchFamily="34" charset="0"/>
              <a:buChar char="•"/>
            </a:pPr>
            <a:endParaRPr lang="en-GB" sz="1600" b="0" kern="0" dirty="0">
              <a:latin typeface="Calibri" panose="020F0502020204030204" pitchFamily="34" charset="0"/>
              <a:cs typeface="Calibri" panose="020F0502020204030204" pitchFamily="34" charset="0"/>
            </a:endParaRPr>
          </a:p>
        </p:txBody>
      </p:sp>
      <p:pic>
        <p:nvPicPr>
          <p:cNvPr id="3074" name="Picture 2" descr="I:\Desktop\nfpAnalysis\figs\deathByLawnmow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799" y="1730375"/>
            <a:ext cx="4257675" cy="320737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3343273" y="4112627"/>
            <a:ext cx="2381252" cy="338554"/>
          </a:xfrm>
          <a:prstGeom prst="rect">
            <a:avLst/>
          </a:prstGeom>
          <a:noFill/>
        </p:spPr>
        <p:txBody>
          <a:bodyPr wrap="square" rtlCol="0">
            <a:spAutoFit/>
          </a:bodyPr>
          <a:lstStyle/>
          <a:p>
            <a:r>
              <a:rPr lang="en-GB" b="0" kern="0" dirty="0" smtClean="0">
                <a:solidFill>
                  <a:srgbClr val="FF0000"/>
                </a:solidFill>
                <a:latin typeface="Calibri" panose="020F0502020204030204" pitchFamily="34" charset="0"/>
                <a:cs typeface="Calibri" panose="020F0502020204030204" pitchFamily="34" charset="0"/>
              </a:rPr>
              <a:t>80% inverse correlation</a:t>
            </a:r>
            <a:endParaRPr lang="en-GB" dirty="0">
              <a:solidFill>
                <a:srgbClr val="FF0000"/>
              </a:solidFill>
            </a:endParaRPr>
          </a:p>
        </p:txBody>
      </p:sp>
    </p:spTree>
    <p:custDataLst>
      <p:tags r:id="rId1"/>
    </p:custDataLst>
    <p:extLst>
      <p:ext uri="{BB962C8B-B14F-4D97-AF65-F5344CB8AC3E}">
        <p14:creationId xmlns:p14="http://schemas.microsoft.com/office/powerpoint/2010/main" val="1208595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713" y="0"/>
            <a:ext cx="7300912" cy="822325"/>
          </a:xfrm>
        </p:spPr>
        <p:txBody>
          <a:bodyPr/>
          <a:lstStyle/>
          <a:p>
            <a:r>
              <a:rPr lang="en-GB" dirty="0" smtClean="0">
                <a:latin typeface="Calibri" panose="020F0502020204030204" pitchFamily="34" charset="0"/>
                <a:cs typeface="Calibri" panose="020F0502020204030204" pitchFamily="34" charset="0"/>
              </a:rPr>
              <a:t>Data</a:t>
            </a:r>
            <a:endParaRPr lang="en-GB"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pPr>
              <a:lnSpc>
                <a:spcPct val="100000"/>
              </a:lnSpc>
              <a:buFont typeface="Arial" panose="020B0604020202020204" pitchFamily="34" charset="0"/>
              <a:buChar char="•"/>
            </a:pPr>
            <a:endParaRPr lang="en-GB" dirty="0"/>
          </a:p>
          <a:p>
            <a:endParaRPr lang="en-GB" dirty="0"/>
          </a:p>
        </p:txBody>
      </p:sp>
      <p:sp>
        <p:nvSpPr>
          <p:cNvPr id="6" name="Content Placeholder 2"/>
          <p:cNvSpPr txBox="1">
            <a:spLocks/>
          </p:cNvSpPr>
          <p:nvPr/>
        </p:nvSpPr>
        <p:spPr bwMode="auto">
          <a:xfrm>
            <a:off x="555625" y="1160463"/>
            <a:ext cx="8215313" cy="4854575"/>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marL="342900" indent="-342900" algn="l" rtl="0" eaLnBrk="0" fontAlgn="base" hangingPunct="0">
              <a:lnSpc>
                <a:spcPct val="95000"/>
              </a:lnSpc>
              <a:spcBef>
                <a:spcPct val="75000"/>
              </a:spcBef>
              <a:spcAft>
                <a:spcPct val="20000"/>
              </a:spcAft>
              <a:defRPr sz="2200">
                <a:solidFill>
                  <a:srgbClr val="003399"/>
                </a:solidFill>
                <a:latin typeface="+mn-lt"/>
                <a:ea typeface="+mn-ea"/>
                <a:cs typeface="+mn-cs"/>
              </a:defRPr>
            </a:lvl1pPr>
            <a:lvl2pPr marL="231775" indent="-230188" algn="l" rtl="0" eaLnBrk="0" fontAlgn="base" hangingPunct="0">
              <a:lnSpc>
                <a:spcPct val="95000"/>
              </a:lnSpc>
              <a:spcBef>
                <a:spcPct val="20000"/>
              </a:spcBef>
              <a:spcAft>
                <a:spcPct val="20000"/>
              </a:spcAft>
              <a:buFont typeface="Arial" charset="0"/>
              <a:buChar char="•"/>
              <a:defRPr sz="2200">
                <a:solidFill>
                  <a:srgbClr val="003399"/>
                </a:solidFill>
                <a:latin typeface="+mn-lt"/>
              </a:defRPr>
            </a:lvl2pPr>
            <a:lvl3pPr marL="460375" indent="-227013" algn="l" rtl="0" eaLnBrk="0" fontAlgn="base" hangingPunct="0">
              <a:lnSpc>
                <a:spcPct val="95000"/>
              </a:lnSpc>
              <a:spcBef>
                <a:spcPct val="20000"/>
              </a:spcBef>
              <a:spcAft>
                <a:spcPct val="20000"/>
              </a:spcAft>
              <a:buChar char="–"/>
              <a:defRPr sz="2000">
                <a:solidFill>
                  <a:srgbClr val="003399"/>
                </a:solidFill>
                <a:latin typeface="+mn-lt"/>
              </a:defRPr>
            </a:lvl3pPr>
            <a:lvl4pPr marL="685800" indent="-223838" algn="l" rtl="0" eaLnBrk="0" fontAlgn="base" hangingPunct="0">
              <a:lnSpc>
                <a:spcPct val="95000"/>
              </a:lnSpc>
              <a:spcBef>
                <a:spcPct val="20000"/>
              </a:spcBef>
              <a:spcAft>
                <a:spcPct val="20000"/>
              </a:spcAft>
              <a:buFont typeface="Arial" charset="0"/>
              <a:buChar char="•"/>
              <a:defRPr>
                <a:solidFill>
                  <a:srgbClr val="003399"/>
                </a:solidFill>
                <a:latin typeface="+mn-lt"/>
              </a:defRPr>
            </a:lvl4pPr>
            <a:lvl5pPr marL="1023938" indent="-223838" algn="l" rtl="0" eaLnBrk="0" fontAlgn="base" hangingPunct="0">
              <a:lnSpc>
                <a:spcPct val="95000"/>
              </a:lnSpc>
              <a:spcBef>
                <a:spcPct val="20000"/>
              </a:spcBef>
              <a:spcAft>
                <a:spcPct val="20000"/>
              </a:spcAft>
              <a:buChar char="–"/>
              <a:defRPr>
                <a:solidFill>
                  <a:srgbClr val="003399"/>
                </a:solidFill>
                <a:latin typeface="+mn-lt"/>
              </a:defRPr>
            </a:lvl5pPr>
            <a:lvl6pPr marL="1481138" indent="-223838" algn="l" rtl="0" fontAlgn="base">
              <a:lnSpc>
                <a:spcPct val="95000"/>
              </a:lnSpc>
              <a:spcBef>
                <a:spcPct val="20000"/>
              </a:spcBef>
              <a:spcAft>
                <a:spcPct val="20000"/>
              </a:spcAft>
              <a:buChar char="–"/>
              <a:defRPr>
                <a:solidFill>
                  <a:srgbClr val="003399"/>
                </a:solidFill>
                <a:latin typeface="+mn-lt"/>
              </a:defRPr>
            </a:lvl6pPr>
            <a:lvl7pPr marL="1938338" indent="-223838" algn="l" rtl="0" fontAlgn="base">
              <a:lnSpc>
                <a:spcPct val="95000"/>
              </a:lnSpc>
              <a:spcBef>
                <a:spcPct val="20000"/>
              </a:spcBef>
              <a:spcAft>
                <a:spcPct val="20000"/>
              </a:spcAft>
              <a:buChar char="–"/>
              <a:defRPr>
                <a:solidFill>
                  <a:srgbClr val="003399"/>
                </a:solidFill>
                <a:latin typeface="+mn-lt"/>
              </a:defRPr>
            </a:lvl7pPr>
            <a:lvl8pPr marL="2395538" indent="-223838" algn="l" rtl="0" fontAlgn="base">
              <a:lnSpc>
                <a:spcPct val="95000"/>
              </a:lnSpc>
              <a:spcBef>
                <a:spcPct val="20000"/>
              </a:spcBef>
              <a:spcAft>
                <a:spcPct val="20000"/>
              </a:spcAft>
              <a:buChar char="–"/>
              <a:defRPr>
                <a:solidFill>
                  <a:srgbClr val="003399"/>
                </a:solidFill>
                <a:latin typeface="+mn-lt"/>
              </a:defRPr>
            </a:lvl8pPr>
            <a:lvl9pPr marL="2852738" indent="-223838" algn="l" rtl="0" fontAlgn="base">
              <a:lnSpc>
                <a:spcPct val="95000"/>
              </a:lnSpc>
              <a:spcBef>
                <a:spcPct val="20000"/>
              </a:spcBef>
              <a:spcAft>
                <a:spcPct val="20000"/>
              </a:spcAft>
              <a:buChar char="–"/>
              <a:defRPr>
                <a:solidFill>
                  <a:srgbClr val="003399"/>
                </a:solidFill>
                <a:latin typeface="+mn-lt"/>
              </a:defRPr>
            </a:lvl9pPr>
          </a:lstStyle>
          <a:p>
            <a:pPr>
              <a:lnSpc>
                <a:spcPct val="100000"/>
              </a:lnSpc>
              <a:buFont typeface="Arial" panose="020B0604020202020204" pitchFamily="34" charset="0"/>
              <a:buChar char="•"/>
            </a:pPr>
            <a:endParaRPr lang="en-GB" b="0" kern="0" dirty="0" smtClean="0">
              <a:latin typeface="Calibri" panose="020F0502020204030204" pitchFamily="34" charset="0"/>
              <a:cs typeface="Calibri" panose="020F0502020204030204" pitchFamily="34" charset="0"/>
            </a:endParaRPr>
          </a:p>
          <a:p>
            <a:pPr>
              <a:lnSpc>
                <a:spcPct val="100000"/>
              </a:lnSpc>
              <a:buFont typeface="Arial" panose="020B0604020202020204" pitchFamily="34" charset="0"/>
              <a:buChar char="•"/>
            </a:pPr>
            <a:endParaRPr lang="en-GB" b="0" kern="0" dirty="0" smtClean="0">
              <a:latin typeface="Calibri" panose="020F0502020204030204" pitchFamily="34" charset="0"/>
              <a:cs typeface="Calibri" panose="020F0502020204030204" pitchFamily="34" charset="0"/>
            </a:endParaRPr>
          </a:p>
          <a:p>
            <a:endParaRPr lang="en-GB" b="0" kern="0" dirty="0">
              <a:latin typeface="Calibri" panose="020F0502020204030204" pitchFamily="34" charset="0"/>
              <a:cs typeface="Calibri" panose="020F0502020204030204" pitchFamily="34" charset="0"/>
            </a:endParaRPr>
          </a:p>
        </p:txBody>
      </p:sp>
      <p:sp>
        <p:nvSpPr>
          <p:cNvPr id="5" name="Content Placeholder 2"/>
          <p:cNvSpPr txBox="1">
            <a:spLocks/>
          </p:cNvSpPr>
          <p:nvPr/>
        </p:nvSpPr>
        <p:spPr bwMode="auto">
          <a:xfrm>
            <a:off x="555624" y="1160462"/>
            <a:ext cx="8215313" cy="4854575"/>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marL="342900" indent="-342900" algn="l" rtl="0" eaLnBrk="0" fontAlgn="base" hangingPunct="0">
              <a:lnSpc>
                <a:spcPct val="95000"/>
              </a:lnSpc>
              <a:spcBef>
                <a:spcPct val="75000"/>
              </a:spcBef>
              <a:spcAft>
                <a:spcPct val="20000"/>
              </a:spcAft>
              <a:defRPr sz="2200">
                <a:solidFill>
                  <a:srgbClr val="003399"/>
                </a:solidFill>
                <a:latin typeface="+mn-lt"/>
                <a:ea typeface="+mn-ea"/>
                <a:cs typeface="+mn-cs"/>
              </a:defRPr>
            </a:lvl1pPr>
            <a:lvl2pPr marL="231775" indent="-230188" algn="l" rtl="0" eaLnBrk="0" fontAlgn="base" hangingPunct="0">
              <a:lnSpc>
                <a:spcPct val="95000"/>
              </a:lnSpc>
              <a:spcBef>
                <a:spcPct val="20000"/>
              </a:spcBef>
              <a:spcAft>
                <a:spcPct val="20000"/>
              </a:spcAft>
              <a:buFont typeface="Arial" charset="0"/>
              <a:buChar char="•"/>
              <a:defRPr sz="2200">
                <a:solidFill>
                  <a:srgbClr val="003399"/>
                </a:solidFill>
                <a:latin typeface="+mn-lt"/>
              </a:defRPr>
            </a:lvl2pPr>
            <a:lvl3pPr marL="460375" indent="-227013" algn="l" rtl="0" eaLnBrk="0" fontAlgn="base" hangingPunct="0">
              <a:lnSpc>
                <a:spcPct val="95000"/>
              </a:lnSpc>
              <a:spcBef>
                <a:spcPct val="20000"/>
              </a:spcBef>
              <a:spcAft>
                <a:spcPct val="20000"/>
              </a:spcAft>
              <a:buChar char="–"/>
              <a:defRPr sz="2000">
                <a:solidFill>
                  <a:srgbClr val="003399"/>
                </a:solidFill>
                <a:latin typeface="+mn-lt"/>
              </a:defRPr>
            </a:lvl3pPr>
            <a:lvl4pPr marL="685800" indent="-223838" algn="l" rtl="0" eaLnBrk="0" fontAlgn="base" hangingPunct="0">
              <a:lnSpc>
                <a:spcPct val="95000"/>
              </a:lnSpc>
              <a:spcBef>
                <a:spcPct val="20000"/>
              </a:spcBef>
              <a:spcAft>
                <a:spcPct val="20000"/>
              </a:spcAft>
              <a:buFont typeface="Arial" charset="0"/>
              <a:buChar char="•"/>
              <a:defRPr>
                <a:solidFill>
                  <a:srgbClr val="003399"/>
                </a:solidFill>
                <a:latin typeface="+mn-lt"/>
              </a:defRPr>
            </a:lvl4pPr>
            <a:lvl5pPr marL="1023938" indent="-223838" algn="l" rtl="0" eaLnBrk="0" fontAlgn="base" hangingPunct="0">
              <a:lnSpc>
                <a:spcPct val="95000"/>
              </a:lnSpc>
              <a:spcBef>
                <a:spcPct val="20000"/>
              </a:spcBef>
              <a:spcAft>
                <a:spcPct val="20000"/>
              </a:spcAft>
              <a:buChar char="–"/>
              <a:defRPr>
                <a:solidFill>
                  <a:srgbClr val="003399"/>
                </a:solidFill>
                <a:latin typeface="+mn-lt"/>
              </a:defRPr>
            </a:lvl5pPr>
            <a:lvl6pPr marL="1481138" indent="-223838" algn="l" rtl="0" fontAlgn="base">
              <a:lnSpc>
                <a:spcPct val="95000"/>
              </a:lnSpc>
              <a:spcBef>
                <a:spcPct val="20000"/>
              </a:spcBef>
              <a:spcAft>
                <a:spcPct val="20000"/>
              </a:spcAft>
              <a:buChar char="–"/>
              <a:defRPr>
                <a:solidFill>
                  <a:srgbClr val="003399"/>
                </a:solidFill>
                <a:latin typeface="+mn-lt"/>
              </a:defRPr>
            </a:lvl6pPr>
            <a:lvl7pPr marL="1938338" indent="-223838" algn="l" rtl="0" fontAlgn="base">
              <a:lnSpc>
                <a:spcPct val="95000"/>
              </a:lnSpc>
              <a:spcBef>
                <a:spcPct val="20000"/>
              </a:spcBef>
              <a:spcAft>
                <a:spcPct val="20000"/>
              </a:spcAft>
              <a:buChar char="–"/>
              <a:defRPr>
                <a:solidFill>
                  <a:srgbClr val="003399"/>
                </a:solidFill>
                <a:latin typeface="+mn-lt"/>
              </a:defRPr>
            </a:lvl7pPr>
            <a:lvl8pPr marL="2395538" indent="-223838" algn="l" rtl="0" fontAlgn="base">
              <a:lnSpc>
                <a:spcPct val="95000"/>
              </a:lnSpc>
              <a:spcBef>
                <a:spcPct val="20000"/>
              </a:spcBef>
              <a:spcAft>
                <a:spcPct val="20000"/>
              </a:spcAft>
              <a:buChar char="–"/>
              <a:defRPr>
                <a:solidFill>
                  <a:srgbClr val="003399"/>
                </a:solidFill>
                <a:latin typeface="+mn-lt"/>
              </a:defRPr>
            </a:lvl8pPr>
            <a:lvl9pPr marL="2852738" indent="-223838" algn="l" rtl="0" fontAlgn="base">
              <a:lnSpc>
                <a:spcPct val="95000"/>
              </a:lnSpc>
              <a:spcBef>
                <a:spcPct val="20000"/>
              </a:spcBef>
              <a:spcAft>
                <a:spcPct val="20000"/>
              </a:spcAft>
              <a:buChar char="–"/>
              <a:defRPr>
                <a:solidFill>
                  <a:srgbClr val="003399"/>
                </a:solidFill>
                <a:latin typeface="+mn-lt"/>
              </a:defRPr>
            </a:lvl9pPr>
          </a:lstStyle>
          <a:p>
            <a:pPr>
              <a:spcBef>
                <a:spcPts val="600"/>
              </a:spcBef>
              <a:buFont typeface="Arial" panose="020B0604020202020204" pitchFamily="34" charset="0"/>
              <a:buChar char="•"/>
            </a:pPr>
            <a:r>
              <a:rPr lang="en-GB" sz="1600" b="0" kern="0" dirty="0" smtClean="0">
                <a:cs typeface="Calibri" panose="020F0502020204030204" pitchFamily="34" charset="0"/>
              </a:rPr>
              <a:t>We trade in 3 regions – EMEA (Europe/Africa), NAM (North America), APAC (Asia/Pacific) </a:t>
            </a:r>
          </a:p>
          <a:p>
            <a:pPr>
              <a:spcBef>
                <a:spcPts val="600"/>
              </a:spcBef>
              <a:buFont typeface="Arial" panose="020B0604020202020204" pitchFamily="34" charset="0"/>
              <a:buChar char="•"/>
            </a:pPr>
            <a:r>
              <a:rPr lang="en-GB" sz="1600" b="0" kern="0" dirty="0" smtClean="0">
                <a:cs typeface="Calibri" panose="020F0502020204030204" pitchFamily="34" charset="0"/>
              </a:rPr>
              <a:t>Each region has it’s own exchanges, offering products unique to the region and products that are traded in all regions.</a:t>
            </a:r>
          </a:p>
          <a:p>
            <a:pPr>
              <a:spcBef>
                <a:spcPts val="600"/>
              </a:spcBef>
              <a:buFont typeface="Arial" panose="020B0604020202020204" pitchFamily="34" charset="0"/>
              <a:buChar char="•"/>
            </a:pPr>
            <a:r>
              <a:rPr lang="en-GB" sz="1600" b="0" kern="0" dirty="0" smtClean="0">
                <a:cs typeface="Calibri" panose="020F0502020204030204" pitchFamily="34" charset="0"/>
              </a:rPr>
              <a:t>Also each exchange has it’s own rules, for example the frequency they update, they way they match trades, or the rules for how long and how many trades we have to show on the venue.</a:t>
            </a:r>
          </a:p>
          <a:p>
            <a:pPr>
              <a:spcBef>
                <a:spcPts val="600"/>
              </a:spcBef>
              <a:buFont typeface="Arial" panose="020B0604020202020204" pitchFamily="34" charset="0"/>
              <a:buChar char="•"/>
            </a:pPr>
            <a:r>
              <a:rPr lang="en-GB" sz="1600" b="0" kern="0" dirty="0" smtClean="0">
                <a:cs typeface="Calibri" panose="020F0502020204030204" pitchFamily="34" charset="0"/>
              </a:rPr>
              <a:t>So let’s look our top 3 venues, EBS, Reuters, and CME. In order they update every 100ms, 250ms, in real time.</a:t>
            </a:r>
          </a:p>
          <a:p>
            <a:pPr>
              <a:spcBef>
                <a:spcPts val="600"/>
              </a:spcBef>
              <a:buFont typeface="Arial" panose="020B0604020202020204" pitchFamily="34" charset="0"/>
              <a:buChar char="•"/>
            </a:pPr>
            <a:r>
              <a:rPr lang="en-GB" sz="1600" b="0" kern="0" dirty="0" smtClean="0">
                <a:cs typeface="Calibri" panose="020F0502020204030204" pitchFamily="34" charset="0"/>
              </a:rPr>
              <a:t>Now it also takes 35ms for a signal to get from NAM to EMEA, 95 </a:t>
            </a:r>
            <a:r>
              <a:rPr lang="en-GB" sz="1600" b="0" kern="0" dirty="0" err="1" smtClean="0">
                <a:cs typeface="Calibri" panose="020F0502020204030204" pitchFamily="34" charset="0"/>
              </a:rPr>
              <a:t>ms</a:t>
            </a:r>
            <a:r>
              <a:rPr lang="en-GB" sz="1600" b="0" kern="0" dirty="0" smtClean="0">
                <a:cs typeface="Calibri" panose="020F0502020204030204" pitchFamily="34" charset="0"/>
              </a:rPr>
              <a:t> to get from EMEA to APAC and 95 to get from EMEA to APAC.</a:t>
            </a:r>
          </a:p>
          <a:p>
            <a:pPr>
              <a:spcBef>
                <a:spcPts val="600"/>
              </a:spcBef>
              <a:buFont typeface="Arial" panose="020B0604020202020204" pitchFamily="34" charset="0"/>
              <a:buChar char="•"/>
            </a:pPr>
            <a:r>
              <a:rPr lang="en-GB" sz="1600" b="0" kern="0" dirty="0" smtClean="0">
                <a:cs typeface="Calibri" panose="020F0502020204030204" pitchFamily="34" charset="0"/>
              </a:rPr>
              <a:t>We are therefore presented with a big technology/data analysis problem of how to aggregate the prices from different exchanges in different regions to get an actual market. </a:t>
            </a:r>
          </a:p>
          <a:p>
            <a:pPr>
              <a:spcBef>
                <a:spcPts val="600"/>
              </a:spcBef>
              <a:buFont typeface="Arial" panose="020B0604020202020204" pitchFamily="34" charset="0"/>
              <a:buChar char="•"/>
            </a:pPr>
            <a:r>
              <a:rPr lang="en-GB" sz="1600" b="0" kern="0" dirty="0" smtClean="0">
                <a:cs typeface="Calibri" panose="020F0502020204030204" pitchFamily="34" charset="0"/>
              </a:rPr>
              <a:t>We then need to analyse this data, make pricing and trading decisions, then get back to the exchange as quickly as possible.</a:t>
            </a:r>
          </a:p>
          <a:p>
            <a:pPr>
              <a:spcBef>
                <a:spcPts val="600"/>
              </a:spcBef>
              <a:buFont typeface="Arial" panose="020B0604020202020204" pitchFamily="34" charset="0"/>
              <a:buChar char="•"/>
            </a:pPr>
            <a:endParaRPr lang="en-GB" sz="1600" b="0" kern="0" dirty="0" smtClean="0">
              <a:latin typeface="Calibri" panose="020F0502020204030204" pitchFamily="34" charset="0"/>
              <a:cs typeface="Calibri" panose="020F0502020204030204" pitchFamily="34" charset="0"/>
            </a:endParaRPr>
          </a:p>
          <a:p>
            <a:pPr>
              <a:spcBef>
                <a:spcPts val="600"/>
              </a:spcBef>
              <a:buFont typeface="Arial" panose="020B0604020202020204" pitchFamily="34" charset="0"/>
              <a:buChar char="•"/>
            </a:pPr>
            <a:endParaRPr lang="en-GB" sz="1600" b="0" kern="0" dirty="0" smtClean="0">
              <a:latin typeface="Calibri" panose="020F0502020204030204" pitchFamily="34" charset="0"/>
              <a:cs typeface="Calibri" panose="020F0502020204030204" pitchFamily="34" charset="0"/>
            </a:endParaRPr>
          </a:p>
        </p:txBody>
      </p:sp>
    </p:spTree>
    <p:custDataLst>
      <p:tags r:id="rId1"/>
    </p:custDataLst>
    <p:extLst>
      <p:ext uri="{BB962C8B-B14F-4D97-AF65-F5344CB8AC3E}">
        <p14:creationId xmlns:p14="http://schemas.microsoft.com/office/powerpoint/2010/main" val="18078933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713" y="0"/>
            <a:ext cx="7300912" cy="822325"/>
          </a:xfrm>
        </p:spPr>
        <p:txBody>
          <a:bodyPr/>
          <a:lstStyle/>
          <a:p>
            <a:r>
              <a:rPr lang="en-GB" dirty="0" smtClean="0">
                <a:latin typeface="Calibri" panose="020F0502020204030204" pitchFamily="34" charset="0"/>
                <a:cs typeface="Calibri" panose="020F0502020204030204" pitchFamily="34" charset="0"/>
              </a:rPr>
              <a:t>Technology</a:t>
            </a:r>
            <a:endParaRPr lang="en-GB"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pPr>
              <a:lnSpc>
                <a:spcPct val="100000"/>
              </a:lnSpc>
              <a:buFont typeface="Arial" panose="020B0604020202020204" pitchFamily="34" charset="0"/>
              <a:buChar char="•"/>
            </a:pPr>
            <a:endParaRPr lang="en-GB" dirty="0"/>
          </a:p>
          <a:p>
            <a:endParaRPr lang="en-GB" dirty="0"/>
          </a:p>
        </p:txBody>
      </p:sp>
      <p:sp>
        <p:nvSpPr>
          <p:cNvPr id="6" name="Content Placeholder 2"/>
          <p:cNvSpPr txBox="1">
            <a:spLocks/>
          </p:cNvSpPr>
          <p:nvPr/>
        </p:nvSpPr>
        <p:spPr bwMode="auto">
          <a:xfrm>
            <a:off x="555625" y="1160463"/>
            <a:ext cx="8215313" cy="4854575"/>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marL="342900" indent="-342900" algn="l" rtl="0" eaLnBrk="0" fontAlgn="base" hangingPunct="0">
              <a:lnSpc>
                <a:spcPct val="95000"/>
              </a:lnSpc>
              <a:spcBef>
                <a:spcPct val="75000"/>
              </a:spcBef>
              <a:spcAft>
                <a:spcPct val="20000"/>
              </a:spcAft>
              <a:defRPr sz="2200">
                <a:solidFill>
                  <a:srgbClr val="003399"/>
                </a:solidFill>
                <a:latin typeface="+mn-lt"/>
                <a:ea typeface="+mn-ea"/>
                <a:cs typeface="+mn-cs"/>
              </a:defRPr>
            </a:lvl1pPr>
            <a:lvl2pPr marL="231775" indent="-230188" algn="l" rtl="0" eaLnBrk="0" fontAlgn="base" hangingPunct="0">
              <a:lnSpc>
                <a:spcPct val="95000"/>
              </a:lnSpc>
              <a:spcBef>
                <a:spcPct val="20000"/>
              </a:spcBef>
              <a:spcAft>
                <a:spcPct val="20000"/>
              </a:spcAft>
              <a:buFont typeface="Arial" charset="0"/>
              <a:buChar char="•"/>
              <a:defRPr sz="2200">
                <a:solidFill>
                  <a:srgbClr val="003399"/>
                </a:solidFill>
                <a:latin typeface="+mn-lt"/>
              </a:defRPr>
            </a:lvl2pPr>
            <a:lvl3pPr marL="460375" indent="-227013" algn="l" rtl="0" eaLnBrk="0" fontAlgn="base" hangingPunct="0">
              <a:lnSpc>
                <a:spcPct val="95000"/>
              </a:lnSpc>
              <a:spcBef>
                <a:spcPct val="20000"/>
              </a:spcBef>
              <a:spcAft>
                <a:spcPct val="20000"/>
              </a:spcAft>
              <a:buChar char="–"/>
              <a:defRPr sz="2000">
                <a:solidFill>
                  <a:srgbClr val="003399"/>
                </a:solidFill>
                <a:latin typeface="+mn-lt"/>
              </a:defRPr>
            </a:lvl3pPr>
            <a:lvl4pPr marL="685800" indent="-223838" algn="l" rtl="0" eaLnBrk="0" fontAlgn="base" hangingPunct="0">
              <a:lnSpc>
                <a:spcPct val="95000"/>
              </a:lnSpc>
              <a:spcBef>
                <a:spcPct val="20000"/>
              </a:spcBef>
              <a:spcAft>
                <a:spcPct val="20000"/>
              </a:spcAft>
              <a:buFont typeface="Arial" charset="0"/>
              <a:buChar char="•"/>
              <a:defRPr>
                <a:solidFill>
                  <a:srgbClr val="003399"/>
                </a:solidFill>
                <a:latin typeface="+mn-lt"/>
              </a:defRPr>
            </a:lvl4pPr>
            <a:lvl5pPr marL="1023938" indent="-223838" algn="l" rtl="0" eaLnBrk="0" fontAlgn="base" hangingPunct="0">
              <a:lnSpc>
                <a:spcPct val="95000"/>
              </a:lnSpc>
              <a:spcBef>
                <a:spcPct val="20000"/>
              </a:spcBef>
              <a:spcAft>
                <a:spcPct val="20000"/>
              </a:spcAft>
              <a:buChar char="–"/>
              <a:defRPr>
                <a:solidFill>
                  <a:srgbClr val="003399"/>
                </a:solidFill>
                <a:latin typeface="+mn-lt"/>
              </a:defRPr>
            </a:lvl5pPr>
            <a:lvl6pPr marL="1481138" indent="-223838" algn="l" rtl="0" fontAlgn="base">
              <a:lnSpc>
                <a:spcPct val="95000"/>
              </a:lnSpc>
              <a:spcBef>
                <a:spcPct val="20000"/>
              </a:spcBef>
              <a:spcAft>
                <a:spcPct val="20000"/>
              </a:spcAft>
              <a:buChar char="–"/>
              <a:defRPr>
                <a:solidFill>
                  <a:srgbClr val="003399"/>
                </a:solidFill>
                <a:latin typeface="+mn-lt"/>
              </a:defRPr>
            </a:lvl6pPr>
            <a:lvl7pPr marL="1938338" indent="-223838" algn="l" rtl="0" fontAlgn="base">
              <a:lnSpc>
                <a:spcPct val="95000"/>
              </a:lnSpc>
              <a:spcBef>
                <a:spcPct val="20000"/>
              </a:spcBef>
              <a:spcAft>
                <a:spcPct val="20000"/>
              </a:spcAft>
              <a:buChar char="–"/>
              <a:defRPr>
                <a:solidFill>
                  <a:srgbClr val="003399"/>
                </a:solidFill>
                <a:latin typeface="+mn-lt"/>
              </a:defRPr>
            </a:lvl7pPr>
            <a:lvl8pPr marL="2395538" indent="-223838" algn="l" rtl="0" fontAlgn="base">
              <a:lnSpc>
                <a:spcPct val="95000"/>
              </a:lnSpc>
              <a:spcBef>
                <a:spcPct val="20000"/>
              </a:spcBef>
              <a:spcAft>
                <a:spcPct val="20000"/>
              </a:spcAft>
              <a:buChar char="–"/>
              <a:defRPr>
                <a:solidFill>
                  <a:srgbClr val="003399"/>
                </a:solidFill>
                <a:latin typeface="+mn-lt"/>
              </a:defRPr>
            </a:lvl8pPr>
            <a:lvl9pPr marL="2852738" indent="-223838" algn="l" rtl="0" fontAlgn="base">
              <a:lnSpc>
                <a:spcPct val="95000"/>
              </a:lnSpc>
              <a:spcBef>
                <a:spcPct val="20000"/>
              </a:spcBef>
              <a:spcAft>
                <a:spcPct val="20000"/>
              </a:spcAft>
              <a:buChar char="–"/>
              <a:defRPr>
                <a:solidFill>
                  <a:srgbClr val="003399"/>
                </a:solidFill>
                <a:latin typeface="+mn-lt"/>
              </a:defRPr>
            </a:lvl9pPr>
          </a:lstStyle>
          <a:p>
            <a:pPr>
              <a:lnSpc>
                <a:spcPct val="100000"/>
              </a:lnSpc>
              <a:buFont typeface="Arial" panose="020B0604020202020204" pitchFamily="34" charset="0"/>
              <a:buChar char="•"/>
            </a:pPr>
            <a:endParaRPr lang="en-GB" b="0" kern="0" dirty="0" smtClean="0">
              <a:latin typeface="Calibri" panose="020F0502020204030204" pitchFamily="34" charset="0"/>
              <a:cs typeface="Calibri" panose="020F0502020204030204" pitchFamily="34" charset="0"/>
            </a:endParaRPr>
          </a:p>
          <a:p>
            <a:pPr>
              <a:lnSpc>
                <a:spcPct val="100000"/>
              </a:lnSpc>
              <a:buFont typeface="Arial" panose="020B0604020202020204" pitchFamily="34" charset="0"/>
              <a:buChar char="•"/>
            </a:pPr>
            <a:endParaRPr lang="en-GB" b="0" kern="0" dirty="0" smtClean="0">
              <a:latin typeface="Calibri" panose="020F0502020204030204" pitchFamily="34" charset="0"/>
              <a:cs typeface="Calibri" panose="020F0502020204030204" pitchFamily="34" charset="0"/>
            </a:endParaRPr>
          </a:p>
          <a:p>
            <a:endParaRPr lang="en-GB" b="0" kern="0" dirty="0">
              <a:latin typeface="Calibri" panose="020F0502020204030204" pitchFamily="34" charset="0"/>
              <a:cs typeface="Calibri" panose="020F0502020204030204" pitchFamily="34" charset="0"/>
            </a:endParaRPr>
          </a:p>
        </p:txBody>
      </p:sp>
      <p:sp>
        <p:nvSpPr>
          <p:cNvPr id="5" name="Content Placeholder 2"/>
          <p:cNvSpPr txBox="1">
            <a:spLocks/>
          </p:cNvSpPr>
          <p:nvPr/>
        </p:nvSpPr>
        <p:spPr bwMode="auto">
          <a:xfrm>
            <a:off x="555624" y="1160462"/>
            <a:ext cx="8215313" cy="4854575"/>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marL="342900" indent="-342900" algn="l" rtl="0" eaLnBrk="0" fontAlgn="base" hangingPunct="0">
              <a:lnSpc>
                <a:spcPct val="95000"/>
              </a:lnSpc>
              <a:spcBef>
                <a:spcPct val="75000"/>
              </a:spcBef>
              <a:spcAft>
                <a:spcPct val="20000"/>
              </a:spcAft>
              <a:defRPr sz="2200">
                <a:solidFill>
                  <a:srgbClr val="003399"/>
                </a:solidFill>
                <a:latin typeface="+mn-lt"/>
                <a:ea typeface="+mn-ea"/>
                <a:cs typeface="+mn-cs"/>
              </a:defRPr>
            </a:lvl1pPr>
            <a:lvl2pPr marL="231775" indent="-230188" algn="l" rtl="0" eaLnBrk="0" fontAlgn="base" hangingPunct="0">
              <a:lnSpc>
                <a:spcPct val="95000"/>
              </a:lnSpc>
              <a:spcBef>
                <a:spcPct val="20000"/>
              </a:spcBef>
              <a:spcAft>
                <a:spcPct val="20000"/>
              </a:spcAft>
              <a:buFont typeface="Arial" charset="0"/>
              <a:buChar char="•"/>
              <a:defRPr sz="2200">
                <a:solidFill>
                  <a:srgbClr val="003399"/>
                </a:solidFill>
                <a:latin typeface="+mn-lt"/>
              </a:defRPr>
            </a:lvl2pPr>
            <a:lvl3pPr marL="460375" indent="-227013" algn="l" rtl="0" eaLnBrk="0" fontAlgn="base" hangingPunct="0">
              <a:lnSpc>
                <a:spcPct val="95000"/>
              </a:lnSpc>
              <a:spcBef>
                <a:spcPct val="20000"/>
              </a:spcBef>
              <a:spcAft>
                <a:spcPct val="20000"/>
              </a:spcAft>
              <a:buChar char="–"/>
              <a:defRPr sz="2000">
                <a:solidFill>
                  <a:srgbClr val="003399"/>
                </a:solidFill>
                <a:latin typeface="+mn-lt"/>
              </a:defRPr>
            </a:lvl3pPr>
            <a:lvl4pPr marL="685800" indent="-223838" algn="l" rtl="0" eaLnBrk="0" fontAlgn="base" hangingPunct="0">
              <a:lnSpc>
                <a:spcPct val="95000"/>
              </a:lnSpc>
              <a:spcBef>
                <a:spcPct val="20000"/>
              </a:spcBef>
              <a:spcAft>
                <a:spcPct val="20000"/>
              </a:spcAft>
              <a:buFont typeface="Arial" charset="0"/>
              <a:buChar char="•"/>
              <a:defRPr>
                <a:solidFill>
                  <a:srgbClr val="003399"/>
                </a:solidFill>
                <a:latin typeface="+mn-lt"/>
              </a:defRPr>
            </a:lvl4pPr>
            <a:lvl5pPr marL="1023938" indent="-223838" algn="l" rtl="0" eaLnBrk="0" fontAlgn="base" hangingPunct="0">
              <a:lnSpc>
                <a:spcPct val="95000"/>
              </a:lnSpc>
              <a:spcBef>
                <a:spcPct val="20000"/>
              </a:spcBef>
              <a:spcAft>
                <a:spcPct val="20000"/>
              </a:spcAft>
              <a:buChar char="–"/>
              <a:defRPr>
                <a:solidFill>
                  <a:srgbClr val="003399"/>
                </a:solidFill>
                <a:latin typeface="+mn-lt"/>
              </a:defRPr>
            </a:lvl5pPr>
            <a:lvl6pPr marL="1481138" indent="-223838" algn="l" rtl="0" fontAlgn="base">
              <a:lnSpc>
                <a:spcPct val="95000"/>
              </a:lnSpc>
              <a:spcBef>
                <a:spcPct val="20000"/>
              </a:spcBef>
              <a:spcAft>
                <a:spcPct val="20000"/>
              </a:spcAft>
              <a:buChar char="–"/>
              <a:defRPr>
                <a:solidFill>
                  <a:srgbClr val="003399"/>
                </a:solidFill>
                <a:latin typeface="+mn-lt"/>
              </a:defRPr>
            </a:lvl6pPr>
            <a:lvl7pPr marL="1938338" indent="-223838" algn="l" rtl="0" fontAlgn="base">
              <a:lnSpc>
                <a:spcPct val="95000"/>
              </a:lnSpc>
              <a:spcBef>
                <a:spcPct val="20000"/>
              </a:spcBef>
              <a:spcAft>
                <a:spcPct val="20000"/>
              </a:spcAft>
              <a:buChar char="–"/>
              <a:defRPr>
                <a:solidFill>
                  <a:srgbClr val="003399"/>
                </a:solidFill>
                <a:latin typeface="+mn-lt"/>
              </a:defRPr>
            </a:lvl7pPr>
            <a:lvl8pPr marL="2395538" indent="-223838" algn="l" rtl="0" fontAlgn="base">
              <a:lnSpc>
                <a:spcPct val="95000"/>
              </a:lnSpc>
              <a:spcBef>
                <a:spcPct val="20000"/>
              </a:spcBef>
              <a:spcAft>
                <a:spcPct val="20000"/>
              </a:spcAft>
              <a:buChar char="–"/>
              <a:defRPr>
                <a:solidFill>
                  <a:srgbClr val="003399"/>
                </a:solidFill>
                <a:latin typeface="+mn-lt"/>
              </a:defRPr>
            </a:lvl8pPr>
            <a:lvl9pPr marL="2852738" indent="-223838" algn="l" rtl="0" fontAlgn="base">
              <a:lnSpc>
                <a:spcPct val="95000"/>
              </a:lnSpc>
              <a:spcBef>
                <a:spcPct val="20000"/>
              </a:spcBef>
              <a:spcAft>
                <a:spcPct val="20000"/>
              </a:spcAft>
              <a:buChar char="–"/>
              <a:defRPr>
                <a:solidFill>
                  <a:srgbClr val="003399"/>
                </a:solidFill>
                <a:latin typeface="+mn-lt"/>
              </a:defRPr>
            </a:lvl9pPr>
          </a:lstStyle>
          <a:p>
            <a:pPr marL="285750" indent="-285750">
              <a:spcBef>
                <a:spcPts val="600"/>
              </a:spcBef>
              <a:buFont typeface="Arial" panose="020B0604020202020204" pitchFamily="34" charset="0"/>
              <a:buChar char="•"/>
            </a:pPr>
            <a:r>
              <a:rPr lang="en-GB" sz="1600" b="0" kern="0" dirty="0" smtClean="0">
                <a:cs typeface="Calibri" panose="020F0502020204030204" pitchFamily="34" charset="0"/>
              </a:rPr>
              <a:t>Examples of projects:</a:t>
            </a:r>
          </a:p>
          <a:p>
            <a:pPr lvl="2">
              <a:spcBef>
                <a:spcPts val="600"/>
              </a:spcBef>
              <a:buFont typeface="Arial" panose="020B0604020202020204" pitchFamily="34" charset="0"/>
              <a:buChar char="•"/>
            </a:pPr>
            <a:r>
              <a:rPr lang="en-GB" sz="1400" b="0" kern="0" dirty="0" smtClean="0">
                <a:cs typeface="Calibri" panose="020F0502020204030204" pitchFamily="34" charset="0"/>
              </a:rPr>
              <a:t>Market connection/aggregation – quick, stable </a:t>
            </a:r>
          </a:p>
          <a:p>
            <a:pPr lvl="2">
              <a:spcBef>
                <a:spcPts val="600"/>
              </a:spcBef>
              <a:buFont typeface="Arial" panose="020B0604020202020204" pitchFamily="34" charset="0"/>
              <a:buChar char="•"/>
            </a:pPr>
            <a:r>
              <a:rPr lang="en-GB" sz="1400" b="0" kern="0" dirty="0" smtClean="0">
                <a:cs typeface="Calibri" panose="020F0502020204030204" pitchFamily="34" charset="0"/>
              </a:rPr>
              <a:t>Trading systems – quick, adaptable, robust</a:t>
            </a:r>
          </a:p>
          <a:p>
            <a:pPr lvl="2">
              <a:spcBef>
                <a:spcPts val="600"/>
              </a:spcBef>
              <a:buFont typeface="Arial" panose="020B0604020202020204" pitchFamily="34" charset="0"/>
              <a:buChar char="•"/>
            </a:pPr>
            <a:r>
              <a:rPr lang="en-GB" sz="1400" b="0" kern="0" dirty="0">
                <a:cs typeface="Calibri" panose="020F0502020204030204" pitchFamily="34" charset="0"/>
              </a:rPr>
              <a:t>B</a:t>
            </a:r>
            <a:r>
              <a:rPr lang="en-GB" sz="1400" b="0" kern="0" dirty="0" smtClean="0">
                <a:cs typeface="Calibri" panose="020F0502020204030204" pitchFamily="34" charset="0"/>
              </a:rPr>
              <a:t>ack testing system – intuitive, quick</a:t>
            </a:r>
          </a:p>
          <a:p>
            <a:pPr lvl="2">
              <a:spcBef>
                <a:spcPts val="600"/>
              </a:spcBef>
              <a:buFont typeface="Arial" panose="020B0604020202020204" pitchFamily="34" charset="0"/>
              <a:buChar char="•"/>
            </a:pPr>
            <a:r>
              <a:rPr lang="en-GB" sz="1400" b="0" kern="0" dirty="0" smtClean="0">
                <a:cs typeface="Calibri" panose="020F0502020204030204" pitchFamily="34" charset="0"/>
              </a:rPr>
              <a:t>Data visualisation – intuitive </a:t>
            </a:r>
          </a:p>
          <a:p>
            <a:pPr lvl="2">
              <a:spcBef>
                <a:spcPts val="600"/>
              </a:spcBef>
              <a:buFont typeface="Arial" panose="020B0604020202020204" pitchFamily="34" charset="0"/>
              <a:buChar char="•"/>
            </a:pPr>
            <a:r>
              <a:rPr lang="en-GB" sz="1400" b="0" kern="0" dirty="0">
                <a:cs typeface="Calibri" panose="020F0502020204030204" pitchFamily="34" charset="0"/>
              </a:rPr>
              <a:t>R</a:t>
            </a:r>
            <a:r>
              <a:rPr lang="en-GB" sz="1400" b="0" kern="0" dirty="0" smtClean="0">
                <a:cs typeface="Calibri" panose="020F0502020204030204" pitchFamily="34" charset="0"/>
              </a:rPr>
              <a:t>isk management – stable, reliable</a:t>
            </a:r>
          </a:p>
          <a:p>
            <a:pPr marL="290512" lvl="1" indent="-285750">
              <a:spcBef>
                <a:spcPts val="600"/>
              </a:spcBef>
            </a:pPr>
            <a:r>
              <a:rPr lang="en-GB" sz="1600" b="0" kern="0" dirty="0" smtClean="0">
                <a:cs typeface="Calibri" panose="020F0502020204030204" pitchFamily="34" charset="0"/>
              </a:rPr>
              <a:t>Data</a:t>
            </a:r>
          </a:p>
          <a:p>
            <a:pPr lvl="2">
              <a:spcBef>
                <a:spcPts val="600"/>
              </a:spcBef>
              <a:buFont typeface="Arial" panose="020B0604020202020204" pitchFamily="34" charset="0"/>
              <a:buChar char="•"/>
            </a:pPr>
            <a:r>
              <a:rPr lang="en-GB" sz="1400" b="0" kern="0" dirty="0" smtClean="0">
                <a:cs typeface="Calibri" panose="020F0502020204030204" pitchFamily="34" charset="0"/>
              </a:rPr>
              <a:t>We collect about 2TB a day</a:t>
            </a:r>
          </a:p>
          <a:p>
            <a:pPr lvl="2">
              <a:spcBef>
                <a:spcPts val="600"/>
              </a:spcBef>
              <a:buFont typeface="Arial" panose="020B0604020202020204" pitchFamily="34" charset="0"/>
              <a:buChar char="•"/>
            </a:pPr>
            <a:r>
              <a:rPr lang="en-GB" sz="1400" b="0" kern="0" dirty="0" smtClean="0">
                <a:cs typeface="Calibri" panose="020F0502020204030204" pitchFamily="34" charset="0"/>
              </a:rPr>
              <a:t>Needs to be easily accessed and analysed – specialised databases</a:t>
            </a:r>
          </a:p>
          <a:p>
            <a:pPr lvl="2">
              <a:spcBef>
                <a:spcPts val="600"/>
              </a:spcBef>
              <a:buFont typeface="Arial" panose="020B0604020202020204" pitchFamily="34" charset="0"/>
              <a:buChar char="•"/>
            </a:pPr>
            <a:r>
              <a:rPr lang="en-GB" sz="1400" b="0" kern="0" dirty="0" smtClean="0">
                <a:cs typeface="Calibri" panose="020F0502020204030204" pitchFamily="34" charset="0"/>
              </a:rPr>
              <a:t>We can analyse 7 billion records in 50 seconds</a:t>
            </a:r>
          </a:p>
          <a:p>
            <a:pPr lvl="1">
              <a:spcBef>
                <a:spcPts val="600"/>
              </a:spcBef>
              <a:buFont typeface="Arial" panose="020B0604020202020204" pitchFamily="34" charset="0"/>
              <a:buChar char="•"/>
            </a:pPr>
            <a:r>
              <a:rPr lang="en-GB" sz="1600" b="0" kern="0" dirty="0" smtClean="0">
                <a:cs typeface="Calibri" panose="020F0502020204030204" pitchFamily="34" charset="0"/>
              </a:rPr>
              <a:t>We have 552 cores, 8TB ram, 120TB of disk across 23 servers </a:t>
            </a:r>
          </a:p>
          <a:p>
            <a:pPr lvl="1">
              <a:spcBef>
                <a:spcPts val="600"/>
              </a:spcBef>
              <a:buFont typeface="Arial" panose="020B0604020202020204" pitchFamily="34" charset="0"/>
              <a:buChar char="•"/>
            </a:pPr>
            <a:r>
              <a:rPr lang="en-GB" sz="1600" b="0" kern="0" dirty="0" smtClean="0">
                <a:cs typeface="Calibri" panose="020F0502020204030204" pitchFamily="34" charset="0"/>
              </a:rPr>
              <a:t>FPGAs/GPUs for fixed tasks				</a:t>
            </a:r>
          </a:p>
          <a:p>
            <a:pPr lvl="1">
              <a:spcBef>
                <a:spcPts val="600"/>
              </a:spcBef>
              <a:buFont typeface="Arial" panose="020B0604020202020204" pitchFamily="34" charset="0"/>
              <a:buChar char="•"/>
            </a:pPr>
            <a:r>
              <a:rPr lang="en-GB" sz="1600" b="0" kern="0" dirty="0" smtClean="0">
                <a:cs typeface="Calibri" panose="020F0502020204030204" pitchFamily="34" charset="0"/>
              </a:rPr>
              <a:t>No standard on language used, personally I use Java and Python</a:t>
            </a:r>
          </a:p>
          <a:p>
            <a:pPr marL="1587" lvl="1" indent="0">
              <a:spcBef>
                <a:spcPts val="600"/>
              </a:spcBef>
              <a:buNone/>
            </a:pPr>
            <a:endParaRPr lang="en-GB" sz="1600" b="0" kern="0" dirty="0" smtClean="0">
              <a:cs typeface="Calibri" panose="020F0502020204030204" pitchFamily="34" charset="0"/>
            </a:endParaRPr>
          </a:p>
          <a:p>
            <a:pPr lvl="1">
              <a:spcBef>
                <a:spcPts val="600"/>
              </a:spcBef>
              <a:buFont typeface="Arial" panose="020B0604020202020204" pitchFamily="34" charset="0"/>
              <a:buChar char="•"/>
            </a:pPr>
            <a:endParaRPr lang="en-GB" sz="1600" b="0" kern="0" dirty="0" smtClean="0">
              <a:cs typeface="Calibri" panose="020F0502020204030204" pitchFamily="34" charset="0"/>
            </a:endParaRPr>
          </a:p>
          <a:p>
            <a:pPr>
              <a:spcBef>
                <a:spcPts val="600"/>
              </a:spcBef>
              <a:buFont typeface="Arial" panose="020B0604020202020204" pitchFamily="34" charset="0"/>
              <a:buChar char="•"/>
            </a:pPr>
            <a:endParaRPr lang="en-GB" sz="1600" b="0" kern="0" dirty="0" smtClean="0">
              <a:latin typeface="Calibri" panose="020F0502020204030204" pitchFamily="34" charset="0"/>
              <a:cs typeface="Calibri" panose="020F0502020204030204" pitchFamily="34" charset="0"/>
            </a:endParaRPr>
          </a:p>
        </p:txBody>
      </p:sp>
    </p:spTree>
    <p:custDataLst>
      <p:tags r:id="rId1"/>
    </p:custDataLst>
    <p:extLst>
      <p:ext uri="{BB962C8B-B14F-4D97-AF65-F5344CB8AC3E}">
        <p14:creationId xmlns:p14="http://schemas.microsoft.com/office/powerpoint/2010/main" val="10194975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713" y="0"/>
            <a:ext cx="7300912" cy="822325"/>
          </a:xfrm>
        </p:spPr>
        <p:txBody>
          <a:bodyPr/>
          <a:lstStyle/>
          <a:p>
            <a:r>
              <a:rPr lang="en-GB" dirty="0" smtClean="0">
                <a:latin typeface="Calibri" panose="020F0502020204030204" pitchFamily="34" charset="0"/>
                <a:cs typeface="Calibri" panose="020F0502020204030204" pitchFamily="34" charset="0"/>
              </a:rPr>
              <a:t>So how have we used our PhD’s?</a:t>
            </a:r>
            <a:endParaRPr lang="en-GB"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pPr>
              <a:lnSpc>
                <a:spcPct val="100000"/>
              </a:lnSpc>
              <a:buFont typeface="Arial" panose="020B0604020202020204" pitchFamily="34" charset="0"/>
              <a:buChar char="•"/>
            </a:pPr>
            <a:endParaRPr lang="en-GB" dirty="0"/>
          </a:p>
          <a:p>
            <a:endParaRPr lang="en-GB" dirty="0"/>
          </a:p>
        </p:txBody>
      </p:sp>
      <p:sp>
        <p:nvSpPr>
          <p:cNvPr id="5" name="Content Placeholder 2"/>
          <p:cNvSpPr txBox="1">
            <a:spLocks/>
          </p:cNvSpPr>
          <p:nvPr/>
        </p:nvSpPr>
        <p:spPr bwMode="auto">
          <a:xfrm>
            <a:off x="555624" y="1160462"/>
            <a:ext cx="8215313" cy="4854575"/>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marL="342900" indent="-342900" algn="l" rtl="0" eaLnBrk="0" fontAlgn="base" hangingPunct="0">
              <a:lnSpc>
                <a:spcPct val="95000"/>
              </a:lnSpc>
              <a:spcBef>
                <a:spcPct val="75000"/>
              </a:spcBef>
              <a:spcAft>
                <a:spcPct val="20000"/>
              </a:spcAft>
              <a:defRPr sz="2200">
                <a:solidFill>
                  <a:srgbClr val="003399"/>
                </a:solidFill>
                <a:latin typeface="+mn-lt"/>
                <a:ea typeface="+mn-ea"/>
                <a:cs typeface="+mn-cs"/>
              </a:defRPr>
            </a:lvl1pPr>
            <a:lvl2pPr marL="231775" indent="-230188" algn="l" rtl="0" eaLnBrk="0" fontAlgn="base" hangingPunct="0">
              <a:lnSpc>
                <a:spcPct val="95000"/>
              </a:lnSpc>
              <a:spcBef>
                <a:spcPct val="20000"/>
              </a:spcBef>
              <a:spcAft>
                <a:spcPct val="20000"/>
              </a:spcAft>
              <a:buFont typeface="Arial" charset="0"/>
              <a:buChar char="•"/>
              <a:defRPr sz="2200">
                <a:solidFill>
                  <a:srgbClr val="003399"/>
                </a:solidFill>
                <a:latin typeface="+mn-lt"/>
              </a:defRPr>
            </a:lvl2pPr>
            <a:lvl3pPr marL="460375" indent="-227013" algn="l" rtl="0" eaLnBrk="0" fontAlgn="base" hangingPunct="0">
              <a:lnSpc>
                <a:spcPct val="95000"/>
              </a:lnSpc>
              <a:spcBef>
                <a:spcPct val="20000"/>
              </a:spcBef>
              <a:spcAft>
                <a:spcPct val="20000"/>
              </a:spcAft>
              <a:buChar char="–"/>
              <a:defRPr sz="2000">
                <a:solidFill>
                  <a:srgbClr val="003399"/>
                </a:solidFill>
                <a:latin typeface="+mn-lt"/>
              </a:defRPr>
            </a:lvl3pPr>
            <a:lvl4pPr marL="685800" indent="-223838" algn="l" rtl="0" eaLnBrk="0" fontAlgn="base" hangingPunct="0">
              <a:lnSpc>
                <a:spcPct val="95000"/>
              </a:lnSpc>
              <a:spcBef>
                <a:spcPct val="20000"/>
              </a:spcBef>
              <a:spcAft>
                <a:spcPct val="20000"/>
              </a:spcAft>
              <a:buFont typeface="Arial" charset="0"/>
              <a:buChar char="•"/>
              <a:defRPr>
                <a:solidFill>
                  <a:srgbClr val="003399"/>
                </a:solidFill>
                <a:latin typeface="+mn-lt"/>
              </a:defRPr>
            </a:lvl4pPr>
            <a:lvl5pPr marL="1023938" indent="-223838" algn="l" rtl="0" eaLnBrk="0" fontAlgn="base" hangingPunct="0">
              <a:lnSpc>
                <a:spcPct val="95000"/>
              </a:lnSpc>
              <a:spcBef>
                <a:spcPct val="20000"/>
              </a:spcBef>
              <a:spcAft>
                <a:spcPct val="20000"/>
              </a:spcAft>
              <a:buChar char="–"/>
              <a:defRPr>
                <a:solidFill>
                  <a:srgbClr val="003399"/>
                </a:solidFill>
                <a:latin typeface="+mn-lt"/>
              </a:defRPr>
            </a:lvl5pPr>
            <a:lvl6pPr marL="1481138" indent="-223838" algn="l" rtl="0" fontAlgn="base">
              <a:lnSpc>
                <a:spcPct val="95000"/>
              </a:lnSpc>
              <a:spcBef>
                <a:spcPct val="20000"/>
              </a:spcBef>
              <a:spcAft>
                <a:spcPct val="20000"/>
              </a:spcAft>
              <a:buChar char="–"/>
              <a:defRPr>
                <a:solidFill>
                  <a:srgbClr val="003399"/>
                </a:solidFill>
                <a:latin typeface="+mn-lt"/>
              </a:defRPr>
            </a:lvl6pPr>
            <a:lvl7pPr marL="1938338" indent="-223838" algn="l" rtl="0" fontAlgn="base">
              <a:lnSpc>
                <a:spcPct val="95000"/>
              </a:lnSpc>
              <a:spcBef>
                <a:spcPct val="20000"/>
              </a:spcBef>
              <a:spcAft>
                <a:spcPct val="20000"/>
              </a:spcAft>
              <a:buChar char="–"/>
              <a:defRPr>
                <a:solidFill>
                  <a:srgbClr val="003399"/>
                </a:solidFill>
                <a:latin typeface="+mn-lt"/>
              </a:defRPr>
            </a:lvl7pPr>
            <a:lvl8pPr marL="2395538" indent="-223838" algn="l" rtl="0" fontAlgn="base">
              <a:lnSpc>
                <a:spcPct val="95000"/>
              </a:lnSpc>
              <a:spcBef>
                <a:spcPct val="20000"/>
              </a:spcBef>
              <a:spcAft>
                <a:spcPct val="20000"/>
              </a:spcAft>
              <a:buChar char="–"/>
              <a:defRPr>
                <a:solidFill>
                  <a:srgbClr val="003399"/>
                </a:solidFill>
                <a:latin typeface="+mn-lt"/>
              </a:defRPr>
            </a:lvl8pPr>
            <a:lvl9pPr marL="2852738" indent="-223838" algn="l" rtl="0" fontAlgn="base">
              <a:lnSpc>
                <a:spcPct val="95000"/>
              </a:lnSpc>
              <a:spcBef>
                <a:spcPct val="20000"/>
              </a:spcBef>
              <a:spcAft>
                <a:spcPct val="20000"/>
              </a:spcAft>
              <a:buChar char="–"/>
              <a:defRPr>
                <a:solidFill>
                  <a:srgbClr val="003399"/>
                </a:solidFill>
                <a:latin typeface="+mn-lt"/>
              </a:defRPr>
            </a:lvl9pPr>
          </a:lstStyle>
          <a:p>
            <a:pPr lvl="1">
              <a:spcBef>
                <a:spcPts val="600"/>
              </a:spcBef>
            </a:pPr>
            <a:r>
              <a:rPr lang="en-GB" sz="1600" b="0" kern="0" dirty="0" smtClean="0">
                <a:cs typeface="Calibri" panose="020F0502020204030204" pitchFamily="34" charset="0"/>
              </a:rPr>
              <a:t>On a desk of 15, there are 3 PhD particle physicists – there’s a reason</a:t>
            </a:r>
          </a:p>
          <a:p>
            <a:pPr lvl="2">
              <a:spcBef>
                <a:spcPts val="600"/>
              </a:spcBef>
            </a:pPr>
            <a:r>
              <a:rPr lang="en-GB" sz="1400" b="0" kern="0" dirty="0" smtClean="0">
                <a:cs typeface="Calibri" panose="020F0502020204030204" pitchFamily="34" charset="0"/>
              </a:rPr>
              <a:t>Practical problem solving skills. From theory, to research, to solution (you’d be amazed how rare this skill is)</a:t>
            </a:r>
          </a:p>
          <a:p>
            <a:pPr lvl="2">
              <a:spcBef>
                <a:spcPts val="600"/>
              </a:spcBef>
            </a:pPr>
            <a:r>
              <a:rPr lang="en-GB" sz="1400" b="0" kern="0" dirty="0" smtClean="0">
                <a:cs typeface="Calibri" panose="020F0502020204030204" pitchFamily="34" charset="0"/>
              </a:rPr>
              <a:t>Experience with large data set analysis</a:t>
            </a:r>
          </a:p>
          <a:p>
            <a:pPr lvl="2">
              <a:spcBef>
                <a:spcPts val="600"/>
              </a:spcBef>
            </a:pPr>
            <a:r>
              <a:rPr lang="en-GB" sz="1400" b="0" kern="0" dirty="0" smtClean="0">
                <a:cs typeface="Calibri" panose="020F0502020204030204" pitchFamily="34" charset="0"/>
              </a:rPr>
              <a:t>Technology skills, be that software or hardware</a:t>
            </a:r>
          </a:p>
          <a:p>
            <a:pPr lvl="2">
              <a:spcBef>
                <a:spcPts val="600"/>
              </a:spcBef>
            </a:pPr>
            <a:r>
              <a:rPr lang="en-GB" sz="1400" b="0" kern="0" dirty="0" smtClean="0">
                <a:cs typeface="Calibri" panose="020F0502020204030204" pitchFamily="34" charset="0"/>
              </a:rPr>
              <a:t>High performance computing</a:t>
            </a:r>
          </a:p>
          <a:p>
            <a:pPr lvl="1">
              <a:spcBef>
                <a:spcPts val="600"/>
              </a:spcBef>
            </a:pPr>
            <a:r>
              <a:rPr lang="en-GB" sz="1600" b="0" kern="0" dirty="0" smtClean="0">
                <a:cs typeface="Calibri" panose="020F0502020204030204" pitchFamily="34" charset="0"/>
              </a:rPr>
              <a:t>Some personal examples</a:t>
            </a:r>
          </a:p>
          <a:p>
            <a:pPr lvl="2">
              <a:spcBef>
                <a:spcPts val="600"/>
              </a:spcBef>
            </a:pPr>
            <a:r>
              <a:rPr lang="en-GB" sz="1400" b="0" kern="0" dirty="0" smtClean="0">
                <a:cs typeface="Calibri" panose="020F0502020204030204" pitchFamily="34" charset="0"/>
              </a:rPr>
              <a:t>Signal processing – PhD looked for shrimp clicks, now I look for human signals</a:t>
            </a:r>
          </a:p>
          <a:p>
            <a:pPr lvl="2">
              <a:spcBef>
                <a:spcPts val="600"/>
              </a:spcBef>
            </a:pPr>
            <a:r>
              <a:rPr lang="en-GB" sz="1400" b="0" kern="0" dirty="0" smtClean="0">
                <a:cs typeface="Calibri" panose="020F0502020204030204" pitchFamily="34" charset="0"/>
              </a:rPr>
              <a:t>Matrix algebra – PhD correlating hydrophone signals, now correlating markets</a:t>
            </a:r>
          </a:p>
          <a:p>
            <a:pPr lvl="2">
              <a:spcBef>
                <a:spcPts val="600"/>
              </a:spcBef>
            </a:pPr>
            <a:r>
              <a:rPr lang="en-GB" sz="1400" b="0" kern="0" dirty="0" smtClean="0">
                <a:cs typeface="Calibri" panose="020F0502020204030204" pitchFamily="34" charset="0"/>
              </a:rPr>
              <a:t>Machine learning – PhD (trying to) classify neutrinos, now classify clients</a:t>
            </a:r>
          </a:p>
          <a:p>
            <a:pPr marL="1587" lvl="1" indent="0">
              <a:spcBef>
                <a:spcPts val="600"/>
              </a:spcBef>
              <a:buNone/>
            </a:pPr>
            <a:r>
              <a:rPr lang="en-GB" sz="1600" b="0" kern="0" dirty="0" smtClean="0">
                <a:cs typeface="Calibri" panose="020F0502020204030204" pitchFamily="34" charset="0"/>
              </a:rPr>
              <a:t> </a:t>
            </a:r>
          </a:p>
          <a:p>
            <a:pPr marL="1587" lvl="1" indent="0">
              <a:spcBef>
                <a:spcPts val="600"/>
              </a:spcBef>
              <a:buNone/>
            </a:pPr>
            <a:endParaRPr lang="en-GB" sz="1600" b="0" kern="0" dirty="0" smtClean="0">
              <a:cs typeface="Calibri" panose="020F0502020204030204" pitchFamily="34" charset="0"/>
            </a:endParaRPr>
          </a:p>
          <a:p>
            <a:pPr marL="1587" lvl="1" indent="0">
              <a:spcBef>
                <a:spcPts val="600"/>
              </a:spcBef>
              <a:buNone/>
            </a:pPr>
            <a:endParaRPr lang="en-GB" sz="1600" b="0" kern="0" dirty="0" smtClean="0">
              <a:cs typeface="Calibri" panose="020F0502020204030204" pitchFamily="34" charset="0"/>
            </a:endParaRPr>
          </a:p>
          <a:p>
            <a:pPr lvl="1">
              <a:spcBef>
                <a:spcPts val="600"/>
              </a:spcBef>
              <a:buFont typeface="Arial" panose="020B0604020202020204" pitchFamily="34" charset="0"/>
              <a:buChar char="•"/>
            </a:pPr>
            <a:endParaRPr lang="en-GB" sz="1600" b="0" kern="0" dirty="0" smtClean="0">
              <a:cs typeface="Calibri" panose="020F0502020204030204" pitchFamily="34" charset="0"/>
            </a:endParaRPr>
          </a:p>
          <a:p>
            <a:pPr>
              <a:spcBef>
                <a:spcPts val="600"/>
              </a:spcBef>
              <a:buFont typeface="Arial" panose="020B0604020202020204" pitchFamily="34" charset="0"/>
              <a:buChar char="•"/>
            </a:pPr>
            <a:endParaRPr lang="en-GB" sz="1600" b="0" kern="0" dirty="0" smtClean="0">
              <a:latin typeface="Calibri" panose="020F0502020204030204" pitchFamily="34" charset="0"/>
              <a:cs typeface="Calibri" panose="020F0502020204030204" pitchFamily="34" charset="0"/>
            </a:endParaRPr>
          </a:p>
        </p:txBody>
      </p:sp>
      <p:pic>
        <p:nvPicPr>
          <p:cNvPr id="4098" name="Picture 2" descr="I:\Desktop\prawn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9825" y="4454525"/>
            <a:ext cx="2838422" cy="1831975"/>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I:\Desktop\portal-graphics-20_1159985a.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63330" y="4454525"/>
            <a:ext cx="2785368" cy="18319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267200" y="4867275"/>
            <a:ext cx="657225" cy="830997"/>
          </a:xfrm>
          <a:prstGeom prst="rect">
            <a:avLst/>
          </a:prstGeom>
          <a:noFill/>
        </p:spPr>
        <p:txBody>
          <a:bodyPr wrap="square" rtlCol="0">
            <a:spAutoFit/>
          </a:bodyPr>
          <a:lstStyle/>
          <a:p>
            <a:r>
              <a:rPr lang="en-GB" sz="4800" dirty="0" smtClean="0"/>
              <a:t>=</a:t>
            </a:r>
            <a:endParaRPr lang="en-GB" sz="4800" dirty="0"/>
          </a:p>
        </p:txBody>
      </p:sp>
    </p:spTree>
    <p:custDataLst>
      <p:tags r:id="rId1"/>
    </p:custDataLst>
    <p:extLst>
      <p:ext uri="{BB962C8B-B14F-4D97-AF65-F5344CB8AC3E}">
        <p14:creationId xmlns:p14="http://schemas.microsoft.com/office/powerpoint/2010/main" val="22686314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713" y="0"/>
            <a:ext cx="7300912" cy="822325"/>
          </a:xfrm>
        </p:spPr>
        <p:txBody>
          <a:bodyPr/>
          <a:lstStyle/>
          <a:p>
            <a:r>
              <a:rPr lang="en-GB" dirty="0" smtClean="0">
                <a:latin typeface="Calibri" panose="020F0502020204030204" pitchFamily="34" charset="0"/>
                <a:cs typeface="Calibri" panose="020F0502020204030204" pitchFamily="34" charset="0"/>
              </a:rPr>
              <a:t>Introduction</a:t>
            </a:r>
            <a:endParaRPr lang="en-GB"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pPr>
              <a:lnSpc>
                <a:spcPct val="100000"/>
              </a:lnSpc>
              <a:buFont typeface="Arial" panose="020B0604020202020204" pitchFamily="34" charset="0"/>
              <a:buChar char="•"/>
            </a:pPr>
            <a:endParaRPr lang="en-GB" dirty="0"/>
          </a:p>
          <a:p>
            <a:endParaRPr lang="en-GB" dirty="0"/>
          </a:p>
        </p:txBody>
      </p:sp>
      <p:sp>
        <p:nvSpPr>
          <p:cNvPr id="6" name="Content Placeholder 2"/>
          <p:cNvSpPr txBox="1">
            <a:spLocks/>
          </p:cNvSpPr>
          <p:nvPr/>
        </p:nvSpPr>
        <p:spPr bwMode="auto">
          <a:xfrm>
            <a:off x="555625" y="1160463"/>
            <a:ext cx="8215313" cy="4854575"/>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marL="342900" indent="-342900" algn="l" rtl="0" eaLnBrk="0" fontAlgn="base" hangingPunct="0">
              <a:lnSpc>
                <a:spcPct val="95000"/>
              </a:lnSpc>
              <a:spcBef>
                <a:spcPct val="75000"/>
              </a:spcBef>
              <a:spcAft>
                <a:spcPct val="20000"/>
              </a:spcAft>
              <a:defRPr sz="2200">
                <a:solidFill>
                  <a:srgbClr val="003399"/>
                </a:solidFill>
                <a:latin typeface="+mn-lt"/>
                <a:ea typeface="+mn-ea"/>
                <a:cs typeface="+mn-cs"/>
              </a:defRPr>
            </a:lvl1pPr>
            <a:lvl2pPr marL="231775" indent="-230188" algn="l" rtl="0" eaLnBrk="0" fontAlgn="base" hangingPunct="0">
              <a:lnSpc>
                <a:spcPct val="95000"/>
              </a:lnSpc>
              <a:spcBef>
                <a:spcPct val="20000"/>
              </a:spcBef>
              <a:spcAft>
                <a:spcPct val="20000"/>
              </a:spcAft>
              <a:buFont typeface="Arial" charset="0"/>
              <a:buChar char="•"/>
              <a:defRPr sz="2200">
                <a:solidFill>
                  <a:srgbClr val="003399"/>
                </a:solidFill>
                <a:latin typeface="+mn-lt"/>
              </a:defRPr>
            </a:lvl2pPr>
            <a:lvl3pPr marL="460375" indent="-227013" algn="l" rtl="0" eaLnBrk="0" fontAlgn="base" hangingPunct="0">
              <a:lnSpc>
                <a:spcPct val="95000"/>
              </a:lnSpc>
              <a:spcBef>
                <a:spcPct val="20000"/>
              </a:spcBef>
              <a:spcAft>
                <a:spcPct val="20000"/>
              </a:spcAft>
              <a:buChar char="–"/>
              <a:defRPr sz="2000">
                <a:solidFill>
                  <a:srgbClr val="003399"/>
                </a:solidFill>
                <a:latin typeface="+mn-lt"/>
              </a:defRPr>
            </a:lvl3pPr>
            <a:lvl4pPr marL="685800" indent="-223838" algn="l" rtl="0" eaLnBrk="0" fontAlgn="base" hangingPunct="0">
              <a:lnSpc>
                <a:spcPct val="95000"/>
              </a:lnSpc>
              <a:spcBef>
                <a:spcPct val="20000"/>
              </a:spcBef>
              <a:spcAft>
                <a:spcPct val="20000"/>
              </a:spcAft>
              <a:buFont typeface="Arial" charset="0"/>
              <a:buChar char="•"/>
              <a:defRPr>
                <a:solidFill>
                  <a:srgbClr val="003399"/>
                </a:solidFill>
                <a:latin typeface="+mn-lt"/>
              </a:defRPr>
            </a:lvl4pPr>
            <a:lvl5pPr marL="1023938" indent="-223838" algn="l" rtl="0" eaLnBrk="0" fontAlgn="base" hangingPunct="0">
              <a:lnSpc>
                <a:spcPct val="95000"/>
              </a:lnSpc>
              <a:spcBef>
                <a:spcPct val="20000"/>
              </a:spcBef>
              <a:spcAft>
                <a:spcPct val="20000"/>
              </a:spcAft>
              <a:buChar char="–"/>
              <a:defRPr>
                <a:solidFill>
                  <a:srgbClr val="003399"/>
                </a:solidFill>
                <a:latin typeface="+mn-lt"/>
              </a:defRPr>
            </a:lvl5pPr>
            <a:lvl6pPr marL="1481138" indent="-223838" algn="l" rtl="0" fontAlgn="base">
              <a:lnSpc>
                <a:spcPct val="95000"/>
              </a:lnSpc>
              <a:spcBef>
                <a:spcPct val="20000"/>
              </a:spcBef>
              <a:spcAft>
                <a:spcPct val="20000"/>
              </a:spcAft>
              <a:buChar char="–"/>
              <a:defRPr>
                <a:solidFill>
                  <a:srgbClr val="003399"/>
                </a:solidFill>
                <a:latin typeface="+mn-lt"/>
              </a:defRPr>
            </a:lvl6pPr>
            <a:lvl7pPr marL="1938338" indent="-223838" algn="l" rtl="0" fontAlgn="base">
              <a:lnSpc>
                <a:spcPct val="95000"/>
              </a:lnSpc>
              <a:spcBef>
                <a:spcPct val="20000"/>
              </a:spcBef>
              <a:spcAft>
                <a:spcPct val="20000"/>
              </a:spcAft>
              <a:buChar char="–"/>
              <a:defRPr>
                <a:solidFill>
                  <a:srgbClr val="003399"/>
                </a:solidFill>
                <a:latin typeface="+mn-lt"/>
              </a:defRPr>
            </a:lvl7pPr>
            <a:lvl8pPr marL="2395538" indent="-223838" algn="l" rtl="0" fontAlgn="base">
              <a:lnSpc>
                <a:spcPct val="95000"/>
              </a:lnSpc>
              <a:spcBef>
                <a:spcPct val="20000"/>
              </a:spcBef>
              <a:spcAft>
                <a:spcPct val="20000"/>
              </a:spcAft>
              <a:buChar char="–"/>
              <a:defRPr>
                <a:solidFill>
                  <a:srgbClr val="003399"/>
                </a:solidFill>
                <a:latin typeface="+mn-lt"/>
              </a:defRPr>
            </a:lvl8pPr>
            <a:lvl9pPr marL="2852738" indent="-223838" algn="l" rtl="0" fontAlgn="base">
              <a:lnSpc>
                <a:spcPct val="95000"/>
              </a:lnSpc>
              <a:spcBef>
                <a:spcPct val="20000"/>
              </a:spcBef>
              <a:spcAft>
                <a:spcPct val="20000"/>
              </a:spcAft>
              <a:buChar char="–"/>
              <a:defRPr>
                <a:solidFill>
                  <a:srgbClr val="003399"/>
                </a:solidFill>
                <a:latin typeface="+mn-lt"/>
              </a:defRPr>
            </a:lvl9pPr>
          </a:lstStyle>
          <a:p>
            <a:pPr>
              <a:lnSpc>
                <a:spcPct val="100000"/>
              </a:lnSpc>
              <a:spcBef>
                <a:spcPts val="600"/>
              </a:spcBef>
              <a:buFont typeface="Arial" panose="020B0604020202020204" pitchFamily="34" charset="0"/>
              <a:buChar char="•"/>
            </a:pPr>
            <a:r>
              <a:rPr lang="en-GB" sz="1800" b="0" kern="0" dirty="0" smtClean="0">
                <a:cs typeface="Calibri" panose="020F0502020204030204" pitchFamily="34" charset="0"/>
              </a:rPr>
              <a:t>For the first few slides we will aim to give you a feeling of what high frequency trading means and the arguments for and against it.</a:t>
            </a:r>
          </a:p>
          <a:p>
            <a:pPr>
              <a:lnSpc>
                <a:spcPct val="100000"/>
              </a:lnSpc>
              <a:spcBef>
                <a:spcPts val="600"/>
              </a:spcBef>
              <a:buFont typeface="Arial" panose="020B0604020202020204" pitchFamily="34" charset="0"/>
              <a:buChar char="•"/>
            </a:pPr>
            <a:r>
              <a:rPr lang="en-GB" sz="1800" b="0" kern="0" dirty="0" smtClean="0">
                <a:cs typeface="Calibri" panose="020F0502020204030204" pitchFamily="34" charset="0"/>
              </a:rPr>
              <a:t>We will then move our focus towards describing market analysis and how this can be used for trading.</a:t>
            </a:r>
          </a:p>
          <a:p>
            <a:pPr>
              <a:lnSpc>
                <a:spcPct val="100000"/>
              </a:lnSpc>
              <a:spcBef>
                <a:spcPts val="600"/>
              </a:spcBef>
              <a:buFont typeface="Arial" panose="020B0604020202020204" pitchFamily="34" charset="0"/>
              <a:buChar char="•"/>
            </a:pPr>
            <a:r>
              <a:rPr lang="en-GB" sz="1800" b="0" kern="0" dirty="0" smtClean="0">
                <a:cs typeface="Calibri" panose="020F0502020204030204" pitchFamily="34" charset="0"/>
              </a:rPr>
              <a:t>Finally we will describe the technology involved.</a:t>
            </a:r>
          </a:p>
        </p:txBody>
      </p:sp>
    </p:spTree>
    <p:custDataLst>
      <p:tags r:id="rId1"/>
    </p:custDataLst>
    <p:extLst>
      <p:ext uri="{BB962C8B-B14F-4D97-AF65-F5344CB8AC3E}">
        <p14:creationId xmlns:p14="http://schemas.microsoft.com/office/powerpoint/2010/main" val="37779201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713" y="0"/>
            <a:ext cx="7300912" cy="822325"/>
          </a:xfrm>
        </p:spPr>
        <p:txBody>
          <a:bodyPr/>
          <a:lstStyle/>
          <a:p>
            <a:r>
              <a:rPr lang="en-GB" dirty="0" smtClean="0">
                <a:latin typeface="Calibri" panose="020F0502020204030204" pitchFamily="34" charset="0"/>
                <a:cs typeface="Calibri" panose="020F0502020204030204" pitchFamily="34" charset="0"/>
              </a:rPr>
              <a:t>Quiz Ideas</a:t>
            </a:r>
            <a:endParaRPr lang="en-GB"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pPr>
              <a:lnSpc>
                <a:spcPct val="100000"/>
              </a:lnSpc>
              <a:buFont typeface="Arial" panose="020B0604020202020204" pitchFamily="34" charset="0"/>
              <a:buChar char="•"/>
            </a:pPr>
            <a:endParaRPr lang="en-GB" dirty="0"/>
          </a:p>
          <a:p>
            <a:endParaRPr lang="en-GB" dirty="0"/>
          </a:p>
        </p:txBody>
      </p:sp>
      <p:sp>
        <p:nvSpPr>
          <p:cNvPr id="6" name="Content Placeholder 2"/>
          <p:cNvSpPr txBox="1">
            <a:spLocks/>
          </p:cNvSpPr>
          <p:nvPr/>
        </p:nvSpPr>
        <p:spPr bwMode="auto">
          <a:xfrm>
            <a:off x="555625" y="1160463"/>
            <a:ext cx="8215313" cy="4854575"/>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marL="342900" indent="-342900" algn="l" rtl="0" eaLnBrk="0" fontAlgn="base" hangingPunct="0">
              <a:lnSpc>
                <a:spcPct val="95000"/>
              </a:lnSpc>
              <a:spcBef>
                <a:spcPct val="75000"/>
              </a:spcBef>
              <a:spcAft>
                <a:spcPct val="20000"/>
              </a:spcAft>
              <a:defRPr sz="2200">
                <a:solidFill>
                  <a:srgbClr val="003399"/>
                </a:solidFill>
                <a:latin typeface="+mn-lt"/>
                <a:ea typeface="+mn-ea"/>
                <a:cs typeface="+mn-cs"/>
              </a:defRPr>
            </a:lvl1pPr>
            <a:lvl2pPr marL="231775" indent="-230188" algn="l" rtl="0" eaLnBrk="0" fontAlgn="base" hangingPunct="0">
              <a:lnSpc>
                <a:spcPct val="95000"/>
              </a:lnSpc>
              <a:spcBef>
                <a:spcPct val="20000"/>
              </a:spcBef>
              <a:spcAft>
                <a:spcPct val="20000"/>
              </a:spcAft>
              <a:buFont typeface="Arial" charset="0"/>
              <a:buChar char="•"/>
              <a:defRPr sz="2200">
                <a:solidFill>
                  <a:srgbClr val="003399"/>
                </a:solidFill>
                <a:latin typeface="+mn-lt"/>
              </a:defRPr>
            </a:lvl2pPr>
            <a:lvl3pPr marL="460375" indent="-227013" algn="l" rtl="0" eaLnBrk="0" fontAlgn="base" hangingPunct="0">
              <a:lnSpc>
                <a:spcPct val="95000"/>
              </a:lnSpc>
              <a:spcBef>
                <a:spcPct val="20000"/>
              </a:spcBef>
              <a:spcAft>
                <a:spcPct val="20000"/>
              </a:spcAft>
              <a:buChar char="–"/>
              <a:defRPr sz="2000">
                <a:solidFill>
                  <a:srgbClr val="003399"/>
                </a:solidFill>
                <a:latin typeface="+mn-lt"/>
              </a:defRPr>
            </a:lvl3pPr>
            <a:lvl4pPr marL="685800" indent="-223838" algn="l" rtl="0" eaLnBrk="0" fontAlgn="base" hangingPunct="0">
              <a:lnSpc>
                <a:spcPct val="95000"/>
              </a:lnSpc>
              <a:spcBef>
                <a:spcPct val="20000"/>
              </a:spcBef>
              <a:spcAft>
                <a:spcPct val="20000"/>
              </a:spcAft>
              <a:buFont typeface="Arial" charset="0"/>
              <a:buChar char="•"/>
              <a:defRPr>
                <a:solidFill>
                  <a:srgbClr val="003399"/>
                </a:solidFill>
                <a:latin typeface="+mn-lt"/>
              </a:defRPr>
            </a:lvl4pPr>
            <a:lvl5pPr marL="1023938" indent="-223838" algn="l" rtl="0" eaLnBrk="0" fontAlgn="base" hangingPunct="0">
              <a:lnSpc>
                <a:spcPct val="95000"/>
              </a:lnSpc>
              <a:spcBef>
                <a:spcPct val="20000"/>
              </a:spcBef>
              <a:spcAft>
                <a:spcPct val="20000"/>
              </a:spcAft>
              <a:buChar char="–"/>
              <a:defRPr>
                <a:solidFill>
                  <a:srgbClr val="003399"/>
                </a:solidFill>
                <a:latin typeface="+mn-lt"/>
              </a:defRPr>
            </a:lvl5pPr>
            <a:lvl6pPr marL="1481138" indent="-223838" algn="l" rtl="0" fontAlgn="base">
              <a:lnSpc>
                <a:spcPct val="95000"/>
              </a:lnSpc>
              <a:spcBef>
                <a:spcPct val="20000"/>
              </a:spcBef>
              <a:spcAft>
                <a:spcPct val="20000"/>
              </a:spcAft>
              <a:buChar char="–"/>
              <a:defRPr>
                <a:solidFill>
                  <a:srgbClr val="003399"/>
                </a:solidFill>
                <a:latin typeface="+mn-lt"/>
              </a:defRPr>
            </a:lvl6pPr>
            <a:lvl7pPr marL="1938338" indent="-223838" algn="l" rtl="0" fontAlgn="base">
              <a:lnSpc>
                <a:spcPct val="95000"/>
              </a:lnSpc>
              <a:spcBef>
                <a:spcPct val="20000"/>
              </a:spcBef>
              <a:spcAft>
                <a:spcPct val="20000"/>
              </a:spcAft>
              <a:buChar char="–"/>
              <a:defRPr>
                <a:solidFill>
                  <a:srgbClr val="003399"/>
                </a:solidFill>
                <a:latin typeface="+mn-lt"/>
              </a:defRPr>
            </a:lvl7pPr>
            <a:lvl8pPr marL="2395538" indent="-223838" algn="l" rtl="0" fontAlgn="base">
              <a:lnSpc>
                <a:spcPct val="95000"/>
              </a:lnSpc>
              <a:spcBef>
                <a:spcPct val="20000"/>
              </a:spcBef>
              <a:spcAft>
                <a:spcPct val="20000"/>
              </a:spcAft>
              <a:buChar char="–"/>
              <a:defRPr>
                <a:solidFill>
                  <a:srgbClr val="003399"/>
                </a:solidFill>
                <a:latin typeface="+mn-lt"/>
              </a:defRPr>
            </a:lvl8pPr>
            <a:lvl9pPr marL="2852738" indent="-223838" algn="l" rtl="0" fontAlgn="base">
              <a:lnSpc>
                <a:spcPct val="95000"/>
              </a:lnSpc>
              <a:spcBef>
                <a:spcPct val="20000"/>
              </a:spcBef>
              <a:spcAft>
                <a:spcPct val="20000"/>
              </a:spcAft>
              <a:buChar char="–"/>
              <a:defRPr>
                <a:solidFill>
                  <a:srgbClr val="003399"/>
                </a:solidFill>
                <a:latin typeface="+mn-lt"/>
              </a:defRPr>
            </a:lvl9pPr>
          </a:lstStyle>
          <a:p>
            <a:pPr>
              <a:lnSpc>
                <a:spcPct val="100000"/>
              </a:lnSpc>
              <a:buFont typeface="Arial" panose="020B0604020202020204" pitchFamily="34" charset="0"/>
              <a:buChar char="•"/>
            </a:pPr>
            <a:endParaRPr lang="en-GB" b="0" kern="0" dirty="0" smtClean="0">
              <a:latin typeface="Calibri" panose="020F0502020204030204" pitchFamily="34" charset="0"/>
              <a:cs typeface="Calibri" panose="020F0502020204030204" pitchFamily="34" charset="0"/>
            </a:endParaRPr>
          </a:p>
          <a:p>
            <a:pPr>
              <a:lnSpc>
                <a:spcPct val="100000"/>
              </a:lnSpc>
              <a:buFont typeface="Arial" panose="020B0604020202020204" pitchFamily="34" charset="0"/>
              <a:buChar char="•"/>
            </a:pPr>
            <a:endParaRPr lang="en-GB" b="0" kern="0" dirty="0" smtClean="0">
              <a:latin typeface="Calibri" panose="020F0502020204030204" pitchFamily="34" charset="0"/>
              <a:cs typeface="Calibri" panose="020F0502020204030204" pitchFamily="34" charset="0"/>
            </a:endParaRPr>
          </a:p>
          <a:p>
            <a:endParaRPr lang="en-GB" b="0" kern="0" dirty="0">
              <a:latin typeface="Calibri" panose="020F0502020204030204" pitchFamily="34" charset="0"/>
              <a:cs typeface="Calibri" panose="020F0502020204030204" pitchFamily="34" charset="0"/>
            </a:endParaRPr>
          </a:p>
        </p:txBody>
      </p:sp>
    </p:spTree>
    <p:custDataLst>
      <p:tags r:id="rId1"/>
    </p:custDataLst>
    <p:extLst>
      <p:ext uri="{BB962C8B-B14F-4D97-AF65-F5344CB8AC3E}">
        <p14:creationId xmlns:p14="http://schemas.microsoft.com/office/powerpoint/2010/main" val="20394455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713" y="0"/>
            <a:ext cx="7300912" cy="822325"/>
          </a:xfrm>
        </p:spPr>
        <p:txBody>
          <a:bodyPr/>
          <a:lstStyle/>
          <a:p>
            <a:r>
              <a:rPr lang="en-GB" dirty="0" smtClean="0">
                <a:latin typeface="Calibri" panose="020F0502020204030204" pitchFamily="34" charset="0"/>
                <a:cs typeface="Calibri" panose="020F0502020204030204" pitchFamily="34" charset="0"/>
              </a:rPr>
              <a:t>Conclusion</a:t>
            </a:r>
            <a:endParaRPr lang="en-GB"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pPr>
              <a:lnSpc>
                <a:spcPct val="100000"/>
              </a:lnSpc>
              <a:buFont typeface="Arial" panose="020B0604020202020204" pitchFamily="34" charset="0"/>
              <a:buChar char="•"/>
            </a:pPr>
            <a:endParaRPr lang="en-GB" dirty="0"/>
          </a:p>
          <a:p>
            <a:endParaRPr lang="en-GB" dirty="0"/>
          </a:p>
        </p:txBody>
      </p:sp>
      <p:sp>
        <p:nvSpPr>
          <p:cNvPr id="5" name="Content Placeholder 2"/>
          <p:cNvSpPr txBox="1">
            <a:spLocks/>
          </p:cNvSpPr>
          <p:nvPr/>
        </p:nvSpPr>
        <p:spPr bwMode="auto">
          <a:xfrm>
            <a:off x="555624" y="1160462"/>
            <a:ext cx="8215313" cy="4854575"/>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marL="342900" indent="-342900" algn="l" rtl="0" eaLnBrk="0" fontAlgn="base" hangingPunct="0">
              <a:lnSpc>
                <a:spcPct val="95000"/>
              </a:lnSpc>
              <a:spcBef>
                <a:spcPct val="75000"/>
              </a:spcBef>
              <a:spcAft>
                <a:spcPct val="20000"/>
              </a:spcAft>
              <a:defRPr sz="2200">
                <a:solidFill>
                  <a:srgbClr val="003399"/>
                </a:solidFill>
                <a:latin typeface="+mn-lt"/>
                <a:ea typeface="+mn-ea"/>
                <a:cs typeface="+mn-cs"/>
              </a:defRPr>
            </a:lvl1pPr>
            <a:lvl2pPr marL="231775" indent="-230188" algn="l" rtl="0" eaLnBrk="0" fontAlgn="base" hangingPunct="0">
              <a:lnSpc>
                <a:spcPct val="95000"/>
              </a:lnSpc>
              <a:spcBef>
                <a:spcPct val="20000"/>
              </a:spcBef>
              <a:spcAft>
                <a:spcPct val="20000"/>
              </a:spcAft>
              <a:buFont typeface="Arial" charset="0"/>
              <a:buChar char="•"/>
              <a:defRPr sz="2200">
                <a:solidFill>
                  <a:srgbClr val="003399"/>
                </a:solidFill>
                <a:latin typeface="+mn-lt"/>
              </a:defRPr>
            </a:lvl2pPr>
            <a:lvl3pPr marL="460375" indent="-227013" algn="l" rtl="0" eaLnBrk="0" fontAlgn="base" hangingPunct="0">
              <a:lnSpc>
                <a:spcPct val="95000"/>
              </a:lnSpc>
              <a:spcBef>
                <a:spcPct val="20000"/>
              </a:spcBef>
              <a:spcAft>
                <a:spcPct val="20000"/>
              </a:spcAft>
              <a:buChar char="–"/>
              <a:defRPr sz="2000">
                <a:solidFill>
                  <a:srgbClr val="003399"/>
                </a:solidFill>
                <a:latin typeface="+mn-lt"/>
              </a:defRPr>
            </a:lvl3pPr>
            <a:lvl4pPr marL="685800" indent="-223838" algn="l" rtl="0" eaLnBrk="0" fontAlgn="base" hangingPunct="0">
              <a:lnSpc>
                <a:spcPct val="95000"/>
              </a:lnSpc>
              <a:spcBef>
                <a:spcPct val="20000"/>
              </a:spcBef>
              <a:spcAft>
                <a:spcPct val="20000"/>
              </a:spcAft>
              <a:buFont typeface="Arial" charset="0"/>
              <a:buChar char="•"/>
              <a:defRPr>
                <a:solidFill>
                  <a:srgbClr val="003399"/>
                </a:solidFill>
                <a:latin typeface="+mn-lt"/>
              </a:defRPr>
            </a:lvl4pPr>
            <a:lvl5pPr marL="1023938" indent="-223838" algn="l" rtl="0" eaLnBrk="0" fontAlgn="base" hangingPunct="0">
              <a:lnSpc>
                <a:spcPct val="95000"/>
              </a:lnSpc>
              <a:spcBef>
                <a:spcPct val="20000"/>
              </a:spcBef>
              <a:spcAft>
                <a:spcPct val="20000"/>
              </a:spcAft>
              <a:buChar char="–"/>
              <a:defRPr>
                <a:solidFill>
                  <a:srgbClr val="003399"/>
                </a:solidFill>
                <a:latin typeface="+mn-lt"/>
              </a:defRPr>
            </a:lvl5pPr>
            <a:lvl6pPr marL="1481138" indent="-223838" algn="l" rtl="0" fontAlgn="base">
              <a:lnSpc>
                <a:spcPct val="95000"/>
              </a:lnSpc>
              <a:spcBef>
                <a:spcPct val="20000"/>
              </a:spcBef>
              <a:spcAft>
                <a:spcPct val="20000"/>
              </a:spcAft>
              <a:buChar char="–"/>
              <a:defRPr>
                <a:solidFill>
                  <a:srgbClr val="003399"/>
                </a:solidFill>
                <a:latin typeface="+mn-lt"/>
              </a:defRPr>
            </a:lvl6pPr>
            <a:lvl7pPr marL="1938338" indent="-223838" algn="l" rtl="0" fontAlgn="base">
              <a:lnSpc>
                <a:spcPct val="95000"/>
              </a:lnSpc>
              <a:spcBef>
                <a:spcPct val="20000"/>
              </a:spcBef>
              <a:spcAft>
                <a:spcPct val="20000"/>
              </a:spcAft>
              <a:buChar char="–"/>
              <a:defRPr>
                <a:solidFill>
                  <a:srgbClr val="003399"/>
                </a:solidFill>
                <a:latin typeface="+mn-lt"/>
              </a:defRPr>
            </a:lvl7pPr>
            <a:lvl8pPr marL="2395538" indent="-223838" algn="l" rtl="0" fontAlgn="base">
              <a:lnSpc>
                <a:spcPct val="95000"/>
              </a:lnSpc>
              <a:spcBef>
                <a:spcPct val="20000"/>
              </a:spcBef>
              <a:spcAft>
                <a:spcPct val="20000"/>
              </a:spcAft>
              <a:buChar char="–"/>
              <a:defRPr>
                <a:solidFill>
                  <a:srgbClr val="003399"/>
                </a:solidFill>
                <a:latin typeface="+mn-lt"/>
              </a:defRPr>
            </a:lvl8pPr>
            <a:lvl9pPr marL="2852738" indent="-223838" algn="l" rtl="0" fontAlgn="base">
              <a:lnSpc>
                <a:spcPct val="95000"/>
              </a:lnSpc>
              <a:spcBef>
                <a:spcPct val="20000"/>
              </a:spcBef>
              <a:spcAft>
                <a:spcPct val="20000"/>
              </a:spcAft>
              <a:buChar char="–"/>
              <a:defRPr>
                <a:solidFill>
                  <a:srgbClr val="003399"/>
                </a:solidFill>
                <a:latin typeface="+mn-lt"/>
              </a:defRPr>
            </a:lvl9pPr>
          </a:lstStyle>
          <a:p>
            <a:pPr marL="285750" indent="-285750">
              <a:spcBef>
                <a:spcPts val="600"/>
              </a:spcBef>
              <a:buFont typeface="Arial" panose="020B0604020202020204" pitchFamily="34" charset="0"/>
              <a:buChar char="•"/>
            </a:pPr>
            <a:r>
              <a:rPr lang="en-GB" sz="1600" b="0" kern="0" dirty="0" smtClean="0">
                <a:cs typeface="Calibri" panose="020F0502020204030204" pitchFamily="34" charset="0"/>
              </a:rPr>
              <a:t>We have seen how the markets are becoming increasingly electronic and high frequency</a:t>
            </a:r>
          </a:p>
          <a:p>
            <a:pPr marL="285750" indent="-285750">
              <a:spcBef>
                <a:spcPts val="600"/>
              </a:spcBef>
              <a:buFont typeface="Arial" panose="020B0604020202020204" pitchFamily="34" charset="0"/>
              <a:buChar char="•"/>
            </a:pPr>
            <a:r>
              <a:rPr lang="en-GB" sz="1600" b="0" kern="0" dirty="0" smtClean="0">
                <a:cs typeface="Calibri" panose="020F0502020204030204" pitchFamily="34" charset="0"/>
              </a:rPr>
              <a:t>And as this happens the more and more quants (and in my opinion particle physicists) will dominate the banking landscape, be that on the buy side or the sell side</a:t>
            </a:r>
          </a:p>
          <a:p>
            <a:pPr marL="285750" indent="-285750">
              <a:spcBef>
                <a:spcPts val="600"/>
              </a:spcBef>
              <a:buFont typeface="Arial" panose="020B0604020202020204" pitchFamily="34" charset="0"/>
              <a:buChar char="•"/>
            </a:pPr>
            <a:r>
              <a:rPr lang="en-GB" sz="1600" b="0" kern="0" dirty="0" smtClean="0">
                <a:cs typeface="Calibri" panose="020F0502020204030204" pitchFamily="34" charset="0"/>
              </a:rPr>
              <a:t>Banks are quick to adapt to new technology and are always looking to improve their business</a:t>
            </a:r>
          </a:p>
          <a:p>
            <a:pPr marL="285750" indent="-285750">
              <a:spcBef>
                <a:spcPts val="600"/>
              </a:spcBef>
              <a:buFont typeface="Arial" panose="020B0604020202020204" pitchFamily="34" charset="0"/>
              <a:buChar char="•"/>
            </a:pPr>
            <a:r>
              <a:rPr lang="en-GB" sz="1600" b="0" kern="0" dirty="0" smtClean="0">
                <a:cs typeface="Calibri" panose="020F0502020204030204" pitchFamily="34" charset="0"/>
              </a:rPr>
              <a:t>Day to day work in a bank/hedge fund really isn’t that different from that in physics</a:t>
            </a:r>
          </a:p>
          <a:p>
            <a:pPr marL="285750" indent="-285750">
              <a:spcBef>
                <a:spcPts val="600"/>
              </a:spcBef>
              <a:buFont typeface="Arial" panose="020B0604020202020204" pitchFamily="34" charset="0"/>
              <a:buChar char="•"/>
            </a:pPr>
            <a:r>
              <a:rPr lang="en-GB" sz="1600" b="0" kern="0" dirty="0" smtClean="0">
                <a:cs typeface="Calibri" panose="020F0502020204030204" pitchFamily="34" charset="0"/>
              </a:rPr>
              <a:t>Although the end result is very different!</a:t>
            </a:r>
          </a:p>
          <a:p>
            <a:pPr marL="285750" indent="-285750">
              <a:spcBef>
                <a:spcPts val="600"/>
              </a:spcBef>
              <a:buFont typeface="Arial" panose="020B0604020202020204" pitchFamily="34" charset="0"/>
              <a:buChar char="•"/>
            </a:pPr>
            <a:endParaRPr lang="en-GB" sz="1600" b="0" kern="0" dirty="0" smtClean="0">
              <a:cs typeface="Calibri" panose="020F0502020204030204" pitchFamily="34" charset="0"/>
            </a:endParaRPr>
          </a:p>
          <a:p>
            <a:pPr marL="1587" lvl="1" indent="0">
              <a:spcBef>
                <a:spcPts val="600"/>
              </a:spcBef>
              <a:buNone/>
            </a:pPr>
            <a:endParaRPr lang="en-GB" sz="1600" b="0" kern="0" dirty="0" smtClean="0">
              <a:cs typeface="Calibri" panose="020F0502020204030204" pitchFamily="34" charset="0"/>
            </a:endParaRPr>
          </a:p>
          <a:p>
            <a:pPr lvl="1">
              <a:spcBef>
                <a:spcPts val="600"/>
              </a:spcBef>
              <a:buFont typeface="Arial" panose="020B0604020202020204" pitchFamily="34" charset="0"/>
              <a:buChar char="•"/>
            </a:pPr>
            <a:endParaRPr lang="en-GB" sz="1600" b="0" kern="0" dirty="0" smtClean="0">
              <a:cs typeface="Calibri" panose="020F0502020204030204" pitchFamily="34" charset="0"/>
            </a:endParaRPr>
          </a:p>
          <a:p>
            <a:pPr>
              <a:spcBef>
                <a:spcPts val="600"/>
              </a:spcBef>
              <a:buFont typeface="Arial" panose="020B0604020202020204" pitchFamily="34" charset="0"/>
              <a:buChar char="•"/>
            </a:pPr>
            <a:endParaRPr lang="en-GB" sz="1600" b="0" kern="0" dirty="0" smtClean="0">
              <a:latin typeface="Calibri" panose="020F0502020204030204" pitchFamily="34" charset="0"/>
              <a:cs typeface="Calibri" panose="020F0502020204030204" pitchFamily="34" charset="0"/>
            </a:endParaRPr>
          </a:p>
        </p:txBody>
      </p:sp>
    </p:spTree>
    <p:custDataLst>
      <p:tags r:id="rId1"/>
    </p:custDataLst>
    <p:extLst>
      <p:ext uri="{BB962C8B-B14F-4D97-AF65-F5344CB8AC3E}">
        <p14:creationId xmlns:p14="http://schemas.microsoft.com/office/powerpoint/2010/main" val="18564375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713" y="0"/>
            <a:ext cx="7300912" cy="822325"/>
          </a:xfrm>
        </p:spPr>
        <p:txBody>
          <a:bodyPr/>
          <a:lstStyle/>
          <a:p>
            <a:endParaRPr lang="en-GB"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pPr>
              <a:lnSpc>
                <a:spcPct val="100000"/>
              </a:lnSpc>
              <a:buFont typeface="Arial" panose="020B0604020202020204" pitchFamily="34" charset="0"/>
              <a:buChar char="•"/>
            </a:pPr>
            <a:endParaRPr lang="en-GB" dirty="0"/>
          </a:p>
          <a:p>
            <a:endParaRPr lang="en-GB" dirty="0"/>
          </a:p>
        </p:txBody>
      </p:sp>
      <p:sp>
        <p:nvSpPr>
          <p:cNvPr id="6" name="Content Placeholder 2"/>
          <p:cNvSpPr txBox="1">
            <a:spLocks/>
          </p:cNvSpPr>
          <p:nvPr/>
        </p:nvSpPr>
        <p:spPr bwMode="auto">
          <a:xfrm>
            <a:off x="555625" y="1160463"/>
            <a:ext cx="8215313" cy="4854575"/>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marL="342900" indent="-342900" algn="l" rtl="0" eaLnBrk="0" fontAlgn="base" hangingPunct="0">
              <a:lnSpc>
                <a:spcPct val="95000"/>
              </a:lnSpc>
              <a:spcBef>
                <a:spcPct val="75000"/>
              </a:spcBef>
              <a:spcAft>
                <a:spcPct val="20000"/>
              </a:spcAft>
              <a:defRPr sz="2200">
                <a:solidFill>
                  <a:srgbClr val="003399"/>
                </a:solidFill>
                <a:latin typeface="+mn-lt"/>
                <a:ea typeface="+mn-ea"/>
                <a:cs typeface="+mn-cs"/>
              </a:defRPr>
            </a:lvl1pPr>
            <a:lvl2pPr marL="231775" indent="-230188" algn="l" rtl="0" eaLnBrk="0" fontAlgn="base" hangingPunct="0">
              <a:lnSpc>
                <a:spcPct val="95000"/>
              </a:lnSpc>
              <a:spcBef>
                <a:spcPct val="20000"/>
              </a:spcBef>
              <a:spcAft>
                <a:spcPct val="20000"/>
              </a:spcAft>
              <a:buFont typeface="Arial" charset="0"/>
              <a:buChar char="•"/>
              <a:defRPr sz="2200">
                <a:solidFill>
                  <a:srgbClr val="003399"/>
                </a:solidFill>
                <a:latin typeface="+mn-lt"/>
              </a:defRPr>
            </a:lvl2pPr>
            <a:lvl3pPr marL="460375" indent="-227013" algn="l" rtl="0" eaLnBrk="0" fontAlgn="base" hangingPunct="0">
              <a:lnSpc>
                <a:spcPct val="95000"/>
              </a:lnSpc>
              <a:spcBef>
                <a:spcPct val="20000"/>
              </a:spcBef>
              <a:spcAft>
                <a:spcPct val="20000"/>
              </a:spcAft>
              <a:buChar char="–"/>
              <a:defRPr sz="2000">
                <a:solidFill>
                  <a:srgbClr val="003399"/>
                </a:solidFill>
                <a:latin typeface="+mn-lt"/>
              </a:defRPr>
            </a:lvl3pPr>
            <a:lvl4pPr marL="685800" indent="-223838" algn="l" rtl="0" eaLnBrk="0" fontAlgn="base" hangingPunct="0">
              <a:lnSpc>
                <a:spcPct val="95000"/>
              </a:lnSpc>
              <a:spcBef>
                <a:spcPct val="20000"/>
              </a:spcBef>
              <a:spcAft>
                <a:spcPct val="20000"/>
              </a:spcAft>
              <a:buFont typeface="Arial" charset="0"/>
              <a:buChar char="•"/>
              <a:defRPr>
                <a:solidFill>
                  <a:srgbClr val="003399"/>
                </a:solidFill>
                <a:latin typeface="+mn-lt"/>
              </a:defRPr>
            </a:lvl4pPr>
            <a:lvl5pPr marL="1023938" indent="-223838" algn="l" rtl="0" eaLnBrk="0" fontAlgn="base" hangingPunct="0">
              <a:lnSpc>
                <a:spcPct val="95000"/>
              </a:lnSpc>
              <a:spcBef>
                <a:spcPct val="20000"/>
              </a:spcBef>
              <a:spcAft>
                <a:spcPct val="20000"/>
              </a:spcAft>
              <a:buChar char="–"/>
              <a:defRPr>
                <a:solidFill>
                  <a:srgbClr val="003399"/>
                </a:solidFill>
                <a:latin typeface="+mn-lt"/>
              </a:defRPr>
            </a:lvl5pPr>
            <a:lvl6pPr marL="1481138" indent="-223838" algn="l" rtl="0" fontAlgn="base">
              <a:lnSpc>
                <a:spcPct val="95000"/>
              </a:lnSpc>
              <a:spcBef>
                <a:spcPct val="20000"/>
              </a:spcBef>
              <a:spcAft>
                <a:spcPct val="20000"/>
              </a:spcAft>
              <a:buChar char="–"/>
              <a:defRPr>
                <a:solidFill>
                  <a:srgbClr val="003399"/>
                </a:solidFill>
                <a:latin typeface="+mn-lt"/>
              </a:defRPr>
            </a:lvl6pPr>
            <a:lvl7pPr marL="1938338" indent="-223838" algn="l" rtl="0" fontAlgn="base">
              <a:lnSpc>
                <a:spcPct val="95000"/>
              </a:lnSpc>
              <a:spcBef>
                <a:spcPct val="20000"/>
              </a:spcBef>
              <a:spcAft>
                <a:spcPct val="20000"/>
              </a:spcAft>
              <a:buChar char="–"/>
              <a:defRPr>
                <a:solidFill>
                  <a:srgbClr val="003399"/>
                </a:solidFill>
                <a:latin typeface="+mn-lt"/>
              </a:defRPr>
            </a:lvl7pPr>
            <a:lvl8pPr marL="2395538" indent="-223838" algn="l" rtl="0" fontAlgn="base">
              <a:lnSpc>
                <a:spcPct val="95000"/>
              </a:lnSpc>
              <a:spcBef>
                <a:spcPct val="20000"/>
              </a:spcBef>
              <a:spcAft>
                <a:spcPct val="20000"/>
              </a:spcAft>
              <a:buChar char="–"/>
              <a:defRPr>
                <a:solidFill>
                  <a:srgbClr val="003399"/>
                </a:solidFill>
                <a:latin typeface="+mn-lt"/>
              </a:defRPr>
            </a:lvl8pPr>
            <a:lvl9pPr marL="2852738" indent="-223838" algn="l" rtl="0" fontAlgn="base">
              <a:lnSpc>
                <a:spcPct val="95000"/>
              </a:lnSpc>
              <a:spcBef>
                <a:spcPct val="20000"/>
              </a:spcBef>
              <a:spcAft>
                <a:spcPct val="20000"/>
              </a:spcAft>
              <a:buChar char="–"/>
              <a:defRPr>
                <a:solidFill>
                  <a:srgbClr val="003399"/>
                </a:solidFill>
                <a:latin typeface="+mn-lt"/>
              </a:defRPr>
            </a:lvl9pPr>
          </a:lstStyle>
          <a:p>
            <a:pPr>
              <a:lnSpc>
                <a:spcPct val="100000"/>
              </a:lnSpc>
              <a:buFont typeface="Arial" panose="020B0604020202020204" pitchFamily="34" charset="0"/>
              <a:buChar char="•"/>
            </a:pPr>
            <a:endParaRPr lang="en-GB" b="0" kern="0" dirty="0" smtClean="0">
              <a:latin typeface="Calibri" panose="020F0502020204030204" pitchFamily="34" charset="0"/>
              <a:cs typeface="Calibri" panose="020F0502020204030204" pitchFamily="34" charset="0"/>
            </a:endParaRPr>
          </a:p>
          <a:p>
            <a:pPr>
              <a:lnSpc>
                <a:spcPct val="100000"/>
              </a:lnSpc>
              <a:buFont typeface="Arial" panose="020B0604020202020204" pitchFamily="34" charset="0"/>
              <a:buChar char="•"/>
            </a:pPr>
            <a:endParaRPr lang="en-GB" b="0" kern="0" dirty="0" smtClean="0">
              <a:latin typeface="Calibri" panose="020F0502020204030204" pitchFamily="34" charset="0"/>
              <a:cs typeface="Calibri" panose="020F0502020204030204" pitchFamily="34" charset="0"/>
            </a:endParaRPr>
          </a:p>
          <a:p>
            <a:endParaRPr lang="en-GB" b="0" kern="0" dirty="0">
              <a:latin typeface="Calibri" panose="020F0502020204030204" pitchFamily="34" charset="0"/>
              <a:cs typeface="Calibri" panose="020F0502020204030204" pitchFamily="34" charset="0"/>
            </a:endParaRPr>
          </a:p>
        </p:txBody>
      </p:sp>
    </p:spTree>
    <p:custDataLst>
      <p:tags r:id="rId1"/>
    </p:custDataLst>
    <p:extLst>
      <p:ext uri="{BB962C8B-B14F-4D97-AF65-F5344CB8AC3E}">
        <p14:creationId xmlns:p14="http://schemas.microsoft.com/office/powerpoint/2010/main" val="18564375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713" y="0"/>
            <a:ext cx="7300912" cy="822325"/>
          </a:xfrm>
        </p:spPr>
        <p:txBody>
          <a:bodyPr/>
          <a:lstStyle/>
          <a:p>
            <a:r>
              <a:rPr lang="en-GB" dirty="0" smtClean="0">
                <a:latin typeface="Calibri" panose="020F0502020204030204" pitchFamily="34" charset="0"/>
                <a:cs typeface="Calibri" panose="020F0502020204030204" pitchFamily="34" charset="0"/>
              </a:rPr>
              <a:t>What is High Frequency Trading?</a:t>
            </a:r>
            <a:endParaRPr lang="en-GB"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pPr>
              <a:lnSpc>
                <a:spcPct val="100000"/>
              </a:lnSpc>
              <a:buFont typeface="Arial" panose="020B0604020202020204" pitchFamily="34" charset="0"/>
              <a:buChar char="•"/>
            </a:pPr>
            <a:endParaRPr lang="en-GB" dirty="0"/>
          </a:p>
          <a:p>
            <a:endParaRPr lang="en-GB" dirty="0"/>
          </a:p>
        </p:txBody>
      </p:sp>
      <p:sp>
        <p:nvSpPr>
          <p:cNvPr id="6" name="Content Placeholder 2"/>
          <p:cNvSpPr txBox="1">
            <a:spLocks/>
          </p:cNvSpPr>
          <p:nvPr/>
        </p:nvSpPr>
        <p:spPr bwMode="auto">
          <a:xfrm>
            <a:off x="555625" y="1160463"/>
            <a:ext cx="8215313" cy="4854575"/>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marL="342900" indent="-342900" algn="l" rtl="0" eaLnBrk="0" fontAlgn="base" hangingPunct="0">
              <a:lnSpc>
                <a:spcPct val="95000"/>
              </a:lnSpc>
              <a:spcBef>
                <a:spcPct val="75000"/>
              </a:spcBef>
              <a:spcAft>
                <a:spcPct val="20000"/>
              </a:spcAft>
              <a:defRPr sz="2200">
                <a:solidFill>
                  <a:srgbClr val="003399"/>
                </a:solidFill>
                <a:latin typeface="+mn-lt"/>
                <a:ea typeface="+mn-ea"/>
                <a:cs typeface="+mn-cs"/>
              </a:defRPr>
            </a:lvl1pPr>
            <a:lvl2pPr marL="231775" indent="-230188" algn="l" rtl="0" eaLnBrk="0" fontAlgn="base" hangingPunct="0">
              <a:lnSpc>
                <a:spcPct val="95000"/>
              </a:lnSpc>
              <a:spcBef>
                <a:spcPct val="20000"/>
              </a:spcBef>
              <a:spcAft>
                <a:spcPct val="20000"/>
              </a:spcAft>
              <a:buFont typeface="Arial" charset="0"/>
              <a:buChar char="•"/>
              <a:defRPr sz="2200">
                <a:solidFill>
                  <a:srgbClr val="003399"/>
                </a:solidFill>
                <a:latin typeface="+mn-lt"/>
              </a:defRPr>
            </a:lvl2pPr>
            <a:lvl3pPr marL="460375" indent="-227013" algn="l" rtl="0" eaLnBrk="0" fontAlgn="base" hangingPunct="0">
              <a:lnSpc>
                <a:spcPct val="95000"/>
              </a:lnSpc>
              <a:spcBef>
                <a:spcPct val="20000"/>
              </a:spcBef>
              <a:spcAft>
                <a:spcPct val="20000"/>
              </a:spcAft>
              <a:buChar char="–"/>
              <a:defRPr sz="2000">
                <a:solidFill>
                  <a:srgbClr val="003399"/>
                </a:solidFill>
                <a:latin typeface="+mn-lt"/>
              </a:defRPr>
            </a:lvl3pPr>
            <a:lvl4pPr marL="685800" indent="-223838" algn="l" rtl="0" eaLnBrk="0" fontAlgn="base" hangingPunct="0">
              <a:lnSpc>
                <a:spcPct val="95000"/>
              </a:lnSpc>
              <a:spcBef>
                <a:spcPct val="20000"/>
              </a:spcBef>
              <a:spcAft>
                <a:spcPct val="20000"/>
              </a:spcAft>
              <a:buFont typeface="Arial" charset="0"/>
              <a:buChar char="•"/>
              <a:defRPr>
                <a:solidFill>
                  <a:srgbClr val="003399"/>
                </a:solidFill>
                <a:latin typeface="+mn-lt"/>
              </a:defRPr>
            </a:lvl4pPr>
            <a:lvl5pPr marL="1023938" indent="-223838" algn="l" rtl="0" eaLnBrk="0" fontAlgn="base" hangingPunct="0">
              <a:lnSpc>
                <a:spcPct val="95000"/>
              </a:lnSpc>
              <a:spcBef>
                <a:spcPct val="20000"/>
              </a:spcBef>
              <a:spcAft>
                <a:spcPct val="20000"/>
              </a:spcAft>
              <a:buChar char="–"/>
              <a:defRPr>
                <a:solidFill>
                  <a:srgbClr val="003399"/>
                </a:solidFill>
                <a:latin typeface="+mn-lt"/>
              </a:defRPr>
            </a:lvl5pPr>
            <a:lvl6pPr marL="1481138" indent="-223838" algn="l" rtl="0" fontAlgn="base">
              <a:lnSpc>
                <a:spcPct val="95000"/>
              </a:lnSpc>
              <a:spcBef>
                <a:spcPct val="20000"/>
              </a:spcBef>
              <a:spcAft>
                <a:spcPct val="20000"/>
              </a:spcAft>
              <a:buChar char="–"/>
              <a:defRPr>
                <a:solidFill>
                  <a:srgbClr val="003399"/>
                </a:solidFill>
                <a:latin typeface="+mn-lt"/>
              </a:defRPr>
            </a:lvl6pPr>
            <a:lvl7pPr marL="1938338" indent="-223838" algn="l" rtl="0" fontAlgn="base">
              <a:lnSpc>
                <a:spcPct val="95000"/>
              </a:lnSpc>
              <a:spcBef>
                <a:spcPct val="20000"/>
              </a:spcBef>
              <a:spcAft>
                <a:spcPct val="20000"/>
              </a:spcAft>
              <a:buChar char="–"/>
              <a:defRPr>
                <a:solidFill>
                  <a:srgbClr val="003399"/>
                </a:solidFill>
                <a:latin typeface="+mn-lt"/>
              </a:defRPr>
            </a:lvl7pPr>
            <a:lvl8pPr marL="2395538" indent="-223838" algn="l" rtl="0" fontAlgn="base">
              <a:lnSpc>
                <a:spcPct val="95000"/>
              </a:lnSpc>
              <a:spcBef>
                <a:spcPct val="20000"/>
              </a:spcBef>
              <a:spcAft>
                <a:spcPct val="20000"/>
              </a:spcAft>
              <a:buChar char="–"/>
              <a:defRPr>
                <a:solidFill>
                  <a:srgbClr val="003399"/>
                </a:solidFill>
                <a:latin typeface="+mn-lt"/>
              </a:defRPr>
            </a:lvl8pPr>
            <a:lvl9pPr marL="2852738" indent="-223838" algn="l" rtl="0" fontAlgn="base">
              <a:lnSpc>
                <a:spcPct val="95000"/>
              </a:lnSpc>
              <a:spcBef>
                <a:spcPct val="20000"/>
              </a:spcBef>
              <a:spcAft>
                <a:spcPct val="20000"/>
              </a:spcAft>
              <a:buChar char="–"/>
              <a:defRPr>
                <a:solidFill>
                  <a:srgbClr val="003399"/>
                </a:solidFill>
                <a:latin typeface="+mn-lt"/>
              </a:defRPr>
            </a:lvl9pPr>
          </a:lstStyle>
          <a:p>
            <a:pPr>
              <a:lnSpc>
                <a:spcPct val="100000"/>
              </a:lnSpc>
              <a:spcBef>
                <a:spcPts val="600"/>
              </a:spcBef>
              <a:buFont typeface="Arial" panose="020B0604020202020204" pitchFamily="34" charset="0"/>
              <a:buChar char="•"/>
            </a:pPr>
            <a:r>
              <a:rPr lang="en-GB" sz="1800" b="0" kern="0" dirty="0">
                <a:cs typeface="Calibri" panose="020F0502020204030204" pitchFamily="34" charset="0"/>
              </a:rPr>
              <a:t>T</a:t>
            </a:r>
            <a:r>
              <a:rPr lang="en-GB" sz="1800" b="0" kern="0" dirty="0" smtClean="0">
                <a:cs typeface="Calibri" panose="020F0502020204030204" pitchFamily="34" charset="0"/>
              </a:rPr>
              <a:t>rading can be split into two camps – market making (supplying liquidity to the market) and risk taking (trying to predict the direction of the market).</a:t>
            </a:r>
          </a:p>
          <a:p>
            <a:pPr>
              <a:lnSpc>
                <a:spcPct val="100000"/>
              </a:lnSpc>
              <a:spcBef>
                <a:spcPts val="600"/>
              </a:spcBef>
              <a:buFont typeface="Arial" panose="020B0604020202020204" pitchFamily="34" charset="0"/>
              <a:buChar char="•"/>
            </a:pPr>
            <a:r>
              <a:rPr lang="en-GB" sz="1800" b="0" kern="0" dirty="0" smtClean="0">
                <a:cs typeface="Calibri" panose="020F0502020204030204" pitchFamily="34" charset="0"/>
              </a:rPr>
              <a:t>As a rule of thumb large banks are the market makers (MM) and hedge funds are the risk takers.</a:t>
            </a:r>
          </a:p>
          <a:p>
            <a:pPr>
              <a:lnSpc>
                <a:spcPct val="100000"/>
              </a:lnSpc>
              <a:spcBef>
                <a:spcPts val="600"/>
              </a:spcBef>
              <a:buFont typeface="Arial" panose="020B0604020202020204" pitchFamily="34" charset="0"/>
              <a:buChar char="•"/>
            </a:pPr>
            <a:r>
              <a:rPr lang="en-GB" sz="1800" b="0" kern="0" dirty="0" smtClean="0">
                <a:cs typeface="Calibri" panose="020F0502020204030204" pitchFamily="34" charset="0"/>
              </a:rPr>
              <a:t>Traditionally MM was done by voice traders manually quoting markets or executing trades. Now it is driven by quants using mathematical models.</a:t>
            </a:r>
          </a:p>
          <a:p>
            <a:pPr>
              <a:lnSpc>
                <a:spcPct val="100000"/>
              </a:lnSpc>
              <a:spcBef>
                <a:spcPts val="600"/>
              </a:spcBef>
              <a:buFont typeface="Arial" panose="020B0604020202020204" pitchFamily="34" charset="0"/>
              <a:buChar char="•"/>
            </a:pPr>
            <a:r>
              <a:rPr lang="en-GB" sz="1800" b="0" kern="0" dirty="0" smtClean="0">
                <a:cs typeface="Calibri" panose="020F0502020204030204" pitchFamily="34" charset="0"/>
              </a:rPr>
              <a:t>These mathematical models have proved amazingly successful and as a result the market is in the process of seismic shift towards electrification and high frequency trading.</a:t>
            </a:r>
          </a:p>
          <a:p>
            <a:pPr>
              <a:lnSpc>
                <a:spcPct val="100000"/>
              </a:lnSpc>
              <a:buFont typeface="Arial" panose="020B0604020202020204" pitchFamily="34" charset="0"/>
              <a:buChar char="•"/>
            </a:pPr>
            <a:endParaRPr lang="en-GB" sz="1800" b="0" kern="0" dirty="0" smtClean="0">
              <a:cs typeface="Calibri" panose="020F0502020204030204" pitchFamily="34" charset="0"/>
            </a:endParaRPr>
          </a:p>
          <a:p>
            <a:pPr>
              <a:lnSpc>
                <a:spcPct val="100000"/>
              </a:lnSpc>
              <a:buFont typeface="Arial" panose="020B0604020202020204" pitchFamily="34" charset="0"/>
              <a:buChar char="•"/>
            </a:pPr>
            <a:endParaRPr lang="en-GB" sz="1800" b="0" kern="0" dirty="0" smtClean="0">
              <a:cs typeface="Calibri" panose="020F0502020204030204" pitchFamily="34" charset="0"/>
            </a:endParaRPr>
          </a:p>
          <a:p>
            <a:endParaRPr lang="en-GB" sz="1800" b="0" kern="0" dirty="0">
              <a:cs typeface="Calibri" panose="020F0502020204030204" pitchFamily="34" charset="0"/>
            </a:endParaRPr>
          </a:p>
        </p:txBody>
      </p:sp>
    </p:spTree>
    <p:custDataLst>
      <p:tags r:id="rId1"/>
    </p:custDataLst>
    <p:extLst>
      <p:ext uri="{BB962C8B-B14F-4D97-AF65-F5344CB8AC3E}">
        <p14:creationId xmlns:p14="http://schemas.microsoft.com/office/powerpoint/2010/main" val="13588185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713" y="0"/>
            <a:ext cx="7300912" cy="822325"/>
          </a:xfrm>
        </p:spPr>
        <p:txBody>
          <a:bodyPr/>
          <a:lstStyle/>
          <a:p>
            <a:r>
              <a:rPr lang="en-GB" dirty="0" smtClean="0">
                <a:latin typeface="Calibri" panose="020F0502020204030204" pitchFamily="34" charset="0"/>
                <a:cs typeface="Calibri" panose="020F0502020204030204" pitchFamily="34" charset="0"/>
              </a:rPr>
              <a:t>The Trend</a:t>
            </a:r>
            <a:endParaRPr lang="en-GB"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pPr>
              <a:lnSpc>
                <a:spcPct val="100000"/>
              </a:lnSpc>
              <a:buFont typeface="Arial" panose="020B0604020202020204" pitchFamily="34" charset="0"/>
              <a:buChar char="•"/>
            </a:pPr>
            <a:endParaRPr lang="en-GB" dirty="0"/>
          </a:p>
          <a:p>
            <a:endParaRPr lang="en-GB" dirty="0"/>
          </a:p>
        </p:txBody>
      </p:sp>
      <p:sp>
        <p:nvSpPr>
          <p:cNvPr id="6" name="Content Placeholder 2"/>
          <p:cNvSpPr txBox="1">
            <a:spLocks/>
          </p:cNvSpPr>
          <p:nvPr/>
        </p:nvSpPr>
        <p:spPr bwMode="auto">
          <a:xfrm>
            <a:off x="555625" y="1160463"/>
            <a:ext cx="8215313" cy="4854575"/>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marL="342900" indent="-342900" algn="l" rtl="0" eaLnBrk="0" fontAlgn="base" hangingPunct="0">
              <a:lnSpc>
                <a:spcPct val="95000"/>
              </a:lnSpc>
              <a:spcBef>
                <a:spcPct val="75000"/>
              </a:spcBef>
              <a:spcAft>
                <a:spcPct val="20000"/>
              </a:spcAft>
              <a:defRPr sz="2200">
                <a:solidFill>
                  <a:srgbClr val="003399"/>
                </a:solidFill>
                <a:latin typeface="+mn-lt"/>
                <a:ea typeface="+mn-ea"/>
                <a:cs typeface="+mn-cs"/>
              </a:defRPr>
            </a:lvl1pPr>
            <a:lvl2pPr marL="231775" indent="-230188" algn="l" rtl="0" eaLnBrk="0" fontAlgn="base" hangingPunct="0">
              <a:lnSpc>
                <a:spcPct val="95000"/>
              </a:lnSpc>
              <a:spcBef>
                <a:spcPct val="20000"/>
              </a:spcBef>
              <a:spcAft>
                <a:spcPct val="20000"/>
              </a:spcAft>
              <a:buFont typeface="Arial" charset="0"/>
              <a:buChar char="•"/>
              <a:defRPr sz="2200">
                <a:solidFill>
                  <a:srgbClr val="003399"/>
                </a:solidFill>
                <a:latin typeface="+mn-lt"/>
              </a:defRPr>
            </a:lvl2pPr>
            <a:lvl3pPr marL="460375" indent="-227013" algn="l" rtl="0" eaLnBrk="0" fontAlgn="base" hangingPunct="0">
              <a:lnSpc>
                <a:spcPct val="95000"/>
              </a:lnSpc>
              <a:spcBef>
                <a:spcPct val="20000"/>
              </a:spcBef>
              <a:spcAft>
                <a:spcPct val="20000"/>
              </a:spcAft>
              <a:buChar char="–"/>
              <a:defRPr sz="2000">
                <a:solidFill>
                  <a:srgbClr val="003399"/>
                </a:solidFill>
                <a:latin typeface="+mn-lt"/>
              </a:defRPr>
            </a:lvl3pPr>
            <a:lvl4pPr marL="685800" indent="-223838" algn="l" rtl="0" eaLnBrk="0" fontAlgn="base" hangingPunct="0">
              <a:lnSpc>
                <a:spcPct val="95000"/>
              </a:lnSpc>
              <a:spcBef>
                <a:spcPct val="20000"/>
              </a:spcBef>
              <a:spcAft>
                <a:spcPct val="20000"/>
              </a:spcAft>
              <a:buFont typeface="Arial" charset="0"/>
              <a:buChar char="•"/>
              <a:defRPr>
                <a:solidFill>
                  <a:srgbClr val="003399"/>
                </a:solidFill>
                <a:latin typeface="+mn-lt"/>
              </a:defRPr>
            </a:lvl4pPr>
            <a:lvl5pPr marL="1023938" indent="-223838" algn="l" rtl="0" eaLnBrk="0" fontAlgn="base" hangingPunct="0">
              <a:lnSpc>
                <a:spcPct val="95000"/>
              </a:lnSpc>
              <a:spcBef>
                <a:spcPct val="20000"/>
              </a:spcBef>
              <a:spcAft>
                <a:spcPct val="20000"/>
              </a:spcAft>
              <a:buChar char="–"/>
              <a:defRPr>
                <a:solidFill>
                  <a:srgbClr val="003399"/>
                </a:solidFill>
                <a:latin typeface="+mn-lt"/>
              </a:defRPr>
            </a:lvl5pPr>
            <a:lvl6pPr marL="1481138" indent="-223838" algn="l" rtl="0" fontAlgn="base">
              <a:lnSpc>
                <a:spcPct val="95000"/>
              </a:lnSpc>
              <a:spcBef>
                <a:spcPct val="20000"/>
              </a:spcBef>
              <a:spcAft>
                <a:spcPct val="20000"/>
              </a:spcAft>
              <a:buChar char="–"/>
              <a:defRPr>
                <a:solidFill>
                  <a:srgbClr val="003399"/>
                </a:solidFill>
                <a:latin typeface="+mn-lt"/>
              </a:defRPr>
            </a:lvl6pPr>
            <a:lvl7pPr marL="1938338" indent="-223838" algn="l" rtl="0" fontAlgn="base">
              <a:lnSpc>
                <a:spcPct val="95000"/>
              </a:lnSpc>
              <a:spcBef>
                <a:spcPct val="20000"/>
              </a:spcBef>
              <a:spcAft>
                <a:spcPct val="20000"/>
              </a:spcAft>
              <a:buChar char="–"/>
              <a:defRPr>
                <a:solidFill>
                  <a:srgbClr val="003399"/>
                </a:solidFill>
                <a:latin typeface="+mn-lt"/>
              </a:defRPr>
            </a:lvl7pPr>
            <a:lvl8pPr marL="2395538" indent="-223838" algn="l" rtl="0" fontAlgn="base">
              <a:lnSpc>
                <a:spcPct val="95000"/>
              </a:lnSpc>
              <a:spcBef>
                <a:spcPct val="20000"/>
              </a:spcBef>
              <a:spcAft>
                <a:spcPct val="20000"/>
              </a:spcAft>
              <a:buChar char="–"/>
              <a:defRPr>
                <a:solidFill>
                  <a:srgbClr val="003399"/>
                </a:solidFill>
                <a:latin typeface="+mn-lt"/>
              </a:defRPr>
            </a:lvl8pPr>
            <a:lvl9pPr marL="2852738" indent="-223838" algn="l" rtl="0" fontAlgn="base">
              <a:lnSpc>
                <a:spcPct val="95000"/>
              </a:lnSpc>
              <a:spcBef>
                <a:spcPct val="20000"/>
              </a:spcBef>
              <a:spcAft>
                <a:spcPct val="20000"/>
              </a:spcAft>
              <a:buChar char="–"/>
              <a:defRPr>
                <a:solidFill>
                  <a:srgbClr val="003399"/>
                </a:solidFill>
                <a:latin typeface="+mn-lt"/>
              </a:defRPr>
            </a:lvl9pPr>
          </a:lstStyle>
          <a:p>
            <a:pPr>
              <a:lnSpc>
                <a:spcPct val="100000"/>
              </a:lnSpc>
              <a:buFont typeface="Arial" panose="020B0604020202020204" pitchFamily="34" charset="0"/>
              <a:buChar char="•"/>
            </a:pPr>
            <a:endParaRPr lang="en-GB" b="0" kern="0" dirty="0" smtClean="0">
              <a:latin typeface="Calibri" panose="020F0502020204030204" pitchFamily="34" charset="0"/>
              <a:cs typeface="Calibri" panose="020F0502020204030204" pitchFamily="34" charset="0"/>
            </a:endParaRPr>
          </a:p>
          <a:p>
            <a:pPr>
              <a:lnSpc>
                <a:spcPct val="100000"/>
              </a:lnSpc>
              <a:buFont typeface="Arial" panose="020B0604020202020204" pitchFamily="34" charset="0"/>
              <a:buChar char="•"/>
            </a:pPr>
            <a:endParaRPr lang="en-GB" b="0" kern="0" dirty="0" smtClean="0">
              <a:latin typeface="Calibri" panose="020F0502020204030204" pitchFamily="34" charset="0"/>
              <a:cs typeface="Calibri" panose="020F0502020204030204" pitchFamily="34" charset="0"/>
            </a:endParaRPr>
          </a:p>
          <a:p>
            <a:endParaRPr lang="en-GB" b="0" kern="0" dirty="0">
              <a:latin typeface="Calibri" panose="020F0502020204030204" pitchFamily="34" charset="0"/>
              <a:cs typeface="Calibri" panose="020F0502020204030204" pitchFamily="34" charset="0"/>
            </a:endParaRPr>
          </a:p>
        </p:txBody>
      </p:sp>
      <p:graphicFrame>
        <p:nvGraphicFramePr>
          <p:cNvPr id="4" name="Object 3"/>
          <p:cNvGraphicFramePr>
            <a:graphicFrameLocks noChangeAspect="1"/>
          </p:cNvGraphicFramePr>
          <p:nvPr/>
        </p:nvGraphicFramePr>
        <p:xfrm>
          <a:off x="719138" y="1428750"/>
          <a:ext cx="7488237" cy="4641850"/>
        </p:xfrm>
        <a:graphic>
          <a:graphicData uri="http://schemas.openxmlformats.org/presentationml/2006/ole">
            <mc:AlternateContent xmlns:mc="http://schemas.openxmlformats.org/markup-compatibility/2006">
              <mc:Choice xmlns:v="urn:schemas-microsoft-com:vml" Requires="v">
                <p:oleObj spid="_x0000_s2061" name="Chart" r:id="rId5" imgW="6372352" imgH="4000602" progId="Excel.Chart.8">
                  <p:embed/>
                </p:oleObj>
              </mc:Choice>
              <mc:Fallback>
                <p:oleObj name="Chart" r:id="rId5" imgW="6372352" imgH="4000602" progId="Excel.Chart.8">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9138" y="1428750"/>
                        <a:ext cx="7488237" cy="464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ustDataLst>
      <p:tags r:id="rId2"/>
    </p:custDataLst>
    <p:extLst>
      <p:ext uri="{BB962C8B-B14F-4D97-AF65-F5344CB8AC3E}">
        <p14:creationId xmlns:p14="http://schemas.microsoft.com/office/powerpoint/2010/main" val="20618631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713" y="0"/>
            <a:ext cx="7300912" cy="822325"/>
          </a:xfrm>
        </p:spPr>
        <p:txBody>
          <a:bodyPr/>
          <a:lstStyle/>
          <a:p>
            <a:r>
              <a:rPr lang="en-GB" dirty="0" smtClean="0">
                <a:latin typeface="Calibri" panose="020F0502020204030204" pitchFamily="34" charset="0"/>
                <a:cs typeface="Calibri" panose="020F0502020204030204" pitchFamily="34" charset="0"/>
              </a:rPr>
              <a:t>Arguments For High Frequency Trading</a:t>
            </a:r>
            <a:endParaRPr lang="en-GB"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pPr>
              <a:lnSpc>
                <a:spcPct val="100000"/>
              </a:lnSpc>
              <a:buFont typeface="Arial" panose="020B0604020202020204" pitchFamily="34" charset="0"/>
              <a:buChar char="•"/>
            </a:pPr>
            <a:endParaRPr lang="en-GB" dirty="0"/>
          </a:p>
          <a:p>
            <a:endParaRPr lang="en-GB" dirty="0"/>
          </a:p>
        </p:txBody>
      </p:sp>
      <p:sp>
        <p:nvSpPr>
          <p:cNvPr id="6" name="Content Placeholder 2"/>
          <p:cNvSpPr txBox="1">
            <a:spLocks/>
          </p:cNvSpPr>
          <p:nvPr/>
        </p:nvSpPr>
        <p:spPr bwMode="auto">
          <a:xfrm>
            <a:off x="555625" y="1160463"/>
            <a:ext cx="8215313" cy="4854575"/>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marL="342900" indent="-342900" algn="l" rtl="0" eaLnBrk="0" fontAlgn="base" hangingPunct="0">
              <a:lnSpc>
                <a:spcPct val="95000"/>
              </a:lnSpc>
              <a:spcBef>
                <a:spcPct val="75000"/>
              </a:spcBef>
              <a:spcAft>
                <a:spcPct val="20000"/>
              </a:spcAft>
              <a:defRPr sz="2200">
                <a:solidFill>
                  <a:srgbClr val="003399"/>
                </a:solidFill>
                <a:latin typeface="+mn-lt"/>
                <a:ea typeface="+mn-ea"/>
                <a:cs typeface="+mn-cs"/>
              </a:defRPr>
            </a:lvl1pPr>
            <a:lvl2pPr marL="231775" indent="-230188" algn="l" rtl="0" eaLnBrk="0" fontAlgn="base" hangingPunct="0">
              <a:lnSpc>
                <a:spcPct val="95000"/>
              </a:lnSpc>
              <a:spcBef>
                <a:spcPct val="20000"/>
              </a:spcBef>
              <a:spcAft>
                <a:spcPct val="20000"/>
              </a:spcAft>
              <a:buFont typeface="Arial" charset="0"/>
              <a:buChar char="•"/>
              <a:defRPr sz="2200">
                <a:solidFill>
                  <a:srgbClr val="003399"/>
                </a:solidFill>
                <a:latin typeface="+mn-lt"/>
              </a:defRPr>
            </a:lvl2pPr>
            <a:lvl3pPr marL="460375" indent="-227013" algn="l" rtl="0" eaLnBrk="0" fontAlgn="base" hangingPunct="0">
              <a:lnSpc>
                <a:spcPct val="95000"/>
              </a:lnSpc>
              <a:spcBef>
                <a:spcPct val="20000"/>
              </a:spcBef>
              <a:spcAft>
                <a:spcPct val="20000"/>
              </a:spcAft>
              <a:buChar char="–"/>
              <a:defRPr sz="2000">
                <a:solidFill>
                  <a:srgbClr val="003399"/>
                </a:solidFill>
                <a:latin typeface="+mn-lt"/>
              </a:defRPr>
            </a:lvl3pPr>
            <a:lvl4pPr marL="685800" indent="-223838" algn="l" rtl="0" eaLnBrk="0" fontAlgn="base" hangingPunct="0">
              <a:lnSpc>
                <a:spcPct val="95000"/>
              </a:lnSpc>
              <a:spcBef>
                <a:spcPct val="20000"/>
              </a:spcBef>
              <a:spcAft>
                <a:spcPct val="20000"/>
              </a:spcAft>
              <a:buFont typeface="Arial" charset="0"/>
              <a:buChar char="•"/>
              <a:defRPr>
                <a:solidFill>
                  <a:srgbClr val="003399"/>
                </a:solidFill>
                <a:latin typeface="+mn-lt"/>
              </a:defRPr>
            </a:lvl4pPr>
            <a:lvl5pPr marL="1023938" indent="-223838" algn="l" rtl="0" eaLnBrk="0" fontAlgn="base" hangingPunct="0">
              <a:lnSpc>
                <a:spcPct val="95000"/>
              </a:lnSpc>
              <a:spcBef>
                <a:spcPct val="20000"/>
              </a:spcBef>
              <a:spcAft>
                <a:spcPct val="20000"/>
              </a:spcAft>
              <a:buChar char="–"/>
              <a:defRPr>
                <a:solidFill>
                  <a:srgbClr val="003399"/>
                </a:solidFill>
                <a:latin typeface="+mn-lt"/>
              </a:defRPr>
            </a:lvl5pPr>
            <a:lvl6pPr marL="1481138" indent="-223838" algn="l" rtl="0" fontAlgn="base">
              <a:lnSpc>
                <a:spcPct val="95000"/>
              </a:lnSpc>
              <a:spcBef>
                <a:spcPct val="20000"/>
              </a:spcBef>
              <a:spcAft>
                <a:spcPct val="20000"/>
              </a:spcAft>
              <a:buChar char="–"/>
              <a:defRPr>
                <a:solidFill>
                  <a:srgbClr val="003399"/>
                </a:solidFill>
                <a:latin typeface="+mn-lt"/>
              </a:defRPr>
            </a:lvl6pPr>
            <a:lvl7pPr marL="1938338" indent="-223838" algn="l" rtl="0" fontAlgn="base">
              <a:lnSpc>
                <a:spcPct val="95000"/>
              </a:lnSpc>
              <a:spcBef>
                <a:spcPct val="20000"/>
              </a:spcBef>
              <a:spcAft>
                <a:spcPct val="20000"/>
              </a:spcAft>
              <a:buChar char="–"/>
              <a:defRPr>
                <a:solidFill>
                  <a:srgbClr val="003399"/>
                </a:solidFill>
                <a:latin typeface="+mn-lt"/>
              </a:defRPr>
            </a:lvl7pPr>
            <a:lvl8pPr marL="2395538" indent="-223838" algn="l" rtl="0" fontAlgn="base">
              <a:lnSpc>
                <a:spcPct val="95000"/>
              </a:lnSpc>
              <a:spcBef>
                <a:spcPct val="20000"/>
              </a:spcBef>
              <a:spcAft>
                <a:spcPct val="20000"/>
              </a:spcAft>
              <a:buChar char="–"/>
              <a:defRPr>
                <a:solidFill>
                  <a:srgbClr val="003399"/>
                </a:solidFill>
                <a:latin typeface="+mn-lt"/>
              </a:defRPr>
            </a:lvl8pPr>
            <a:lvl9pPr marL="2852738" indent="-223838" algn="l" rtl="0" fontAlgn="base">
              <a:lnSpc>
                <a:spcPct val="95000"/>
              </a:lnSpc>
              <a:spcBef>
                <a:spcPct val="20000"/>
              </a:spcBef>
              <a:spcAft>
                <a:spcPct val="20000"/>
              </a:spcAft>
              <a:buChar char="–"/>
              <a:defRPr>
                <a:solidFill>
                  <a:srgbClr val="003399"/>
                </a:solidFill>
                <a:latin typeface="+mn-lt"/>
              </a:defRPr>
            </a:lvl9pPr>
          </a:lstStyle>
          <a:p>
            <a:pPr marL="314325" indent="-314325">
              <a:spcBef>
                <a:spcPts val="600"/>
              </a:spcBef>
              <a:spcAft>
                <a:spcPts val="600"/>
              </a:spcAft>
              <a:buFont typeface="Arial" panose="020B0604020202020204" pitchFamily="34" charset="0"/>
              <a:buChar char="•"/>
            </a:pPr>
            <a:r>
              <a:rPr lang="en-GB" altLang="ja-JP" sz="1800" b="0" dirty="0">
                <a:ea typeface="ＭＳ Ｐゴシック" pitchFamily="-65" charset="-128"/>
              </a:rPr>
              <a:t>Computers interact with the market more strategically than humans – lower volatility </a:t>
            </a:r>
          </a:p>
          <a:p>
            <a:pPr marL="314325" indent="-314325">
              <a:spcBef>
                <a:spcPts val="600"/>
              </a:spcBef>
              <a:spcAft>
                <a:spcPts val="600"/>
              </a:spcAft>
              <a:buFont typeface="Arial" panose="020B0604020202020204" pitchFamily="34" charset="0"/>
              <a:buChar char="•"/>
            </a:pPr>
            <a:r>
              <a:rPr lang="en-GB" altLang="ja-JP" sz="1800" b="0" dirty="0">
                <a:ea typeface="ＭＳ Ｐゴシック" pitchFamily="-65" charset="-128"/>
              </a:rPr>
              <a:t>Smaller trade size</a:t>
            </a:r>
          </a:p>
          <a:p>
            <a:pPr marL="314325" indent="-314325">
              <a:spcBef>
                <a:spcPts val="600"/>
              </a:spcBef>
              <a:spcAft>
                <a:spcPts val="600"/>
              </a:spcAft>
              <a:buFont typeface="Arial" panose="020B0604020202020204" pitchFamily="34" charset="0"/>
              <a:buChar char="•"/>
            </a:pPr>
            <a:r>
              <a:rPr lang="en-GB" altLang="ja-JP" sz="1800" b="0" dirty="0">
                <a:ea typeface="ＭＳ Ｐゴシック" pitchFamily="-65" charset="-128"/>
              </a:rPr>
              <a:t>Price compression</a:t>
            </a:r>
          </a:p>
          <a:p>
            <a:pPr marL="314325" indent="-314325">
              <a:spcBef>
                <a:spcPts val="600"/>
              </a:spcBef>
              <a:spcAft>
                <a:spcPts val="600"/>
              </a:spcAft>
              <a:buFont typeface="Arial" panose="020B0604020202020204" pitchFamily="34" charset="0"/>
              <a:buChar char="•"/>
            </a:pPr>
            <a:r>
              <a:rPr lang="en-GB" altLang="ja-JP" sz="1800" b="0" dirty="0">
                <a:ea typeface="ＭＳ Ｐゴシック" pitchFamily="-65" charset="-128"/>
              </a:rPr>
              <a:t>Positive, additional liquidity – benefits all market participants</a:t>
            </a:r>
          </a:p>
          <a:p>
            <a:pPr marL="314325" indent="-314325">
              <a:spcBef>
                <a:spcPts val="600"/>
              </a:spcBef>
              <a:spcAft>
                <a:spcPts val="600"/>
              </a:spcAft>
              <a:buFont typeface="Arial" panose="020B0604020202020204" pitchFamily="34" charset="0"/>
              <a:buChar char="•"/>
            </a:pPr>
            <a:r>
              <a:rPr lang="en-GB" altLang="ja-JP" sz="1800" b="0" dirty="0">
                <a:ea typeface="ＭＳ Ｐゴシック" pitchFamily="-65" charset="-128"/>
              </a:rPr>
              <a:t>Streaming support – market making</a:t>
            </a:r>
          </a:p>
          <a:p>
            <a:pPr marL="314325" indent="-314325">
              <a:spcBef>
                <a:spcPts val="600"/>
              </a:spcBef>
              <a:spcAft>
                <a:spcPts val="600"/>
              </a:spcAft>
              <a:buFont typeface="Arial" panose="020B0604020202020204" pitchFamily="34" charset="0"/>
              <a:buChar char="•"/>
            </a:pPr>
            <a:r>
              <a:rPr lang="en-GB" altLang="ja-JP" sz="1800" b="0" dirty="0">
                <a:ea typeface="ＭＳ Ｐゴシック" pitchFamily="-65" charset="-128"/>
              </a:rPr>
              <a:t>Participation consistent even in less active markets	</a:t>
            </a:r>
          </a:p>
        </p:txBody>
      </p:sp>
    </p:spTree>
    <p:custDataLst>
      <p:tags r:id="rId1"/>
    </p:custDataLst>
    <p:extLst>
      <p:ext uri="{BB962C8B-B14F-4D97-AF65-F5344CB8AC3E}">
        <p14:creationId xmlns:p14="http://schemas.microsoft.com/office/powerpoint/2010/main" val="13588185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713" y="0"/>
            <a:ext cx="7300912" cy="822325"/>
          </a:xfrm>
        </p:spPr>
        <p:txBody>
          <a:bodyPr/>
          <a:lstStyle/>
          <a:p>
            <a:r>
              <a:rPr lang="en-GB" dirty="0" smtClean="0">
                <a:latin typeface="Calibri" panose="020F0502020204030204" pitchFamily="34" charset="0"/>
                <a:cs typeface="Calibri" panose="020F0502020204030204" pitchFamily="34" charset="0"/>
              </a:rPr>
              <a:t>Arguments Against High Frequency Trading</a:t>
            </a:r>
            <a:endParaRPr lang="en-GB"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pPr>
              <a:lnSpc>
                <a:spcPct val="100000"/>
              </a:lnSpc>
              <a:buFont typeface="Arial" panose="020B0604020202020204" pitchFamily="34" charset="0"/>
              <a:buChar char="•"/>
            </a:pPr>
            <a:endParaRPr lang="en-GB" dirty="0"/>
          </a:p>
          <a:p>
            <a:endParaRPr lang="en-GB" dirty="0"/>
          </a:p>
        </p:txBody>
      </p:sp>
      <p:sp>
        <p:nvSpPr>
          <p:cNvPr id="6" name="Content Placeholder 2"/>
          <p:cNvSpPr txBox="1">
            <a:spLocks/>
          </p:cNvSpPr>
          <p:nvPr/>
        </p:nvSpPr>
        <p:spPr bwMode="auto">
          <a:xfrm>
            <a:off x="555625" y="1160463"/>
            <a:ext cx="8215313" cy="4854575"/>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marL="342900" indent="-342900" algn="l" rtl="0" eaLnBrk="0" fontAlgn="base" hangingPunct="0">
              <a:lnSpc>
                <a:spcPct val="95000"/>
              </a:lnSpc>
              <a:spcBef>
                <a:spcPct val="75000"/>
              </a:spcBef>
              <a:spcAft>
                <a:spcPct val="20000"/>
              </a:spcAft>
              <a:defRPr sz="2200">
                <a:solidFill>
                  <a:srgbClr val="003399"/>
                </a:solidFill>
                <a:latin typeface="+mn-lt"/>
                <a:ea typeface="+mn-ea"/>
                <a:cs typeface="+mn-cs"/>
              </a:defRPr>
            </a:lvl1pPr>
            <a:lvl2pPr marL="231775" indent="-230188" algn="l" rtl="0" eaLnBrk="0" fontAlgn="base" hangingPunct="0">
              <a:lnSpc>
                <a:spcPct val="95000"/>
              </a:lnSpc>
              <a:spcBef>
                <a:spcPct val="20000"/>
              </a:spcBef>
              <a:spcAft>
                <a:spcPct val="20000"/>
              </a:spcAft>
              <a:buFont typeface="Arial" charset="0"/>
              <a:buChar char="•"/>
              <a:defRPr sz="2200">
                <a:solidFill>
                  <a:srgbClr val="003399"/>
                </a:solidFill>
                <a:latin typeface="+mn-lt"/>
              </a:defRPr>
            </a:lvl2pPr>
            <a:lvl3pPr marL="460375" indent="-227013" algn="l" rtl="0" eaLnBrk="0" fontAlgn="base" hangingPunct="0">
              <a:lnSpc>
                <a:spcPct val="95000"/>
              </a:lnSpc>
              <a:spcBef>
                <a:spcPct val="20000"/>
              </a:spcBef>
              <a:spcAft>
                <a:spcPct val="20000"/>
              </a:spcAft>
              <a:buChar char="–"/>
              <a:defRPr sz="2000">
                <a:solidFill>
                  <a:srgbClr val="003399"/>
                </a:solidFill>
                <a:latin typeface="+mn-lt"/>
              </a:defRPr>
            </a:lvl3pPr>
            <a:lvl4pPr marL="685800" indent="-223838" algn="l" rtl="0" eaLnBrk="0" fontAlgn="base" hangingPunct="0">
              <a:lnSpc>
                <a:spcPct val="95000"/>
              </a:lnSpc>
              <a:spcBef>
                <a:spcPct val="20000"/>
              </a:spcBef>
              <a:spcAft>
                <a:spcPct val="20000"/>
              </a:spcAft>
              <a:buFont typeface="Arial" charset="0"/>
              <a:buChar char="•"/>
              <a:defRPr>
                <a:solidFill>
                  <a:srgbClr val="003399"/>
                </a:solidFill>
                <a:latin typeface="+mn-lt"/>
              </a:defRPr>
            </a:lvl4pPr>
            <a:lvl5pPr marL="1023938" indent="-223838" algn="l" rtl="0" eaLnBrk="0" fontAlgn="base" hangingPunct="0">
              <a:lnSpc>
                <a:spcPct val="95000"/>
              </a:lnSpc>
              <a:spcBef>
                <a:spcPct val="20000"/>
              </a:spcBef>
              <a:spcAft>
                <a:spcPct val="20000"/>
              </a:spcAft>
              <a:buChar char="–"/>
              <a:defRPr>
                <a:solidFill>
                  <a:srgbClr val="003399"/>
                </a:solidFill>
                <a:latin typeface="+mn-lt"/>
              </a:defRPr>
            </a:lvl5pPr>
            <a:lvl6pPr marL="1481138" indent="-223838" algn="l" rtl="0" fontAlgn="base">
              <a:lnSpc>
                <a:spcPct val="95000"/>
              </a:lnSpc>
              <a:spcBef>
                <a:spcPct val="20000"/>
              </a:spcBef>
              <a:spcAft>
                <a:spcPct val="20000"/>
              </a:spcAft>
              <a:buChar char="–"/>
              <a:defRPr>
                <a:solidFill>
                  <a:srgbClr val="003399"/>
                </a:solidFill>
                <a:latin typeface="+mn-lt"/>
              </a:defRPr>
            </a:lvl6pPr>
            <a:lvl7pPr marL="1938338" indent="-223838" algn="l" rtl="0" fontAlgn="base">
              <a:lnSpc>
                <a:spcPct val="95000"/>
              </a:lnSpc>
              <a:spcBef>
                <a:spcPct val="20000"/>
              </a:spcBef>
              <a:spcAft>
                <a:spcPct val="20000"/>
              </a:spcAft>
              <a:buChar char="–"/>
              <a:defRPr>
                <a:solidFill>
                  <a:srgbClr val="003399"/>
                </a:solidFill>
                <a:latin typeface="+mn-lt"/>
              </a:defRPr>
            </a:lvl7pPr>
            <a:lvl8pPr marL="2395538" indent="-223838" algn="l" rtl="0" fontAlgn="base">
              <a:lnSpc>
                <a:spcPct val="95000"/>
              </a:lnSpc>
              <a:spcBef>
                <a:spcPct val="20000"/>
              </a:spcBef>
              <a:spcAft>
                <a:spcPct val="20000"/>
              </a:spcAft>
              <a:buChar char="–"/>
              <a:defRPr>
                <a:solidFill>
                  <a:srgbClr val="003399"/>
                </a:solidFill>
                <a:latin typeface="+mn-lt"/>
              </a:defRPr>
            </a:lvl8pPr>
            <a:lvl9pPr marL="2852738" indent="-223838" algn="l" rtl="0" fontAlgn="base">
              <a:lnSpc>
                <a:spcPct val="95000"/>
              </a:lnSpc>
              <a:spcBef>
                <a:spcPct val="20000"/>
              </a:spcBef>
              <a:spcAft>
                <a:spcPct val="20000"/>
              </a:spcAft>
              <a:buChar char="–"/>
              <a:defRPr>
                <a:solidFill>
                  <a:srgbClr val="003399"/>
                </a:solidFill>
                <a:latin typeface="+mn-lt"/>
              </a:defRPr>
            </a:lvl9pPr>
          </a:lstStyle>
          <a:p>
            <a:pPr marL="314325" indent="-314325">
              <a:lnSpc>
                <a:spcPct val="90000"/>
              </a:lnSpc>
              <a:spcBef>
                <a:spcPts val="600"/>
              </a:spcBef>
              <a:spcAft>
                <a:spcPts val="600"/>
              </a:spcAft>
              <a:buFont typeface="Arial" panose="020B0604020202020204" pitchFamily="34" charset="0"/>
              <a:buChar char="•"/>
            </a:pPr>
            <a:r>
              <a:rPr lang="en-GB" altLang="ja-JP" sz="1800" b="0" dirty="0">
                <a:ea typeface="ＭＳ Ｐゴシック" pitchFamily="-65" charset="-128"/>
              </a:rPr>
              <a:t>Liquidity Mirage </a:t>
            </a:r>
          </a:p>
          <a:p>
            <a:pPr marL="314325" indent="-314325">
              <a:lnSpc>
                <a:spcPct val="90000"/>
              </a:lnSpc>
              <a:spcBef>
                <a:spcPts val="600"/>
              </a:spcBef>
              <a:spcAft>
                <a:spcPts val="600"/>
              </a:spcAft>
              <a:buFont typeface="Arial" panose="020B0604020202020204" pitchFamily="34" charset="0"/>
              <a:buChar char="•"/>
            </a:pPr>
            <a:r>
              <a:rPr lang="en-GB" altLang="ja-JP" sz="1800" b="0" dirty="0">
                <a:ea typeface="ＭＳ Ｐゴシック" pitchFamily="-65" charset="-128"/>
              </a:rPr>
              <a:t>Increase cost of ticket processing</a:t>
            </a:r>
          </a:p>
          <a:p>
            <a:pPr marL="314325" indent="-314325">
              <a:lnSpc>
                <a:spcPct val="90000"/>
              </a:lnSpc>
              <a:spcBef>
                <a:spcPts val="600"/>
              </a:spcBef>
              <a:spcAft>
                <a:spcPts val="600"/>
              </a:spcAft>
              <a:buFont typeface="Arial" panose="020B0604020202020204" pitchFamily="34" charset="0"/>
              <a:buChar char="•"/>
            </a:pPr>
            <a:r>
              <a:rPr lang="en-GB" altLang="ja-JP" sz="1800" b="0" dirty="0">
                <a:ea typeface="ＭＳ Ｐゴシック" pitchFamily="-65" charset="-128"/>
              </a:rPr>
              <a:t>Opportunistic strategies at the cost of real business</a:t>
            </a:r>
          </a:p>
          <a:p>
            <a:pPr marL="314325" indent="-314325">
              <a:lnSpc>
                <a:spcPct val="90000"/>
              </a:lnSpc>
              <a:spcBef>
                <a:spcPts val="600"/>
              </a:spcBef>
              <a:spcAft>
                <a:spcPts val="600"/>
              </a:spcAft>
              <a:buFont typeface="Arial" panose="020B0604020202020204" pitchFamily="34" charset="0"/>
              <a:buChar char="•"/>
            </a:pPr>
            <a:r>
              <a:rPr lang="en-GB" altLang="ja-JP" sz="1800" b="0" dirty="0">
                <a:ea typeface="ＭＳ Ｐゴシック" pitchFamily="-65" charset="-128"/>
              </a:rPr>
              <a:t>Market Makers come and go as they please</a:t>
            </a:r>
          </a:p>
          <a:p>
            <a:pPr marL="314325" indent="-314325">
              <a:lnSpc>
                <a:spcPct val="90000"/>
              </a:lnSpc>
              <a:spcBef>
                <a:spcPts val="600"/>
              </a:spcBef>
              <a:spcAft>
                <a:spcPts val="600"/>
              </a:spcAft>
              <a:buFont typeface="Arial" panose="020B0604020202020204" pitchFamily="34" charset="0"/>
              <a:buChar char="•"/>
            </a:pPr>
            <a:r>
              <a:rPr lang="en-GB" altLang="ja-JP" sz="1800" b="0" dirty="0">
                <a:ea typeface="ＭＳ Ｐゴシック" pitchFamily="-65" charset="-128"/>
              </a:rPr>
              <a:t>Last look enables cherry picking</a:t>
            </a:r>
          </a:p>
          <a:p>
            <a:pPr marL="314325" indent="-314325">
              <a:lnSpc>
                <a:spcPct val="90000"/>
              </a:lnSpc>
              <a:spcBef>
                <a:spcPts val="600"/>
              </a:spcBef>
              <a:spcAft>
                <a:spcPts val="600"/>
              </a:spcAft>
              <a:buFont typeface="Arial" panose="020B0604020202020204" pitchFamily="34" charset="0"/>
              <a:buChar char="•"/>
            </a:pPr>
            <a:r>
              <a:rPr lang="en-GB" altLang="ja-JP" sz="1800" b="0" dirty="0">
                <a:ea typeface="ＭＳ Ｐゴシック" pitchFamily="-65" charset="-128"/>
              </a:rPr>
              <a:t>Flashing</a:t>
            </a:r>
          </a:p>
          <a:p>
            <a:pPr marL="314325" indent="-314325">
              <a:lnSpc>
                <a:spcPct val="90000"/>
              </a:lnSpc>
              <a:spcBef>
                <a:spcPts val="600"/>
              </a:spcBef>
              <a:spcAft>
                <a:spcPts val="600"/>
              </a:spcAft>
              <a:buFont typeface="Arial" panose="020B0604020202020204" pitchFamily="34" charset="0"/>
              <a:buChar char="•"/>
            </a:pPr>
            <a:r>
              <a:rPr lang="en-GB" altLang="ja-JP" sz="1800" b="0" dirty="0">
                <a:ea typeface="ＭＳ Ｐゴシック" pitchFamily="-65" charset="-128"/>
              </a:rPr>
              <a:t>Manipulation is harder to police</a:t>
            </a:r>
          </a:p>
        </p:txBody>
      </p:sp>
    </p:spTree>
    <p:custDataLst>
      <p:tags r:id="rId1"/>
    </p:custDataLst>
    <p:extLst>
      <p:ext uri="{BB962C8B-B14F-4D97-AF65-F5344CB8AC3E}">
        <p14:creationId xmlns:p14="http://schemas.microsoft.com/office/powerpoint/2010/main" val="35094318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713" y="0"/>
            <a:ext cx="7300912" cy="822325"/>
          </a:xfrm>
        </p:spPr>
        <p:txBody>
          <a:bodyPr/>
          <a:lstStyle/>
          <a:p>
            <a:r>
              <a:rPr lang="en-GB" dirty="0" smtClean="0">
                <a:latin typeface="Calibri" panose="020F0502020204030204" pitchFamily="34" charset="0"/>
                <a:cs typeface="Calibri" panose="020F0502020204030204" pitchFamily="34" charset="0"/>
              </a:rPr>
              <a:t>Risk Taking</a:t>
            </a:r>
            <a:endParaRPr lang="en-GB"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pPr>
              <a:lnSpc>
                <a:spcPct val="100000"/>
              </a:lnSpc>
              <a:buFont typeface="Arial" panose="020B0604020202020204" pitchFamily="34" charset="0"/>
              <a:buChar char="•"/>
            </a:pPr>
            <a:endParaRPr lang="en-GB" dirty="0"/>
          </a:p>
          <a:p>
            <a:endParaRPr lang="en-GB" dirty="0"/>
          </a:p>
        </p:txBody>
      </p:sp>
      <p:sp>
        <p:nvSpPr>
          <p:cNvPr id="6" name="Content Placeholder 2"/>
          <p:cNvSpPr txBox="1">
            <a:spLocks/>
          </p:cNvSpPr>
          <p:nvPr/>
        </p:nvSpPr>
        <p:spPr bwMode="auto">
          <a:xfrm>
            <a:off x="555625" y="1160463"/>
            <a:ext cx="8215313" cy="4854575"/>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marL="342900" indent="-342900" algn="l" rtl="0" eaLnBrk="0" fontAlgn="base" hangingPunct="0">
              <a:lnSpc>
                <a:spcPct val="95000"/>
              </a:lnSpc>
              <a:spcBef>
                <a:spcPct val="75000"/>
              </a:spcBef>
              <a:spcAft>
                <a:spcPct val="20000"/>
              </a:spcAft>
              <a:defRPr sz="2200">
                <a:solidFill>
                  <a:srgbClr val="003399"/>
                </a:solidFill>
                <a:latin typeface="+mn-lt"/>
                <a:ea typeface="+mn-ea"/>
                <a:cs typeface="+mn-cs"/>
              </a:defRPr>
            </a:lvl1pPr>
            <a:lvl2pPr marL="231775" indent="-230188" algn="l" rtl="0" eaLnBrk="0" fontAlgn="base" hangingPunct="0">
              <a:lnSpc>
                <a:spcPct val="95000"/>
              </a:lnSpc>
              <a:spcBef>
                <a:spcPct val="20000"/>
              </a:spcBef>
              <a:spcAft>
                <a:spcPct val="20000"/>
              </a:spcAft>
              <a:buFont typeface="Arial" charset="0"/>
              <a:buChar char="•"/>
              <a:defRPr sz="2200">
                <a:solidFill>
                  <a:srgbClr val="003399"/>
                </a:solidFill>
                <a:latin typeface="+mn-lt"/>
              </a:defRPr>
            </a:lvl2pPr>
            <a:lvl3pPr marL="460375" indent="-227013" algn="l" rtl="0" eaLnBrk="0" fontAlgn="base" hangingPunct="0">
              <a:lnSpc>
                <a:spcPct val="95000"/>
              </a:lnSpc>
              <a:spcBef>
                <a:spcPct val="20000"/>
              </a:spcBef>
              <a:spcAft>
                <a:spcPct val="20000"/>
              </a:spcAft>
              <a:buChar char="–"/>
              <a:defRPr sz="2000">
                <a:solidFill>
                  <a:srgbClr val="003399"/>
                </a:solidFill>
                <a:latin typeface="+mn-lt"/>
              </a:defRPr>
            </a:lvl3pPr>
            <a:lvl4pPr marL="685800" indent="-223838" algn="l" rtl="0" eaLnBrk="0" fontAlgn="base" hangingPunct="0">
              <a:lnSpc>
                <a:spcPct val="95000"/>
              </a:lnSpc>
              <a:spcBef>
                <a:spcPct val="20000"/>
              </a:spcBef>
              <a:spcAft>
                <a:spcPct val="20000"/>
              </a:spcAft>
              <a:buFont typeface="Arial" charset="0"/>
              <a:buChar char="•"/>
              <a:defRPr>
                <a:solidFill>
                  <a:srgbClr val="003399"/>
                </a:solidFill>
                <a:latin typeface="+mn-lt"/>
              </a:defRPr>
            </a:lvl4pPr>
            <a:lvl5pPr marL="1023938" indent="-223838" algn="l" rtl="0" eaLnBrk="0" fontAlgn="base" hangingPunct="0">
              <a:lnSpc>
                <a:spcPct val="95000"/>
              </a:lnSpc>
              <a:spcBef>
                <a:spcPct val="20000"/>
              </a:spcBef>
              <a:spcAft>
                <a:spcPct val="20000"/>
              </a:spcAft>
              <a:buChar char="–"/>
              <a:defRPr>
                <a:solidFill>
                  <a:srgbClr val="003399"/>
                </a:solidFill>
                <a:latin typeface="+mn-lt"/>
              </a:defRPr>
            </a:lvl5pPr>
            <a:lvl6pPr marL="1481138" indent="-223838" algn="l" rtl="0" fontAlgn="base">
              <a:lnSpc>
                <a:spcPct val="95000"/>
              </a:lnSpc>
              <a:spcBef>
                <a:spcPct val="20000"/>
              </a:spcBef>
              <a:spcAft>
                <a:spcPct val="20000"/>
              </a:spcAft>
              <a:buChar char="–"/>
              <a:defRPr>
                <a:solidFill>
                  <a:srgbClr val="003399"/>
                </a:solidFill>
                <a:latin typeface="+mn-lt"/>
              </a:defRPr>
            </a:lvl6pPr>
            <a:lvl7pPr marL="1938338" indent="-223838" algn="l" rtl="0" fontAlgn="base">
              <a:lnSpc>
                <a:spcPct val="95000"/>
              </a:lnSpc>
              <a:spcBef>
                <a:spcPct val="20000"/>
              </a:spcBef>
              <a:spcAft>
                <a:spcPct val="20000"/>
              </a:spcAft>
              <a:buChar char="–"/>
              <a:defRPr>
                <a:solidFill>
                  <a:srgbClr val="003399"/>
                </a:solidFill>
                <a:latin typeface="+mn-lt"/>
              </a:defRPr>
            </a:lvl7pPr>
            <a:lvl8pPr marL="2395538" indent="-223838" algn="l" rtl="0" fontAlgn="base">
              <a:lnSpc>
                <a:spcPct val="95000"/>
              </a:lnSpc>
              <a:spcBef>
                <a:spcPct val="20000"/>
              </a:spcBef>
              <a:spcAft>
                <a:spcPct val="20000"/>
              </a:spcAft>
              <a:buChar char="–"/>
              <a:defRPr>
                <a:solidFill>
                  <a:srgbClr val="003399"/>
                </a:solidFill>
                <a:latin typeface="+mn-lt"/>
              </a:defRPr>
            </a:lvl8pPr>
            <a:lvl9pPr marL="2852738" indent="-223838" algn="l" rtl="0" fontAlgn="base">
              <a:lnSpc>
                <a:spcPct val="95000"/>
              </a:lnSpc>
              <a:spcBef>
                <a:spcPct val="20000"/>
              </a:spcBef>
              <a:spcAft>
                <a:spcPct val="20000"/>
              </a:spcAft>
              <a:buChar char="–"/>
              <a:defRPr>
                <a:solidFill>
                  <a:srgbClr val="003399"/>
                </a:solidFill>
                <a:latin typeface="+mn-lt"/>
              </a:defRPr>
            </a:lvl9pPr>
          </a:lstStyle>
          <a:p>
            <a:pPr algn="just">
              <a:spcBef>
                <a:spcPct val="50000"/>
              </a:spcBef>
              <a:buFontTx/>
              <a:buChar char="•"/>
            </a:pPr>
            <a:r>
              <a:rPr lang="en-GB" altLang="en-US" sz="1800" b="0" dirty="0" smtClean="0"/>
              <a:t>This can simply be described as placing a trade in the direction you think the market is going to move.</a:t>
            </a:r>
          </a:p>
          <a:p>
            <a:pPr algn="just">
              <a:spcBef>
                <a:spcPct val="50000"/>
              </a:spcBef>
              <a:buFontTx/>
              <a:buChar char="•"/>
            </a:pPr>
            <a:r>
              <a:rPr lang="en-GB" altLang="en-US" sz="1800" b="0" dirty="0" smtClean="0"/>
              <a:t>But why use computers:</a:t>
            </a:r>
          </a:p>
          <a:p>
            <a:pPr lvl="2" algn="just">
              <a:spcBef>
                <a:spcPct val="50000"/>
              </a:spcBef>
              <a:buFontTx/>
              <a:buChar char="•"/>
            </a:pPr>
            <a:r>
              <a:rPr lang="en-GB" altLang="en-US" sz="1600" b="0" dirty="0" smtClean="0"/>
              <a:t>There </a:t>
            </a:r>
            <a:r>
              <a:rPr lang="en-GB" altLang="en-US" sz="1600" b="0" dirty="0"/>
              <a:t>is no computer that can beat the human brain for processing complex information, finding patterns and making decisions. </a:t>
            </a:r>
          </a:p>
          <a:p>
            <a:pPr lvl="2" algn="just">
              <a:spcBef>
                <a:spcPct val="50000"/>
              </a:spcBef>
              <a:buFontTx/>
              <a:buChar char="•"/>
            </a:pPr>
            <a:r>
              <a:rPr lang="en-GB" altLang="en-US" sz="1600" b="0" dirty="0"/>
              <a:t>But we can only process a few data sets at a time, at a limited speed, and for a limited time. We are also prone to emotions and selective memory.</a:t>
            </a:r>
          </a:p>
          <a:p>
            <a:pPr lvl="2" algn="just">
              <a:spcBef>
                <a:spcPct val="50000"/>
              </a:spcBef>
              <a:buFontTx/>
              <a:buChar char="•"/>
            </a:pPr>
            <a:r>
              <a:rPr lang="en-GB" altLang="en-US" sz="1600" b="0" dirty="0"/>
              <a:t>However a computer does not tire, can do a very large number of calculations in a very short time, has a perfect memory , and is emotionless</a:t>
            </a:r>
            <a:r>
              <a:rPr lang="en-GB" altLang="en-US" sz="1600" b="0" dirty="0" smtClean="0"/>
              <a:t>.</a:t>
            </a:r>
          </a:p>
          <a:p>
            <a:pPr algn="just">
              <a:spcBef>
                <a:spcPct val="50000"/>
              </a:spcBef>
              <a:buFontTx/>
              <a:buChar char="•"/>
            </a:pPr>
            <a:r>
              <a:rPr lang="en-GB" altLang="en-US" sz="1800" b="0" dirty="0" smtClean="0"/>
              <a:t>Strategies can be very simple to very complex. In the next few slides we will construct a very simple strategy and briefly describe techniques people use.</a:t>
            </a:r>
            <a:endParaRPr lang="en-GB" altLang="en-US" sz="1800" b="0" dirty="0"/>
          </a:p>
          <a:p>
            <a:pPr marL="0" indent="0">
              <a:lnSpc>
                <a:spcPct val="100000"/>
              </a:lnSpc>
            </a:pPr>
            <a:endParaRPr lang="en-GB" b="0" kern="0" dirty="0" smtClean="0">
              <a:latin typeface="Calibri" panose="020F0502020204030204" pitchFamily="34" charset="0"/>
              <a:cs typeface="Calibri" panose="020F0502020204030204" pitchFamily="34" charset="0"/>
            </a:endParaRPr>
          </a:p>
        </p:txBody>
      </p:sp>
    </p:spTree>
    <p:custDataLst>
      <p:tags r:id="rId1"/>
    </p:custDataLst>
    <p:extLst>
      <p:ext uri="{BB962C8B-B14F-4D97-AF65-F5344CB8AC3E}">
        <p14:creationId xmlns:p14="http://schemas.microsoft.com/office/powerpoint/2010/main" val="24144223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713" y="0"/>
            <a:ext cx="7300912" cy="822325"/>
          </a:xfrm>
        </p:spPr>
        <p:txBody>
          <a:bodyPr/>
          <a:lstStyle/>
          <a:p>
            <a:r>
              <a:rPr lang="en-GB" smtClean="0">
                <a:latin typeface="Calibri" panose="020F0502020204030204" pitchFamily="34" charset="0"/>
                <a:cs typeface="Calibri" panose="020F0502020204030204" pitchFamily="34" charset="0"/>
              </a:rPr>
              <a:t>Constructing a Risk Taking Strategy</a:t>
            </a:r>
            <a:endParaRPr lang="en-GB"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pPr>
              <a:lnSpc>
                <a:spcPct val="100000"/>
              </a:lnSpc>
              <a:buFont typeface="Arial" panose="020B0604020202020204" pitchFamily="34" charset="0"/>
              <a:buChar char="•"/>
            </a:pPr>
            <a:endParaRPr lang="en-GB" dirty="0"/>
          </a:p>
          <a:p>
            <a:endParaRPr lang="en-GB" dirty="0"/>
          </a:p>
        </p:txBody>
      </p:sp>
      <p:sp>
        <p:nvSpPr>
          <p:cNvPr id="6" name="Content Placeholder 2"/>
          <p:cNvSpPr txBox="1">
            <a:spLocks/>
          </p:cNvSpPr>
          <p:nvPr/>
        </p:nvSpPr>
        <p:spPr bwMode="auto">
          <a:xfrm>
            <a:off x="555625" y="1160463"/>
            <a:ext cx="8215313" cy="4854575"/>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marL="342900" indent="-342900" algn="l" rtl="0" eaLnBrk="0" fontAlgn="base" hangingPunct="0">
              <a:lnSpc>
                <a:spcPct val="95000"/>
              </a:lnSpc>
              <a:spcBef>
                <a:spcPct val="75000"/>
              </a:spcBef>
              <a:spcAft>
                <a:spcPct val="20000"/>
              </a:spcAft>
              <a:defRPr sz="2200">
                <a:solidFill>
                  <a:srgbClr val="003399"/>
                </a:solidFill>
                <a:latin typeface="+mn-lt"/>
                <a:ea typeface="+mn-ea"/>
                <a:cs typeface="+mn-cs"/>
              </a:defRPr>
            </a:lvl1pPr>
            <a:lvl2pPr marL="231775" indent="-230188" algn="l" rtl="0" eaLnBrk="0" fontAlgn="base" hangingPunct="0">
              <a:lnSpc>
                <a:spcPct val="95000"/>
              </a:lnSpc>
              <a:spcBef>
                <a:spcPct val="20000"/>
              </a:spcBef>
              <a:spcAft>
                <a:spcPct val="20000"/>
              </a:spcAft>
              <a:buFont typeface="Arial" charset="0"/>
              <a:buChar char="•"/>
              <a:defRPr sz="2200">
                <a:solidFill>
                  <a:srgbClr val="003399"/>
                </a:solidFill>
                <a:latin typeface="+mn-lt"/>
              </a:defRPr>
            </a:lvl2pPr>
            <a:lvl3pPr marL="460375" indent="-227013" algn="l" rtl="0" eaLnBrk="0" fontAlgn="base" hangingPunct="0">
              <a:lnSpc>
                <a:spcPct val="95000"/>
              </a:lnSpc>
              <a:spcBef>
                <a:spcPct val="20000"/>
              </a:spcBef>
              <a:spcAft>
                <a:spcPct val="20000"/>
              </a:spcAft>
              <a:buChar char="–"/>
              <a:defRPr sz="2000">
                <a:solidFill>
                  <a:srgbClr val="003399"/>
                </a:solidFill>
                <a:latin typeface="+mn-lt"/>
              </a:defRPr>
            </a:lvl3pPr>
            <a:lvl4pPr marL="685800" indent="-223838" algn="l" rtl="0" eaLnBrk="0" fontAlgn="base" hangingPunct="0">
              <a:lnSpc>
                <a:spcPct val="95000"/>
              </a:lnSpc>
              <a:spcBef>
                <a:spcPct val="20000"/>
              </a:spcBef>
              <a:spcAft>
                <a:spcPct val="20000"/>
              </a:spcAft>
              <a:buFont typeface="Arial" charset="0"/>
              <a:buChar char="•"/>
              <a:defRPr>
                <a:solidFill>
                  <a:srgbClr val="003399"/>
                </a:solidFill>
                <a:latin typeface="+mn-lt"/>
              </a:defRPr>
            </a:lvl4pPr>
            <a:lvl5pPr marL="1023938" indent="-223838" algn="l" rtl="0" eaLnBrk="0" fontAlgn="base" hangingPunct="0">
              <a:lnSpc>
                <a:spcPct val="95000"/>
              </a:lnSpc>
              <a:spcBef>
                <a:spcPct val="20000"/>
              </a:spcBef>
              <a:spcAft>
                <a:spcPct val="20000"/>
              </a:spcAft>
              <a:buChar char="–"/>
              <a:defRPr>
                <a:solidFill>
                  <a:srgbClr val="003399"/>
                </a:solidFill>
                <a:latin typeface="+mn-lt"/>
              </a:defRPr>
            </a:lvl5pPr>
            <a:lvl6pPr marL="1481138" indent="-223838" algn="l" rtl="0" fontAlgn="base">
              <a:lnSpc>
                <a:spcPct val="95000"/>
              </a:lnSpc>
              <a:spcBef>
                <a:spcPct val="20000"/>
              </a:spcBef>
              <a:spcAft>
                <a:spcPct val="20000"/>
              </a:spcAft>
              <a:buChar char="–"/>
              <a:defRPr>
                <a:solidFill>
                  <a:srgbClr val="003399"/>
                </a:solidFill>
                <a:latin typeface="+mn-lt"/>
              </a:defRPr>
            </a:lvl6pPr>
            <a:lvl7pPr marL="1938338" indent="-223838" algn="l" rtl="0" fontAlgn="base">
              <a:lnSpc>
                <a:spcPct val="95000"/>
              </a:lnSpc>
              <a:spcBef>
                <a:spcPct val="20000"/>
              </a:spcBef>
              <a:spcAft>
                <a:spcPct val="20000"/>
              </a:spcAft>
              <a:buChar char="–"/>
              <a:defRPr>
                <a:solidFill>
                  <a:srgbClr val="003399"/>
                </a:solidFill>
                <a:latin typeface="+mn-lt"/>
              </a:defRPr>
            </a:lvl7pPr>
            <a:lvl8pPr marL="2395538" indent="-223838" algn="l" rtl="0" fontAlgn="base">
              <a:lnSpc>
                <a:spcPct val="95000"/>
              </a:lnSpc>
              <a:spcBef>
                <a:spcPct val="20000"/>
              </a:spcBef>
              <a:spcAft>
                <a:spcPct val="20000"/>
              </a:spcAft>
              <a:buChar char="–"/>
              <a:defRPr>
                <a:solidFill>
                  <a:srgbClr val="003399"/>
                </a:solidFill>
                <a:latin typeface="+mn-lt"/>
              </a:defRPr>
            </a:lvl8pPr>
            <a:lvl9pPr marL="2852738" indent="-223838" algn="l" rtl="0" fontAlgn="base">
              <a:lnSpc>
                <a:spcPct val="95000"/>
              </a:lnSpc>
              <a:spcBef>
                <a:spcPct val="20000"/>
              </a:spcBef>
              <a:spcAft>
                <a:spcPct val="20000"/>
              </a:spcAft>
              <a:buChar char="–"/>
              <a:defRPr>
                <a:solidFill>
                  <a:srgbClr val="003399"/>
                </a:solidFill>
                <a:latin typeface="+mn-lt"/>
              </a:defRPr>
            </a:lvl9pPr>
          </a:lstStyle>
          <a:p>
            <a:pPr algn="just">
              <a:spcBef>
                <a:spcPct val="50000"/>
              </a:spcBef>
              <a:buFontTx/>
              <a:buChar char="•"/>
            </a:pPr>
            <a:endParaRPr lang="en-GB" altLang="en-US" sz="1800" b="0" dirty="0"/>
          </a:p>
        </p:txBody>
      </p:sp>
      <p:grpSp>
        <p:nvGrpSpPr>
          <p:cNvPr id="16" name="Group 23"/>
          <p:cNvGrpSpPr>
            <a:grpSpLocks/>
          </p:cNvGrpSpPr>
          <p:nvPr/>
        </p:nvGrpSpPr>
        <p:grpSpPr bwMode="auto">
          <a:xfrm>
            <a:off x="358774" y="1012309"/>
            <a:ext cx="4968875" cy="3671888"/>
            <a:chOff x="158" y="1933"/>
            <a:chExt cx="3130" cy="2268"/>
          </a:xfrm>
        </p:grpSpPr>
        <p:pic>
          <p:nvPicPr>
            <p:cNvPr id="17" name="Picture 8" descr="randomDa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 y="1933"/>
              <a:ext cx="3130" cy="2268"/>
            </a:xfrm>
            <a:prstGeom prst="rect">
              <a:avLst/>
            </a:prstGeom>
            <a:noFill/>
            <a:extLst>
              <a:ext uri="{909E8E84-426E-40DD-AFC4-6F175D3DCCD1}">
                <a14:hiddenFill xmlns:a14="http://schemas.microsoft.com/office/drawing/2010/main">
                  <a:solidFill>
                    <a:srgbClr val="FFFFFF"/>
                  </a:solidFill>
                </a14:hiddenFill>
              </a:ext>
            </a:extLst>
          </p:spPr>
        </p:pic>
        <p:sp>
          <p:nvSpPr>
            <p:cNvPr id="18" name="Oval 15"/>
            <p:cNvSpPr>
              <a:spLocks noChangeArrowheads="1"/>
            </p:cNvSpPr>
            <p:nvPr/>
          </p:nvSpPr>
          <p:spPr bwMode="auto">
            <a:xfrm>
              <a:off x="1383" y="2432"/>
              <a:ext cx="90" cy="90"/>
            </a:xfrm>
            <a:prstGeom prst="ellipse">
              <a:avLst/>
            </a:prstGeom>
            <a:solidFill>
              <a:srgbClr val="FF00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 name="Oval 16"/>
            <p:cNvSpPr>
              <a:spLocks noChangeArrowheads="1"/>
            </p:cNvSpPr>
            <p:nvPr/>
          </p:nvSpPr>
          <p:spPr bwMode="auto">
            <a:xfrm>
              <a:off x="566" y="3203"/>
              <a:ext cx="90" cy="90"/>
            </a:xfrm>
            <a:prstGeom prst="ellipse">
              <a:avLst/>
            </a:prstGeom>
            <a:solidFill>
              <a:srgbClr val="0080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 name="Oval 17"/>
            <p:cNvSpPr>
              <a:spLocks noChangeArrowheads="1"/>
            </p:cNvSpPr>
            <p:nvPr/>
          </p:nvSpPr>
          <p:spPr bwMode="auto">
            <a:xfrm>
              <a:off x="1519" y="2750"/>
              <a:ext cx="90" cy="90"/>
            </a:xfrm>
            <a:prstGeom prst="ellipse">
              <a:avLst/>
            </a:prstGeom>
            <a:solidFill>
              <a:srgbClr val="0080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 name="Oval 18"/>
            <p:cNvSpPr>
              <a:spLocks noChangeArrowheads="1"/>
            </p:cNvSpPr>
            <p:nvPr/>
          </p:nvSpPr>
          <p:spPr bwMode="auto">
            <a:xfrm>
              <a:off x="1746" y="2387"/>
              <a:ext cx="90" cy="90"/>
            </a:xfrm>
            <a:prstGeom prst="ellipse">
              <a:avLst/>
            </a:prstGeom>
            <a:solidFill>
              <a:srgbClr val="FF00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2" name="Oval 19"/>
            <p:cNvSpPr>
              <a:spLocks noChangeArrowheads="1"/>
            </p:cNvSpPr>
            <p:nvPr/>
          </p:nvSpPr>
          <p:spPr bwMode="auto">
            <a:xfrm>
              <a:off x="2154" y="3203"/>
              <a:ext cx="90" cy="90"/>
            </a:xfrm>
            <a:prstGeom prst="ellipse">
              <a:avLst/>
            </a:prstGeom>
            <a:solidFill>
              <a:srgbClr val="0080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3" name="Oval 20"/>
            <p:cNvSpPr>
              <a:spLocks noChangeArrowheads="1"/>
            </p:cNvSpPr>
            <p:nvPr/>
          </p:nvSpPr>
          <p:spPr bwMode="auto">
            <a:xfrm>
              <a:off x="2290" y="2659"/>
              <a:ext cx="90" cy="90"/>
            </a:xfrm>
            <a:prstGeom prst="ellipse">
              <a:avLst/>
            </a:prstGeom>
            <a:solidFill>
              <a:srgbClr val="FF00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4" name="Oval 21"/>
            <p:cNvSpPr>
              <a:spLocks noChangeArrowheads="1"/>
            </p:cNvSpPr>
            <p:nvPr/>
          </p:nvSpPr>
          <p:spPr bwMode="auto">
            <a:xfrm>
              <a:off x="2653" y="3657"/>
              <a:ext cx="90" cy="90"/>
            </a:xfrm>
            <a:prstGeom prst="ellipse">
              <a:avLst/>
            </a:prstGeom>
            <a:solidFill>
              <a:srgbClr val="0080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5" name="Oval 22"/>
            <p:cNvSpPr>
              <a:spLocks noChangeArrowheads="1"/>
            </p:cNvSpPr>
            <p:nvPr/>
          </p:nvSpPr>
          <p:spPr bwMode="auto">
            <a:xfrm>
              <a:off x="2925" y="3339"/>
              <a:ext cx="90" cy="90"/>
            </a:xfrm>
            <a:prstGeom prst="ellipse">
              <a:avLst/>
            </a:prstGeom>
            <a:solidFill>
              <a:srgbClr val="FF00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4" name="TextBox 3"/>
          <p:cNvSpPr txBox="1"/>
          <p:nvPr/>
        </p:nvSpPr>
        <p:spPr>
          <a:xfrm>
            <a:off x="5067300" y="1266825"/>
            <a:ext cx="3448050" cy="3508653"/>
          </a:xfrm>
          <a:prstGeom prst="rect">
            <a:avLst/>
          </a:prstGeom>
          <a:noFill/>
        </p:spPr>
        <p:txBody>
          <a:bodyPr wrap="square" rtlCol="0">
            <a:spAutoFit/>
          </a:bodyPr>
          <a:lstStyle/>
          <a:p>
            <a:pPr marL="285750" indent="-285750">
              <a:spcBef>
                <a:spcPts val="600"/>
              </a:spcBef>
              <a:spcAft>
                <a:spcPts val="600"/>
              </a:spcAft>
              <a:buFont typeface="Arial" panose="020B0604020202020204" pitchFamily="34" charset="0"/>
              <a:buChar char="•"/>
            </a:pPr>
            <a:r>
              <a:rPr lang="en-GB" b="0" dirty="0" smtClean="0">
                <a:solidFill>
                  <a:srgbClr val="003399"/>
                </a:solidFill>
                <a:latin typeface="+mn-lt"/>
              </a:rPr>
              <a:t>Consider the plot to the left. This is a time series for EUR from 2012. Maybe at the beginning of that day you came in economic data from Europe was bad so you decided to sell the EUR. </a:t>
            </a:r>
            <a:endParaRPr lang="en-GB" b="0" dirty="0">
              <a:solidFill>
                <a:srgbClr val="003399"/>
              </a:solidFill>
              <a:latin typeface="+mn-lt"/>
            </a:endParaRPr>
          </a:p>
          <a:p>
            <a:pPr marL="285750" indent="-285750">
              <a:spcBef>
                <a:spcPts val="600"/>
              </a:spcBef>
              <a:spcAft>
                <a:spcPts val="600"/>
              </a:spcAft>
              <a:buFont typeface="Arial" panose="020B0604020202020204" pitchFamily="34" charset="0"/>
              <a:buChar char="•"/>
            </a:pPr>
            <a:r>
              <a:rPr lang="en-GB" b="0" dirty="0" smtClean="0">
                <a:solidFill>
                  <a:srgbClr val="003399"/>
                </a:solidFill>
                <a:latin typeface="+mn-lt"/>
              </a:rPr>
              <a:t>By the end of the day you would have a profit of 10 ticks.</a:t>
            </a:r>
          </a:p>
          <a:p>
            <a:pPr marL="285750" indent="-285750">
              <a:spcBef>
                <a:spcPts val="600"/>
              </a:spcBef>
              <a:spcAft>
                <a:spcPts val="600"/>
              </a:spcAft>
              <a:buFont typeface="Arial" panose="020B0604020202020204" pitchFamily="34" charset="0"/>
              <a:buChar char="•"/>
            </a:pPr>
            <a:r>
              <a:rPr lang="en-GB" b="0" dirty="0" smtClean="0">
                <a:solidFill>
                  <a:srgbClr val="003399"/>
                </a:solidFill>
                <a:latin typeface="+mn-lt"/>
              </a:rPr>
              <a:t>Profit is good, but now consider the dots.</a:t>
            </a:r>
          </a:p>
          <a:p>
            <a:pPr marL="285750" indent="-285750">
              <a:spcBef>
                <a:spcPts val="600"/>
              </a:spcBef>
              <a:spcAft>
                <a:spcPts val="600"/>
              </a:spcAft>
              <a:buFont typeface="Arial" panose="020B0604020202020204" pitchFamily="34" charset="0"/>
              <a:buChar char="•"/>
            </a:pPr>
            <a:r>
              <a:rPr lang="en-GB" b="0" dirty="0" smtClean="0">
                <a:solidFill>
                  <a:srgbClr val="003399"/>
                </a:solidFill>
                <a:latin typeface="+mn-lt"/>
              </a:rPr>
              <a:t>If we had traded at these points we would have made 200 ticks</a:t>
            </a:r>
            <a:endParaRPr lang="en-GB" b="0" dirty="0">
              <a:solidFill>
                <a:srgbClr val="003399"/>
              </a:solidFill>
              <a:latin typeface="+mn-lt"/>
            </a:endParaRPr>
          </a:p>
        </p:txBody>
      </p:sp>
      <p:sp>
        <p:nvSpPr>
          <p:cNvPr id="26" name="TextBox 25"/>
          <p:cNvSpPr txBox="1"/>
          <p:nvPr/>
        </p:nvSpPr>
        <p:spPr>
          <a:xfrm>
            <a:off x="555625" y="4893747"/>
            <a:ext cx="8215313" cy="984885"/>
          </a:xfrm>
          <a:prstGeom prst="rect">
            <a:avLst/>
          </a:prstGeom>
          <a:noFill/>
        </p:spPr>
        <p:txBody>
          <a:bodyPr wrap="square" rtlCol="0">
            <a:spAutoFit/>
          </a:bodyPr>
          <a:lstStyle/>
          <a:p>
            <a:pPr marL="285750" indent="-285750">
              <a:spcBef>
                <a:spcPts val="600"/>
              </a:spcBef>
              <a:spcAft>
                <a:spcPts val="600"/>
              </a:spcAft>
              <a:buFont typeface="Arial" panose="020B0604020202020204" pitchFamily="34" charset="0"/>
              <a:buChar char="•"/>
            </a:pPr>
            <a:r>
              <a:rPr lang="en-GB" b="0" dirty="0" smtClean="0">
                <a:solidFill>
                  <a:srgbClr val="003399"/>
                </a:solidFill>
                <a:latin typeface="+mn-lt"/>
              </a:rPr>
              <a:t>The smaller time scale we look at the more potential ticks profit we can capture</a:t>
            </a:r>
          </a:p>
          <a:p>
            <a:pPr marL="285750" indent="-285750">
              <a:spcBef>
                <a:spcPts val="600"/>
              </a:spcBef>
              <a:spcAft>
                <a:spcPts val="600"/>
              </a:spcAft>
              <a:buFont typeface="Arial" panose="020B0604020202020204" pitchFamily="34" charset="0"/>
              <a:buChar char="•"/>
            </a:pPr>
            <a:r>
              <a:rPr lang="en-GB" b="0" dirty="0" smtClean="0">
                <a:solidFill>
                  <a:srgbClr val="003399"/>
                </a:solidFill>
                <a:latin typeface="+mn-lt"/>
              </a:rPr>
              <a:t>But how do we identify when to place the trade. Let’s look at probably the most famous </a:t>
            </a:r>
            <a:r>
              <a:rPr lang="en-GB" b="0" dirty="0" err="1" smtClean="0">
                <a:solidFill>
                  <a:srgbClr val="003399"/>
                </a:solidFill>
                <a:latin typeface="+mn-lt"/>
              </a:rPr>
              <a:t>algo</a:t>
            </a:r>
            <a:r>
              <a:rPr lang="en-GB" b="0" dirty="0" smtClean="0">
                <a:solidFill>
                  <a:srgbClr val="003399"/>
                </a:solidFill>
                <a:latin typeface="+mn-lt"/>
              </a:rPr>
              <a:t> trading strategy – the simple moving average.</a:t>
            </a:r>
            <a:endParaRPr lang="en-GB" b="0" dirty="0">
              <a:solidFill>
                <a:srgbClr val="003399"/>
              </a:solidFill>
              <a:latin typeface="+mn-lt"/>
            </a:endParaRPr>
          </a:p>
        </p:txBody>
      </p:sp>
    </p:spTree>
    <p:custDataLst>
      <p:tags r:id="rId1"/>
    </p:custDataLst>
    <p:extLst>
      <p:ext uri="{BB962C8B-B14F-4D97-AF65-F5344CB8AC3E}">
        <p14:creationId xmlns:p14="http://schemas.microsoft.com/office/powerpoint/2010/main" val="13588185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713" y="0"/>
            <a:ext cx="7300912" cy="822325"/>
          </a:xfrm>
        </p:spPr>
        <p:txBody>
          <a:bodyPr/>
          <a:lstStyle/>
          <a:p>
            <a:r>
              <a:rPr lang="en-GB" dirty="0" smtClean="0">
                <a:latin typeface="Calibri" panose="020F0502020204030204" pitchFamily="34" charset="0"/>
                <a:cs typeface="Calibri" panose="020F0502020204030204" pitchFamily="34" charset="0"/>
              </a:rPr>
              <a:t>Simple Moving Average</a:t>
            </a:r>
            <a:endParaRPr lang="en-GB"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pPr>
              <a:lnSpc>
                <a:spcPct val="100000"/>
              </a:lnSpc>
              <a:buFont typeface="Arial" panose="020B0604020202020204" pitchFamily="34" charset="0"/>
              <a:buChar char="•"/>
            </a:pPr>
            <a:endParaRPr lang="en-GB" dirty="0"/>
          </a:p>
          <a:p>
            <a:endParaRPr lang="en-GB" dirty="0"/>
          </a:p>
        </p:txBody>
      </p:sp>
      <p:sp>
        <p:nvSpPr>
          <p:cNvPr id="6" name="Content Placeholder 2"/>
          <p:cNvSpPr txBox="1">
            <a:spLocks/>
          </p:cNvSpPr>
          <p:nvPr/>
        </p:nvSpPr>
        <p:spPr bwMode="auto">
          <a:xfrm>
            <a:off x="555625" y="1160463"/>
            <a:ext cx="8215313" cy="4854575"/>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marL="342900" indent="-342900" algn="l" rtl="0" eaLnBrk="0" fontAlgn="base" hangingPunct="0">
              <a:lnSpc>
                <a:spcPct val="95000"/>
              </a:lnSpc>
              <a:spcBef>
                <a:spcPct val="75000"/>
              </a:spcBef>
              <a:spcAft>
                <a:spcPct val="20000"/>
              </a:spcAft>
              <a:defRPr sz="2200">
                <a:solidFill>
                  <a:srgbClr val="003399"/>
                </a:solidFill>
                <a:latin typeface="+mn-lt"/>
                <a:ea typeface="+mn-ea"/>
                <a:cs typeface="+mn-cs"/>
              </a:defRPr>
            </a:lvl1pPr>
            <a:lvl2pPr marL="231775" indent="-230188" algn="l" rtl="0" eaLnBrk="0" fontAlgn="base" hangingPunct="0">
              <a:lnSpc>
                <a:spcPct val="95000"/>
              </a:lnSpc>
              <a:spcBef>
                <a:spcPct val="20000"/>
              </a:spcBef>
              <a:spcAft>
                <a:spcPct val="20000"/>
              </a:spcAft>
              <a:buFont typeface="Arial" charset="0"/>
              <a:buChar char="•"/>
              <a:defRPr sz="2200">
                <a:solidFill>
                  <a:srgbClr val="003399"/>
                </a:solidFill>
                <a:latin typeface="+mn-lt"/>
              </a:defRPr>
            </a:lvl2pPr>
            <a:lvl3pPr marL="460375" indent="-227013" algn="l" rtl="0" eaLnBrk="0" fontAlgn="base" hangingPunct="0">
              <a:lnSpc>
                <a:spcPct val="95000"/>
              </a:lnSpc>
              <a:spcBef>
                <a:spcPct val="20000"/>
              </a:spcBef>
              <a:spcAft>
                <a:spcPct val="20000"/>
              </a:spcAft>
              <a:buChar char="–"/>
              <a:defRPr sz="2000">
                <a:solidFill>
                  <a:srgbClr val="003399"/>
                </a:solidFill>
                <a:latin typeface="+mn-lt"/>
              </a:defRPr>
            </a:lvl3pPr>
            <a:lvl4pPr marL="685800" indent="-223838" algn="l" rtl="0" eaLnBrk="0" fontAlgn="base" hangingPunct="0">
              <a:lnSpc>
                <a:spcPct val="95000"/>
              </a:lnSpc>
              <a:spcBef>
                <a:spcPct val="20000"/>
              </a:spcBef>
              <a:spcAft>
                <a:spcPct val="20000"/>
              </a:spcAft>
              <a:buFont typeface="Arial" charset="0"/>
              <a:buChar char="•"/>
              <a:defRPr>
                <a:solidFill>
                  <a:srgbClr val="003399"/>
                </a:solidFill>
                <a:latin typeface="+mn-lt"/>
              </a:defRPr>
            </a:lvl4pPr>
            <a:lvl5pPr marL="1023938" indent="-223838" algn="l" rtl="0" eaLnBrk="0" fontAlgn="base" hangingPunct="0">
              <a:lnSpc>
                <a:spcPct val="95000"/>
              </a:lnSpc>
              <a:spcBef>
                <a:spcPct val="20000"/>
              </a:spcBef>
              <a:spcAft>
                <a:spcPct val="20000"/>
              </a:spcAft>
              <a:buChar char="–"/>
              <a:defRPr>
                <a:solidFill>
                  <a:srgbClr val="003399"/>
                </a:solidFill>
                <a:latin typeface="+mn-lt"/>
              </a:defRPr>
            </a:lvl5pPr>
            <a:lvl6pPr marL="1481138" indent="-223838" algn="l" rtl="0" fontAlgn="base">
              <a:lnSpc>
                <a:spcPct val="95000"/>
              </a:lnSpc>
              <a:spcBef>
                <a:spcPct val="20000"/>
              </a:spcBef>
              <a:spcAft>
                <a:spcPct val="20000"/>
              </a:spcAft>
              <a:buChar char="–"/>
              <a:defRPr>
                <a:solidFill>
                  <a:srgbClr val="003399"/>
                </a:solidFill>
                <a:latin typeface="+mn-lt"/>
              </a:defRPr>
            </a:lvl6pPr>
            <a:lvl7pPr marL="1938338" indent="-223838" algn="l" rtl="0" fontAlgn="base">
              <a:lnSpc>
                <a:spcPct val="95000"/>
              </a:lnSpc>
              <a:spcBef>
                <a:spcPct val="20000"/>
              </a:spcBef>
              <a:spcAft>
                <a:spcPct val="20000"/>
              </a:spcAft>
              <a:buChar char="–"/>
              <a:defRPr>
                <a:solidFill>
                  <a:srgbClr val="003399"/>
                </a:solidFill>
                <a:latin typeface="+mn-lt"/>
              </a:defRPr>
            </a:lvl7pPr>
            <a:lvl8pPr marL="2395538" indent="-223838" algn="l" rtl="0" fontAlgn="base">
              <a:lnSpc>
                <a:spcPct val="95000"/>
              </a:lnSpc>
              <a:spcBef>
                <a:spcPct val="20000"/>
              </a:spcBef>
              <a:spcAft>
                <a:spcPct val="20000"/>
              </a:spcAft>
              <a:buChar char="–"/>
              <a:defRPr>
                <a:solidFill>
                  <a:srgbClr val="003399"/>
                </a:solidFill>
                <a:latin typeface="+mn-lt"/>
              </a:defRPr>
            </a:lvl8pPr>
            <a:lvl9pPr marL="2852738" indent="-223838" algn="l" rtl="0" fontAlgn="base">
              <a:lnSpc>
                <a:spcPct val="95000"/>
              </a:lnSpc>
              <a:spcBef>
                <a:spcPct val="20000"/>
              </a:spcBef>
              <a:spcAft>
                <a:spcPct val="20000"/>
              </a:spcAft>
              <a:buChar char="–"/>
              <a:defRPr>
                <a:solidFill>
                  <a:srgbClr val="003399"/>
                </a:solidFill>
                <a:latin typeface="+mn-lt"/>
              </a:defRPr>
            </a:lvl9pPr>
          </a:lstStyle>
          <a:p>
            <a:pPr algn="just">
              <a:spcBef>
                <a:spcPct val="50000"/>
              </a:spcBef>
              <a:buFontTx/>
              <a:buChar char="•"/>
            </a:pPr>
            <a:endParaRPr lang="en-GB" altLang="en-US" sz="1800" b="0" dirty="0"/>
          </a:p>
        </p:txBody>
      </p:sp>
      <p:sp>
        <p:nvSpPr>
          <p:cNvPr id="4" name="TextBox 3"/>
          <p:cNvSpPr txBox="1"/>
          <p:nvPr/>
        </p:nvSpPr>
        <p:spPr>
          <a:xfrm>
            <a:off x="5322888" y="1266825"/>
            <a:ext cx="3448050" cy="1969770"/>
          </a:xfrm>
          <a:prstGeom prst="rect">
            <a:avLst/>
          </a:prstGeom>
          <a:noFill/>
        </p:spPr>
        <p:txBody>
          <a:bodyPr wrap="square" rtlCol="0">
            <a:spAutoFit/>
          </a:bodyPr>
          <a:lstStyle/>
          <a:p>
            <a:pPr>
              <a:spcBef>
                <a:spcPts val="600"/>
              </a:spcBef>
              <a:spcAft>
                <a:spcPts val="600"/>
              </a:spcAft>
            </a:pPr>
            <a:r>
              <a:rPr lang="en-GB" b="0" dirty="0" smtClean="0">
                <a:solidFill>
                  <a:srgbClr val="003399"/>
                </a:solidFill>
                <a:latin typeface="+mn-lt"/>
              </a:rPr>
              <a:t>The plot on the left shows a time series with a 10 minute moving average.</a:t>
            </a:r>
          </a:p>
          <a:p>
            <a:pPr>
              <a:spcBef>
                <a:spcPts val="600"/>
              </a:spcBef>
              <a:spcAft>
                <a:spcPts val="600"/>
              </a:spcAft>
            </a:pPr>
            <a:r>
              <a:rPr lang="en-GB" b="0" dirty="0" smtClean="0">
                <a:solidFill>
                  <a:srgbClr val="003399"/>
                </a:solidFill>
                <a:latin typeface="+mn-lt"/>
              </a:rPr>
              <a:t>Now every time the time series goes above the line we buy the currency, when it goes below we sell. </a:t>
            </a:r>
            <a:endParaRPr lang="en-GB" b="0" dirty="0">
              <a:solidFill>
                <a:srgbClr val="003399"/>
              </a:solidFill>
              <a:latin typeface="+mn-lt"/>
            </a:endParaRPr>
          </a:p>
        </p:txBody>
      </p:sp>
      <p:sp>
        <p:nvSpPr>
          <p:cNvPr id="26" name="TextBox 25"/>
          <p:cNvSpPr txBox="1"/>
          <p:nvPr/>
        </p:nvSpPr>
        <p:spPr>
          <a:xfrm>
            <a:off x="794940" y="3495676"/>
            <a:ext cx="3681809" cy="1384995"/>
          </a:xfrm>
          <a:prstGeom prst="rect">
            <a:avLst/>
          </a:prstGeom>
          <a:noFill/>
        </p:spPr>
        <p:txBody>
          <a:bodyPr wrap="square" rtlCol="0">
            <a:spAutoFit/>
          </a:bodyPr>
          <a:lstStyle/>
          <a:p>
            <a:pPr marL="285750" indent="-285750">
              <a:spcBef>
                <a:spcPts val="600"/>
              </a:spcBef>
              <a:spcAft>
                <a:spcPts val="600"/>
              </a:spcAft>
              <a:buFont typeface="Arial" panose="020B0604020202020204" pitchFamily="34" charset="0"/>
              <a:buChar char="•"/>
            </a:pPr>
            <a:r>
              <a:rPr lang="en-GB" b="0" dirty="0" smtClean="0">
                <a:solidFill>
                  <a:srgbClr val="003399"/>
                </a:solidFill>
                <a:latin typeface="+mn-lt"/>
              </a:rPr>
              <a:t>Easy! </a:t>
            </a:r>
          </a:p>
          <a:p>
            <a:pPr marL="285750" indent="-285750">
              <a:spcBef>
                <a:spcPts val="600"/>
              </a:spcBef>
              <a:spcAft>
                <a:spcPts val="600"/>
              </a:spcAft>
              <a:buFont typeface="Arial" panose="020B0604020202020204" pitchFamily="34" charset="0"/>
              <a:buChar char="•"/>
            </a:pPr>
            <a:r>
              <a:rPr lang="en-GB" b="0" dirty="0" smtClean="0">
                <a:solidFill>
                  <a:srgbClr val="003399"/>
                </a:solidFill>
                <a:latin typeface="+mn-lt"/>
              </a:rPr>
              <a:t>Sadly I cheated. I just picked a day that works as an example.</a:t>
            </a:r>
          </a:p>
          <a:p>
            <a:pPr marL="285750" indent="-285750">
              <a:spcBef>
                <a:spcPts val="600"/>
              </a:spcBef>
              <a:spcAft>
                <a:spcPts val="600"/>
              </a:spcAft>
              <a:buFont typeface="Arial" panose="020B0604020202020204" pitchFamily="34" charset="0"/>
              <a:buChar char="•"/>
            </a:pPr>
            <a:endParaRPr lang="en-GB" b="0" dirty="0" smtClean="0">
              <a:solidFill>
                <a:srgbClr val="003399"/>
              </a:solidFill>
              <a:latin typeface="+mn-lt"/>
            </a:endParaRPr>
          </a:p>
        </p:txBody>
      </p:sp>
      <p:pic>
        <p:nvPicPr>
          <p:cNvPr id="1026" name="Picture 2" descr="I:\Desktop\movavgSeri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7" y="1019176"/>
            <a:ext cx="4458494" cy="24765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I:\Desktop\movAvgPL.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68006" y="3150870"/>
            <a:ext cx="4402932" cy="244259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Desktop\movAvgPL2.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9189" y="4543616"/>
            <a:ext cx="3967560" cy="1905000"/>
          </a:xfrm>
          <a:prstGeom prst="rect">
            <a:avLst/>
          </a:prstGeom>
          <a:noFill/>
          <a:extLst>
            <a:ext uri="{909E8E84-426E-40DD-AFC4-6F175D3DCCD1}">
              <a14:hiddenFill xmlns:a14="http://schemas.microsoft.com/office/drawing/2010/main">
                <a:solidFill>
                  <a:srgbClr val="FFFFFF"/>
                </a:solidFill>
              </a14:hiddenFill>
            </a:ext>
          </a:extLst>
        </p:spPr>
      </p:pic>
      <p:sp>
        <p:nvSpPr>
          <p:cNvPr id="27" name="TextBox 26"/>
          <p:cNvSpPr txBox="1"/>
          <p:nvPr/>
        </p:nvSpPr>
        <p:spPr>
          <a:xfrm>
            <a:off x="4562672" y="5517453"/>
            <a:ext cx="4295577" cy="1384995"/>
          </a:xfrm>
          <a:prstGeom prst="rect">
            <a:avLst/>
          </a:prstGeom>
          <a:noFill/>
        </p:spPr>
        <p:txBody>
          <a:bodyPr wrap="square" rtlCol="0">
            <a:spAutoFit/>
          </a:bodyPr>
          <a:lstStyle/>
          <a:p>
            <a:pPr marL="285750" indent="-285750">
              <a:spcBef>
                <a:spcPts val="600"/>
              </a:spcBef>
              <a:spcAft>
                <a:spcPts val="600"/>
              </a:spcAft>
              <a:buFont typeface="Arial" panose="020B0604020202020204" pitchFamily="34" charset="0"/>
              <a:buChar char="•"/>
            </a:pPr>
            <a:r>
              <a:rPr lang="en-GB" b="0" dirty="0" smtClean="0">
                <a:solidFill>
                  <a:srgbClr val="003399"/>
                </a:solidFill>
                <a:latin typeface="+mn-lt"/>
              </a:rPr>
              <a:t>The plot on the left shows the cumulative profit over 100 days.</a:t>
            </a:r>
          </a:p>
          <a:p>
            <a:pPr marL="285750" indent="-285750">
              <a:spcBef>
                <a:spcPts val="600"/>
              </a:spcBef>
              <a:spcAft>
                <a:spcPts val="600"/>
              </a:spcAft>
              <a:buFont typeface="Arial" panose="020B0604020202020204" pitchFamily="34" charset="0"/>
              <a:buChar char="•"/>
            </a:pPr>
            <a:r>
              <a:rPr lang="en-GB" b="0" dirty="0" smtClean="0">
                <a:solidFill>
                  <a:srgbClr val="003399"/>
                </a:solidFill>
                <a:latin typeface="+mn-lt"/>
              </a:rPr>
              <a:t>And that doesn’t include costs of trading. </a:t>
            </a:r>
          </a:p>
          <a:p>
            <a:pPr marL="285750" indent="-285750">
              <a:spcBef>
                <a:spcPts val="600"/>
              </a:spcBef>
              <a:spcAft>
                <a:spcPts val="600"/>
              </a:spcAft>
              <a:buFont typeface="Arial" panose="020B0604020202020204" pitchFamily="34" charset="0"/>
              <a:buChar char="•"/>
            </a:pPr>
            <a:endParaRPr lang="en-GB" b="0" dirty="0" smtClean="0">
              <a:solidFill>
                <a:srgbClr val="003399"/>
              </a:solidFill>
              <a:latin typeface="+mn-lt"/>
            </a:endParaRPr>
          </a:p>
        </p:txBody>
      </p:sp>
    </p:spTree>
    <p:custDataLst>
      <p:tags r:id="rId1"/>
    </p:custDataLst>
    <p:extLst>
      <p:ext uri="{BB962C8B-B14F-4D97-AF65-F5344CB8AC3E}">
        <p14:creationId xmlns:p14="http://schemas.microsoft.com/office/powerpoint/2010/main" val="214931099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LAYOUT" val="ppLayoutTitle"/>
</p:tagLst>
</file>

<file path=ppt/tags/tag10.xml><?xml version="1.0" encoding="utf-8"?>
<p:tagLst xmlns:a="http://schemas.openxmlformats.org/drawingml/2006/main" xmlns:r="http://schemas.openxmlformats.org/officeDocument/2006/relationships" xmlns:p="http://schemas.openxmlformats.org/presentationml/2006/main">
  <p:tag name="LAYOUT" val="ppLayoutObject"/>
</p:tagLst>
</file>

<file path=ppt/tags/tag11.xml><?xml version="1.0" encoding="utf-8"?>
<p:tagLst xmlns:a="http://schemas.openxmlformats.org/drawingml/2006/main" xmlns:r="http://schemas.openxmlformats.org/officeDocument/2006/relationships" xmlns:p="http://schemas.openxmlformats.org/presentationml/2006/main">
  <p:tag name="LAYOUT" val="ppLayoutObject"/>
</p:tagLst>
</file>

<file path=ppt/tags/tag12.xml><?xml version="1.0" encoding="utf-8"?>
<p:tagLst xmlns:a="http://schemas.openxmlformats.org/drawingml/2006/main" xmlns:r="http://schemas.openxmlformats.org/officeDocument/2006/relationships" xmlns:p="http://schemas.openxmlformats.org/presentationml/2006/main">
  <p:tag name="LAYOUT" val="ppLayoutObject"/>
</p:tagLst>
</file>

<file path=ppt/tags/tag13.xml><?xml version="1.0" encoding="utf-8"?>
<p:tagLst xmlns:a="http://schemas.openxmlformats.org/drawingml/2006/main" xmlns:r="http://schemas.openxmlformats.org/officeDocument/2006/relationships" xmlns:p="http://schemas.openxmlformats.org/presentationml/2006/main">
  <p:tag name="LAYOUT" val="ppLayoutObject"/>
</p:tagLst>
</file>

<file path=ppt/tags/tag14.xml><?xml version="1.0" encoding="utf-8"?>
<p:tagLst xmlns:a="http://schemas.openxmlformats.org/drawingml/2006/main" xmlns:r="http://schemas.openxmlformats.org/officeDocument/2006/relationships" xmlns:p="http://schemas.openxmlformats.org/presentationml/2006/main">
  <p:tag name="LAYOUT" val="ppLayoutObject"/>
</p:tagLst>
</file>

<file path=ppt/tags/tag15.xml><?xml version="1.0" encoding="utf-8"?>
<p:tagLst xmlns:a="http://schemas.openxmlformats.org/drawingml/2006/main" xmlns:r="http://schemas.openxmlformats.org/officeDocument/2006/relationships" xmlns:p="http://schemas.openxmlformats.org/presentationml/2006/main">
  <p:tag name="LAYOUT" val="ppLayoutObject"/>
</p:tagLst>
</file>

<file path=ppt/tags/tag16.xml><?xml version="1.0" encoding="utf-8"?>
<p:tagLst xmlns:a="http://schemas.openxmlformats.org/drawingml/2006/main" xmlns:r="http://schemas.openxmlformats.org/officeDocument/2006/relationships" xmlns:p="http://schemas.openxmlformats.org/presentationml/2006/main">
  <p:tag name="LAYOUT" val="ppLayoutObject"/>
</p:tagLst>
</file>

<file path=ppt/tags/tag17.xml><?xml version="1.0" encoding="utf-8"?>
<p:tagLst xmlns:a="http://schemas.openxmlformats.org/drawingml/2006/main" xmlns:r="http://schemas.openxmlformats.org/officeDocument/2006/relationships" xmlns:p="http://schemas.openxmlformats.org/presentationml/2006/main">
  <p:tag name="LAYOUT" val="ppLayoutObject"/>
</p:tagLst>
</file>

<file path=ppt/tags/tag18.xml><?xml version="1.0" encoding="utf-8"?>
<p:tagLst xmlns:a="http://schemas.openxmlformats.org/drawingml/2006/main" xmlns:r="http://schemas.openxmlformats.org/officeDocument/2006/relationships" xmlns:p="http://schemas.openxmlformats.org/presentationml/2006/main">
  <p:tag name="LAYOUT" val="ppLayoutObject"/>
</p:tagLst>
</file>

<file path=ppt/tags/tag19.xml><?xml version="1.0" encoding="utf-8"?>
<p:tagLst xmlns:a="http://schemas.openxmlformats.org/drawingml/2006/main" xmlns:r="http://schemas.openxmlformats.org/officeDocument/2006/relationships" xmlns:p="http://schemas.openxmlformats.org/presentationml/2006/main">
  <p:tag name="LAYOUT" val="ppLayoutObject"/>
</p:tagLst>
</file>

<file path=ppt/tags/tag2.xml><?xml version="1.0" encoding="utf-8"?>
<p:tagLst xmlns:a="http://schemas.openxmlformats.org/drawingml/2006/main" xmlns:r="http://schemas.openxmlformats.org/officeDocument/2006/relationships" xmlns:p="http://schemas.openxmlformats.org/presentationml/2006/main">
  <p:tag name="LAYOUT" val="ppLayoutObject"/>
</p:tagLst>
</file>

<file path=ppt/tags/tag20.xml><?xml version="1.0" encoding="utf-8"?>
<p:tagLst xmlns:a="http://schemas.openxmlformats.org/drawingml/2006/main" xmlns:r="http://schemas.openxmlformats.org/officeDocument/2006/relationships" xmlns:p="http://schemas.openxmlformats.org/presentationml/2006/main">
  <p:tag name="LAYOUT" val="ppLayoutObject"/>
</p:tagLst>
</file>

<file path=ppt/tags/tag21.xml><?xml version="1.0" encoding="utf-8"?>
<p:tagLst xmlns:a="http://schemas.openxmlformats.org/drawingml/2006/main" xmlns:r="http://schemas.openxmlformats.org/officeDocument/2006/relationships" xmlns:p="http://schemas.openxmlformats.org/presentationml/2006/main">
  <p:tag name="LAYOUT" val="ppLayoutObject"/>
</p:tagLst>
</file>

<file path=ppt/tags/tag22.xml><?xml version="1.0" encoding="utf-8"?>
<p:tagLst xmlns:a="http://schemas.openxmlformats.org/drawingml/2006/main" xmlns:r="http://schemas.openxmlformats.org/officeDocument/2006/relationships" xmlns:p="http://schemas.openxmlformats.org/presentationml/2006/main">
  <p:tag name="LAYOUT" val="ppLayoutObject"/>
</p:tagLst>
</file>

<file path=ppt/tags/tag3.xml><?xml version="1.0" encoding="utf-8"?>
<p:tagLst xmlns:a="http://schemas.openxmlformats.org/drawingml/2006/main" xmlns:r="http://schemas.openxmlformats.org/officeDocument/2006/relationships" xmlns:p="http://schemas.openxmlformats.org/presentationml/2006/main">
  <p:tag name="LAYOUT" val="ppLayoutObject"/>
</p:tagLst>
</file>

<file path=ppt/tags/tag4.xml><?xml version="1.0" encoding="utf-8"?>
<p:tagLst xmlns:a="http://schemas.openxmlformats.org/drawingml/2006/main" xmlns:r="http://schemas.openxmlformats.org/officeDocument/2006/relationships" xmlns:p="http://schemas.openxmlformats.org/presentationml/2006/main">
  <p:tag name="LAYOUT" val="ppLayoutObject"/>
</p:tagLst>
</file>

<file path=ppt/tags/tag5.xml><?xml version="1.0" encoding="utf-8"?>
<p:tagLst xmlns:a="http://schemas.openxmlformats.org/drawingml/2006/main" xmlns:r="http://schemas.openxmlformats.org/officeDocument/2006/relationships" xmlns:p="http://schemas.openxmlformats.org/presentationml/2006/main">
  <p:tag name="LAYOUT" val="ppLayoutObject"/>
</p:tagLst>
</file>

<file path=ppt/tags/tag6.xml><?xml version="1.0" encoding="utf-8"?>
<p:tagLst xmlns:a="http://schemas.openxmlformats.org/drawingml/2006/main" xmlns:r="http://schemas.openxmlformats.org/officeDocument/2006/relationships" xmlns:p="http://schemas.openxmlformats.org/presentationml/2006/main">
  <p:tag name="LAYOUT" val="ppLayoutObject"/>
</p:tagLst>
</file>

<file path=ppt/tags/tag7.xml><?xml version="1.0" encoding="utf-8"?>
<p:tagLst xmlns:a="http://schemas.openxmlformats.org/drawingml/2006/main" xmlns:r="http://schemas.openxmlformats.org/officeDocument/2006/relationships" xmlns:p="http://schemas.openxmlformats.org/presentationml/2006/main">
  <p:tag name="LAYOUT" val="ppLayoutObject"/>
</p:tagLst>
</file>

<file path=ppt/tags/tag8.xml><?xml version="1.0" encoding="utf-8"?>
<p:tagLst xmlns:a="http://schemas.openxmlformats.org/drawingml/2006/main" xmlns:r="http://schemas.openxmlformats.org/officeDocument/2006/relationships" xmlns:p="http://schemas.openxmlformats.org/presentationml/2006/main">
  <p:tag name="LAYOUT" val="ppLayoutObject"/>
</p:tagLst>
</file>

<file path=ppt/tags/tag9.xml><?xml version="1.0" encoding="utf-8"?>
<p:tagLst xmlns:a="http://schemas.openxmlformats.org/drawingml/2006/main" xmlns:r="http://schemas.openxmlformats.org/officeDocument/2006/relationships" xmlns:p="http://schemas.openxmlformats.org/presentationml/2006/main">
  <p:tag name="LAYOUT" val="ppLayoutObject"/>
</p:tagLst>
</file>

<file path=ppt/theme/theme1.xml><?xml version="1.0" encoding="utf-8"?>
<a:theme xmlns:a="http://schemas.openxmlformats.org/drawingml/2006/main" name="Citi_silver-red_ppt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ti_silver-red_ppt_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alpha val="72000"/>
          </a:srgbClr>
        </a:solidFill>
        <a:ln w="9525" cap="flat" cmpd="sng" algn="ctr">
          <a:solidFill>
            <a:srgbClr val="000000"/>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rgbClr val="FFFFFF">
            <a:alpha val="72000"/>
          </a:srgbClr>
        </a:solidFill>
        <a:ln w="9525" cap="flat" cmpd="sng" algn="ctr">
          <a:solidFill>
            <a:srgbClr val="000000"/>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iti_silver-red_ppt_template 1">
        <a:dk1>
          <a:srgbClr val="000000"/>
        </a:dk1>
        <a:lt1>
          <a:srgbClr val="FFFFFF"/>
        </a:lt1>
        <a:dk2>
          <a:srgbClr val="16B1E7"/>
        </a:dk2>
        <a:lt2>
          <a:srgbClr val="A1A3A7"/>
        </a:lt2>
        <a:accent1>
          <a:srgbClr val="FF0000"/>
        </a:accent1>
        <a:accent2>
          <a:srgbClr val="7B2587"/>
        </a:accent2>
        <a:accent3>
          <a:srgbClr val="FFFFFF"/>
        </a:accent3>
        <a:accent4>
          <a:srgbClr val="000000"/>
        </a:accent4>
        <a:accent5>
          <a:srgbClr val="FFAAAA"/>
        </a:accent5>
        <a:accent6>
          <a:srgbClr val="6F207A"/>
        </a:accent6>
        <a:hlink>
          <a:srgbClr val="FDB913"/>
        </a:hlink>
        <a:folHlink>
          <a:srgbClr val="98CC5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115848</TotalTime>
  <Words>2043</Words>
  <Application>Microsoft Office PowerPoint</Application>
  <PresentationFormat>On-screen Show (4:3)</PresentationFormat>
  <Paragraphs>175</Paragraphs>
  <Slides>22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Citi_silver-red_ppt_template</vt:lpstr>
      <vt:lpstr>Chart</vt:lpstr>
      <vt:lpstr>From Particles To Electronic Trading</vt:lpstr>
      <vt:lpstr>Introduction</vt:lpstr>
      <vt:lpstr>What is High Frequency Trading?</vt:lpstr>
      <vt:lpstr>The Trend</vt:lpstr>
      <vt:lpstr>Arguments For High Frequency Trading</vt:lpstr>
      <vt:lpstr>Arguments Against High Frequency Trading</vt:lpstr>
      <vt:lpstr>Risk Taking</vt:lpstr>
      <vt:lpstr>Constructing a Risk Taking Strategy</vt:lpstr>
      <vt:lpstr>Simple Moving Average</vt:lpstr>
      <vt:lpstr>Quiz</vt:lpstr>
      <vt:lpstr>High Frequency Strategies</vt:lpstr>
      <vt:lpstr>Market Making</vt:lpstr>
      <vt:lpstr>Market Making - Pricing</vt:lpstr>
      <vt:lpstr>Market Making - Hedging</vt:lpstr>
      <vt:lpstr>Trendy Tech Industry/Big Data Techniques</vt:lpstr>
      <vt:lpstr>Statistics</vt:lpstr>
      <vt:lpstr>Data</vt:lpstr>
      <vt:lpstr>Technology</vt:lpstr>
      <vt:lpstr>So how have we used our PhD’s?</vt:lpstr>
      <vt:lpstr>Quiz Ideas</vt:lpstr>
      <vt:lpstr>Conclusion</vt:lpstr>
      <vt:lpstr>PowerPoint Presentation</vt:lpstr>
    </vt:vector>
  </TitlesOfParts>
  <Company>CITI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 Feb</dc:title>
  <dc:creator>Fergal Walsh</dc:creator>
  <cp:lastModifiedBy>Bevan, Simon [ICG-MKTS]</cp:lastModifiedBy>
  <cp:revision>1820</cp:revision>
  <cp:lastPrinted>2014-08-19T08:09:14Z</cp:lastPrinted>
  <dcterms:created xsi:type="dcterms:W3CDTF">2007-03-02T16:32:28Z</dcterms:created>
  <dcterms:modified xsi:type="dcterms:W3CDTF">2015-01-29T13:00:25Z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itchbook Compatible">
    <vt:lpwstr>Yes</vt:lpwstr>
  </property>
</Properties>
</file>