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1"/>
  </p:notesMasterIdLst>
  <p:sldIdLst>
    <p:sldId id="256" r:id="rId2"/>
    <p:sldId id="280" r:id="rId3"/>
    <p:sldId id="257" r:id="rId4"/>
    <p:sldId id="286" r:id="rId5"/>
    <p:sldId id="259" r:id="rId6"/>
    <p:sldId id="261" r:id="rId7"/>
    <p:sldId id="260" r:id="rId8"/>
    <p:sldId id="263" r:id="rId9"/>
    <p:sldId id="264" r:id="rId10"/>
    <p:sldId id="266" r:id="rId11"/>
    <p:sldId id="265" r:id="rId12"/>
    <p:sldId id="267" r:id="rId13"/>
    <p:sldId id="270" r:id="rId14"/>
    <p:sldId id="268" r:id="rId15"/>
    <p:sldId id="269" r:id="rId16"/>
    <p:sldId id="277" r:id="rId17"/>
    <p:sldId id="283" r:id="rId18"/>
    <p:sldId id="284" r:id="rId19"/>
    <p:sldId id="272" r:id="rId20"/>
    <p:sldId id="271" r:id="rId21"/>
    <p:sldId id="278" r:id="rId22"/>
    <p:sldId id="279" r:id="rId23"/>
    <p:sldId id="276" r:id="rId24"/>
    <p:sldId id="273" r:id="rId25"/>
    <p:sldId id="274" r:id="rId26"/>
    <p:sldId id="281" r:id="rId27"/>
    <p:sldId id="285" r:id="rId28"/>
    <p:sldId id="275"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7" d="100"/>
          <a:sy n="117" d="100"/>
        </p:scale>
        <p:origin x="-18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EA8AA-4B61-3449-B3A8-41C0779FC3F1}" type="datetimeFigureOut">
              <a:rPr lang="en-US" smtClean="0"/>
              <a:t>10/05/2013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9E987-C16A-814D-B60F-D6A059CA3668}" type="slidenum">
              <a:rPr lang="en-US" smtClean="0"/>
              <a:t>‹#›</a:t>
            </a:fld>
            <a:endParaRPr lang="en-US"/>
          </a:p>
        </p:txBody>
      </p:sp>
    </p:spTree>
    <p:extLst>
      <p:ext uri="{BB962C8B-B14F-4D97-AF65-F5344CB8AC3E}">
        <p14:creationId xmlns:p14="http://schemas.microsoft.com/office/powerpoint/2010/main" val="1348617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 accounts are usually</a:t>
            </a:r>
            <a:r>
              <a:rPr lang="en-US" baseline="0" dirty="0" smtClean="0"/>
              <a:t> quite vague about these issues; n</a:t>
            </a:r>
            <a:r>
              <a:rPr lang="en-US" dirty="0" smtClean="0"/>
              <a:t>ot something that shows up much in physics education; suspect there is a half-articulated understanding of this among experimenters</a:t>
            </a:r>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2</a:t>
            </a:fld>
            <a:endParaRPr lang="en-US"/>
          </a:p>
        </p:txBody>
      </p:sp>
    </p:spTree>
    <p:extLst>
      <p:ext uri="{BB962C8B-B14F-4D97-AF65-F5344CB8AC3E}">
        <p14:creationId xmlns:p14="http://schemas.microsoft.com/office/powerpoint/2010/main" val="1225836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convincing”</a:t>
            </a:r>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22</a:t>
            </a:fld>
            <a:endParaRPr lang="en-US"/>
          </a:p>
        </p:txBody>
      </p:sp>
    </p:spTree>
    <p:extLst>
      <p:ext uri="{BB962C8B-B14F-4D97-AF65-F5344CB8AC3E}">
        <p14:creationId xmlns:p14="http://schemas.microsoft.com/office/powerpoint/2010/main" val="418666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1948</a:t>
            </a:r>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24</a:t>
            </a:fld>
            <a:endParaRPr lang="en-US"/>
          </a:p>
        </p:txBody>
      </p:sp>
    </p:spTree>
    <p:extLst>
      <p:ext uri="{BB962C8B-B14F-4D97-AF65-F5344CB8AC3E}">
        <p14:creationId xmlns:p14="http://schemas.microsoft.com/office/powerpoint/2010/main" val="2295762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1948</a:t>
            </a:r>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25</a:t>
            </a:fld>
            <a:endParaRPr lang="en-US"/>
          </a:p>
        </p:txBody>
      </p:sp>
    </p:spTree>
    <p:extLst>
      <p:ext uri="{BB962C8B-B14F-4D97-AF65-F5344CB8AC3E}">
        <p14:creationId xmlns:p14="http://schemas.microsoft.com/office/powerpoint/2010/main" val="1106039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29</a:t>
            </a:fld>
            <a:endParaRPr lang="en-US"/>
          </a:p>
        </p:txBody>
      </p:sp>
    </p:spTree>
    <p:extLst>
      <p:ext uri="{BB962C8B-B14F-4D97-AF65-F5344CB8AC3E}">
        <p14:creationId xmlns:p14="http://schemas.microsoft.com/office/powerpoint/2010/main" val="145564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12,000 gauss; momentum by curvature; velocity</a:t>
            </a:r>
            <a:r>
              <a:rPr lang="en-US" baseline="0" dirty="0" smtClean="0"/>
              <a:t> by ionization (provided charge is known); derive mass, and thus energy</a:t>
            </a:r>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7</a:t>
            </a:fld>
            <a:endParaRPr lang="en-US"/>
          </a:p>
        </p:txBody>
      </p:sp>
    </p:spTree>
    <p:extLst>
      <p:ext uri="{BB962C8B-B14F-4D97-AF65-F5344CB8AC3E}">
        <p14:creationId xmlns:p14="http://schemas.microsoft.com/office/powerpoint/2010/main" val="357675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 known</a:t>
            </a:r>
            <a:r>
              <a:rPr lang="en-US" baseline="0" dirty="0" smtClean="0"/>
              <a:t> particle; identify by direction of curvature, plus rough measurement of range and ionization, and direction of travel (usually down); derive energy based on curvature and known mass</a:t>
            </a:r>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9</a:t>
            </a:fld>
            <a:endParaRPr lang="en-US"/>
          </a:p>
        </p:txBody>
      </p:sp>
    </p:spTree>
    <p:extLst>
      <p:ext uri="{BB962C8B-B14F-4D97-AF65-F5344CB8AC3E}">
        <p14:creationId xmlns:p14="http://schemas.microsoft.com/office/powerpoint/2010/main" val="357675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However, it is not easy to agree with Anderson and </a:t>
            </a:r>
            <a:r>
              <a:rPr lang="en-US" sz="1200" b="1" i="0" u="none" strike="noStrike" kern="1200" baseline="0" dirty="0" err="1" smtClean="0">
                <a:solidFill>
                  <a:schemeClr val="tx1"/>
                </a:solidFill>
                <a:latin typeface="+mn-lt"/>
                <a:ea typeface="+mn-ea"/>
                <a:cs typeface="+mn-cs"/>
              </a:rPr>
              <a:t>Kunze</a:t>
            </a:r>
            <a:r>
              <a:rPr lang="en-US" sz="1200" b="1" i="0" u="none" strike="noStrike" kern="1200" baseline="0" dirty="0" smtClean="0">
                <a:solidFill>
                  <a:schemeClr val="tx1"/>
                </a:solidFill>
                <a:latin typeface="+mn-lt"/>
                <a:ea typeface="+mn-ea"/>
                <a:cs typeface="+mn-cs"/>
              </a:rPr>
              <a:t> that the positively curved tracks are mainly due to protons. For, as already mentioned, it, is a striking feature of our photographs that the great majority of the tracks have almost the same specific ionization. Now </a:t>
            </a:r>
            <a:r>
              <a:rPr lang="en-US" sz="1200" b="1" i="0" u="none" strike="noStrike" kern="1200" baseline="0" dirty="0" err="1" smtClean="0">
                <a:solidFill>
                  <a:schemeClr val="tx1"/>
                </a:solidFill>
                <a:latin typeface="+mn-lt"/>
                <a:ea typeface="+mn-ea"/>
                <a:cs typeface="+mn-cs"/>
              </a:rPr>
              <a:t>Kunze</a:t>
            </a:r>
            <a:r>
              <a:rPr lang="en-US" sz="1200" b="1" i="0" u="none" strike="noStrike" kern="1200" baseline="0" dirty="0" smtClean="0">
                <a:solidFill>
                  <a:schemeClr val="tx1"/>
                </a:solidFill>
                <a:latin typeface="+mn-lt"/>
                <a:ea typeface="+mn-ea"/>
                <a:cs typeface="+mn-cs"/>
              </a:rPr>
              <a:t> finds that the mean energy of the protons (for this he assumes the positively curved particles to be) is about 4 x 108 volts. Protons of this energy … ionize not very differently from </a:t>
            </a:r>
            <a:r>
              <a:rPr lang="en-US" sz="1200" b="1" i="0" u="none" strike="noStrike" kern="1200" baseline="0" dirty="0" smtClean="0">
                <a:solidFill>
                  <a:schemeClr val="tx1"/>
                </a:solidFill>
                <a:latin typeface="+mn-lt"/>
                <a:ea typeface="+mn-ea"/>
                <a:cs typeface="+mn-cs"/>
              </a:rPr>
              <a:t>electrons…... </a:t>
            </a:r>
            <a:r>
              <a:rPr lang="en-US" sz="1200" b="1" i="0" u="none" strike="noStrike" kern="1200" baseline="0" dirty="0" smtClean="0">
                <a:solidFill>
                  <a:schemeClr val="tx1"/>
                </a:solidFill>
                <a:latin typeface="+mn-lt"/>
                <a:ea typeface="+mn-ea"/>
                <a:cs typeface="+mn-cs"/>
              </a:rPr>
              <a:t>But if such fast protons are present, then there must also be some slower ones present, for the stream of descending particles must certainly be fairly heterogeneous at the bottom of the atmosphere, whatever it may be at the top, and these slower tracks will ionize more strongly and so produce noticeably denser tracks. Four tracks have been found showing the character of </a:t>
            </a:r>
            <a:r>
              <a:rPr lang="en-US" sz="1200" b="1" i="0" u="none" strike="noStrike" kern="1200" baseline="0" dirty="0" smtClean="0">
                <a:solidFill>
                  <a:schemeClr val="tx1"/>
                </a:solidFill>
                <a:latin typeface="+mn-lt"/>
                <a:ea typeface="+mn-ea"/>
                <a:cs typeface="+mn-cs"/>
              </a:rPr>
              <a:t>proton…, </a:t>
            </a:r>
            <a:r>
              <a:rPr lang="en-US" sz="1200" b="1" i="0" u="none" strike="noStrike" kern="1200" baseline="0" dirty="0" smtClean="0">
                <a:solidFill>
                  <a:schemeClr val="tx1"/>
                </a:solidFill>
                <a:latin typeface="+mn-lt"/>
                <a:ea typeface="+mn-ea"/>
                <a:cs typeface="+mn-cs"/>
              </a:rPr>
              <a:t>but in no case are they to be classified with the main group of downward moving particles, but rather with some local nuclear disintegration process. Further, all the single tracks which do show marked positive curvature have nearly the same specific ionization as the </a:t>
            </a:r>
            <a:r>
              <a:rPr lang="en-US" sz="1200" b="1" i="0" u="none" strike="noStrike" kern="1200" baseline="0" dirty="0" err="1" smtClean="0">
                <a:solidFill>
                  <a:schemeClr val="tx1"/>
                </a:solidFill>
                <a:latin typeface="+mn-lt"/>
                <a:ea typeface="+mn-ea"/>
                <a:cs typeface="+mn-cs"/>
              </a:rPr>
              <a:t>undeflected</a:t>
            </a:r>
            <a:r>
              <a:rPr lang="en-US" sz="1200" b="1" i="0" u="none" strike="noStrike" kern="1200" baseline="0" dirty="0" smtClean="0">
                <a:solidFill>
                  <a:schemeClr val="tx1"/>
                </a:solidFill>
                <a:latin typeface="+mn-lt"/>
                <a:ea typeface="+mn-ea"/>
                <a:cs typeface="+mn-cs"/>
              </a:rPr>
              <a:t> ones, so are either negative electrons going up, or positive electrons coming down. By a positive electron is meant a particle with unit positive electronic charge and, with a mass very much less than that of a proton. So the conclusion seems justified that the main beam of downward moving particles consists chiefly of positive and negative electrons. Some protons are probably also present. </a:t>
            </a:r>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11</a:t>
            </a:fld>
            <a:endParaRPr lang="en-US"/>
          </a:p>
        </p:txBody>
      </p:sp>
    </p:spTree>
    <p:extLst>
      <p:ext uri="{BB962C8B-B14F-4D97-AF65-F5344CB8AC3E}">
        <p14:creationId xmlns:p14="http://schemas.microsoft.com/office/powerpoint/2010/main" val="265568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Franco </a:t>
            </a:r>
            <a:r>
              <a:rPr lang="en-US" dirty="0" err="1" smtClean="0"/>
              <a:t>Rasetti</a:t>
            </a:r>
            <a:r>
              <a:rPr lang="en-US" dirty="0" smtClean="0"/>
              <a:t>, Gilberto </a:t>
            </a:r>
            <a:r>
              <a:rPr lang="en-US" dirty="0" err="1" smtClean="0"/>
              <a:t>Bernardini</a:t>
            </a:r>
            <a:r>
              <a:rPr lang="en-US" dirty="0" smtClean="0"/>
              <a:t>, </a:t>
            </a:r>
            <a:r>
              <a:rPr lang="en-US" dirty="0" err="1" smtClean="0"/>
              <a:t>Ettore</a:t>
            </a:r>
            <a:r>
              <a:rPr lang="en-US" dirty="0" smtClean="0"/>
              <a:t> </a:t>
            </a:r>
            <a:r>
              <a:rPr lang="en-US" dirty="0" err="1" smtClean="0"/>
              <a:t>Pancini</a:t>
            </a:r>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13</a:t>
            </a:fld>
            <a:endParaRPr lang="en-US"/>
          </a:p>
        </p:txBody>
      </p:sp>
    </p:spTree>
    <p:extLst>
      <p:ext uri="{BB962C8B-B14F-4D97-AF65-F5344CB8AC3E}">
        <p14:creationId xmlns:p14="http://schemas.microsoft.com/office/powerpoint/2010/main" val="25336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Inside and outside the apparatus</a:t>
            </a:r>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14</a:t>
            </a:fld>
            <a:endParaRPr lang="en-US"/>
          </a:p>
        </p:txBody>
      </p:sp>
    </p:spTree>
    <p:extLst>
      <p:ext uri="{BB962C8B-B14F-4D97-AF65-F5344CB8AC3E}">
        <p14:creationId xmlns:p14="http://schemas.microsoft.com/office/powerpoint/2010/main" val="175198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Variable-mass meson</a:t>
            </a:r>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16</a:t>
            </a:fld>
            <a:endParaRPr lang="en-US"/>
          </a:p>
        </p:txBody>
      </p:sp>
    </p:spTree>
    <p:extLst>
      <p:ext uri="{BB962C8B-B14F-4D97-AF65-F5344CB8AC3E}">
        <p14:creationId xmlns:p14="http://schemas.microsoft.com/office/powerpoint/2010/main" val="215797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obviously very easy to explain each new experiment by a new assumption, and this was done in the last few years in the case of</a:t>
            </a:r>
            <a:r>
              <a:rPr lang="en-US" baseline="0" dirty="0" smtClean="0"/>
              <a:t> the meson mass: It is much more difficult to explain all experiments by a minimum of assumptions, which is the way in which physics has progressed in the past.  The burden of proof lies always with the discoverer of a </a:t>
            </a:r>
            <a:r>
              <a:rPr lang="en-US" i="1" baseline="0" dirty="0" smtClean="0"/>
              <a:t>new </a:t>
            </a:r>
            <a:r>
              <a:rPr lang="en-US" i="0" baseline="0" dirty="0" smtClean="0"/>
              <a:t>phenomenon, and must in this case lie with the advocates of the variable rest mass of the meson.”</a:t>
            </a:r>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17</a:t>
            </a:fld>
            <a:endParaRPr lang="en-US"/>
          </a:p>
        </p:txBody>
      </p:sp>
    </p:spTree>
    <p:extLst>
      <p:ext uri="{BB962C8B-B14F-4D97-AF65-F5344CB8AC3E}">
        <p14:creationId xmlns:p14="http://schemas.microsoft.com/office/powerpoint/2010/main" val="418510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9E987-C16A-814D-B60F-D6A059CA3668}" type="slidenum">
              <a:rPr lang="en-US" smtClean="0"/>
              <a:t>18</a:t>
            </a:fld>
            <a:endParaRPr lang="en-US"/>
          </a:p>
        </p:txBody>
      </p:sp>
    </p:spTree>
    <p:extLst>
      <p:ext uri="{BB962C8B-B14F-4D97-AF65-F5344CB8AC3E}">
        <p14:creationId xmlns:p14="http://schemas.microsoft.com/office/powerpoint/2010/main" val="41851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GB"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10 May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10 May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10 May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10 May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10 May 2013</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10 May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10 May 2013</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10 May 2013</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10 May 2013</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GB"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10 May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GB"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10 May 2013</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10 May 2013</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 Id="rId3"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microsoft.com/office/2007/relationships/hdphoto" Target="../media/hdphoto3.wdp"/><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P</a:t>
            </a:r>
            <a:r>
              <a:rPr lang="en-US" sz="4400" dirty="0"/>
              <a:t>roblems in Particle </a:t>
            </a:r>
            <a:r>
              <a:rPr lang="en-US" sz="4400" dirty="0" smtClean="0"/>
              <a:t>Detection, </a:t>
            </a:r>
            <a:r>
              <a:rPr lang="en-US" sz="4400" dirty="0"/>
              <a:t>1930-</a:t>
            </a:r>
            <a:r>
              <a:rPr lang="en-US" sz="4400" dirty="0" smtClean="0"/>
              <a:t>1950</a:t>
            </a:r>
            <a:endParaRPr lang="en-US" sz="4400" dirty="0"/>
          </a:p>
        </p:txBody>
      </p:sp>
      <p:sp>
        <p:nvSpPr>
          <p:cNvPr id="3" name="Subtitle 2"/>
          <p:cNvSpPr>
            <a:spLocks noGrp="1"/>
          </p:cNvSpPr>
          <p:nvPr>
            <p:ph type="subTitle" idx="1"/>
          </p:nvPr>
        </p:nvSpPr>
        <p:spPr>
          <a:xfrm>
            <a:off x="685800" y="3505199"/>
            <a:ext cx="6400800" cy="2912533"/>
          </a:xfrm>
        </p:spPr>
        <p:txBody>
          <a:bodyPr>
            <a:normAutofit fontScale="92500"/>
          </a:bodyPr>
          <a:lstStyle/>
          <a:p>
            <a:r>
              <a:rPr lang="en-US" b="1" dirty="0"/>
              <a:t>New Ways to Talk about the History of </a:t>
            </a:r>
            <a:r>
              <a:rPr lang="en-US" b="1" dirty="0" smtClean="0"/>
              <a:t>Physics</a:t>
            </a:r>
          </a:p>
          <a:p>
            <a:endParaRPr lang="en-US" b="1" dirty="0"/>
          </a:p>
          <a:p>
            <a:r>
              <a:rPr lang="en-US" b="1" dirty="0" smtClean="0"/>
              <a:t>William Thomas</a:t>
            </a:r>
          </a:p>
          <a:p>
            <a:endParaRPr lang="en-US" b="1" dirty="0" smtClean="0"/>
          </a:p>
          <a:p>
            <a:r>
              <a:rPr lang="en-US" b="1" dirty="0" smtClean="0"/>
              <a:t>Centre for the History of </a:t>
            </a:r>
          </a:p>
          <a:p>
            <a:r>
              <a:rPr lang="en-US" b="1" dirty="0" smtClean="0"/>
              <a:t>Science, Technology and Medicine</a:t>
            </a:r>
          </a:p>
          <a:p>
            <a:r>
              <a:rPr lang="en-US" b="1" dirty="0" smtClean="0"/>
              <a:t>Imperial College London</a:t>
            </a:r>
            <a:endParaRPr lang="en-US" dirty="0"/>
          </a:p>
        </p:txBody>
      </p:sp>
    </p:spTree>
    <p:extLst>
      <p:ext uri="{BB962C8B-B14F-4D97-AF65-F5344CB8AC3E}">
        <p14:creationId xmlns:p14="http://schemas.microsoft.com/office/powerpoint/2010/main" val="9848066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aggregation</a:t>
            </a:r>
            <a:endParaRPr lang="en-US" dirty="0"/>
          </a:p>
        </p:txBody>
      </p:sp>
      <p:sp>
        <p:nvSpPr>
          <p:cNvPr id="5" name="Text Placeholder 4"/>
          <p:cNvSpPr>
            <a:spLocks noGrp="1"/>
          </p:cNvSpPr>
          <p:nvPr>
            <p:ph type="body" idx="1"/>
          </p:nvPr>
        </p:nvSpPr>
        <p:spPr/>
        <p:txBody>
          <a:bodyPr/>
          <a:lstStyle/>
          <a:p>
            <a:r>
              <a:rPr lang="en-US" dirty="0" smtClean="0"/>
              <a:t>Conclusions through accumulation of results</a:t>
            </a:r>
            <a:endParaRPr lang="en-US" dirty="0"/>
          </a:p>
        </p:txBody>
      </p:sp>
    </p:spTree>
    <p:extLst>
      <p:ext uri="{BB962C8B-B14F-4D97-AF65-F5344CB8AC3E}">
        <p14:creationId xmlns:p14="http://schemas.microsoft.com/office/powerpoint/2010/main" val="25050063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Blackett and </a:t>
            </a:r>
            <a:r>
              <a:rPr lang="en-US" dirty="0" err="1" smtClean="0"/>
              <a:t>Occhialini</a:t>
            </a:r>
            <a:endParaRPr lang="en-US" dirty="0"/>
          </a:p>
        </p:txBody>
      </p:sp>
      <p:pic>
        <p:nvPicPr>
          <p:cNvPr id="5" name="Picture 4"/>
          <p:cNvPicPr>
            <a:picLocks noChangeAspect="1"/>
          </p:cNvPicPr>
          <p:nvPr/>
        </p:nvPicPr>
        <p:blipFill>
          <a:blip r:embed="rId3"/>
          <a:stretch>
            <a:fillRect/>
          </a:stretch>
        </p:blipFill>
        <p:spPr>
          <a:xfrm>
            <a:off x="5676900" y="1727200"/>
            <a:ext cx="3009900" cy="3797300"/>
          </a:xfrm>
          <a:prstGeom prst="rect">
            <a:avLst/>
          </a:prstGeom>
        </p:spPr>
      </p:pic>
      <p:pic>
        <p:nvPicPr>
          <p:cNvPr id="6" name="Picture 5"/>
          <p:cNvPicPr>
            <a:picLocks noChangeAspect="1"/>
          </p:cNvPicPr>
          <p:nvPr/>
        </p:nvPicPr>
        <p:blipFill>
          <a:blip r:embed="rId4"/>
          <a:stretch>
            <a:fillRect/>
          </a:stretch>
        </p:blipFill>
        <p:spPr>
          <a:xfrm>
            <a:off x="457200" y="2006600"/>
            <a:ext cx="4787900" cy="3517900"/>
          </a:xfrm>
          <a:prstGeom prst="rect">
            <a:avLst/>
          </a:prstGeom>
        </p:spPr>
      </p:pic>
      <p:sp>
        <p:nvSpPr>
          <p:cNvPr id="7" name="TextBox 6"/>
          <p:cNvSpPr txBox="1"/>
          <p:nvPr/>
        </p:nvSpPr>
        <p:spPr>
          <a:xfrm>
            <a:off x="457200" y="5757332"/>
            <a:ext cx="8415866" cy="830997"/>
          </a:xfrm>
          <a:prstGeom prst="rect">
            <a:avLst/>
          </a:prstGeom>
          <a:noFill/>
        </p:spPr>
        <p:txBody>
          <a:bodyPr wrap="square" rtlCol="0">
            <a:spAutoFit/>
          </a:bodyPr>
          <a:lstStyle/>
          <a:p>
            <a:r>
              <a:rPr lang="en-US" sz="2400" dirty="0" smtClean="0"/>
              <a:t>Blackett (right): “In order to make [the Geiger counter] work you had to spit on the wire on some Friday in Lent.”</a:t>
            </a:r>
            <a:endParaRPr lang="en-US" sz="2400" dirty="0"/>
          </a:p>
        </p:txBody>
      </p:sp>
    </p:spTree>
    <p:extLst>
      <p:ext uri="{BB962C8B-B14F-4D97-AF65-F5344CB8AC3E}">
        <p14:creationId xmlns:p14="http://schemas.microsoft.com/office/powerpoint/2010/main" val="10232302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of Measurements</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4000"/>
                    </a14:imgEffect>
                  </a14:imgLayer>
                </a14:imgProps>
              </a:ext>
            </a:extLst>
          </a:blip>
          <a:stretch>
            <a:fillRect/>
          </a:stretch>
        </p:blipFill>
        <p:spPr>
          <a:xfrm>
            <a:off x="1932194" y="1524000"/>
            <a:ext cx="5586206" cy="4766491"/>
          </a:xfrm>
          <a:prstGeom prst="rect">
            <a:avLst/>
          </a:prstGeom>
        </p:spPr>
      </p:pic>
    </p:spTree>
    <p:extLst>
      <p:ext uri="{BB962C8B-B14F-4D97-AF65-F5344CB8AC3E}">
        <p14:creationId xmlns:p14="http://schemas.microsoft.com/office/powerpoint/2010/main" val="3530777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Italian masters of counter experiments</a:t>
            </a:r>
            <a:endParaRPr lang="en-US" dirty="0"/>
          </a:p>
        </p:txBody>
      </p:sp>
      <p:pic>
        <p:nvPicPr>
          <p:cNvPr id="3" name="Picture 2"/>
          <p:cNvPicPr>
            <a:picLocks noChangeAspect="1"/>
          </p:cNvPicPr>
          <p:nvPr/>
        </p:nvPicPr>
        <p:blipFill>
          <a:blip r:embed="rId3"/>
          <a:stretch>
            <a:fillRect/>
          </a:stretch>
        </p:blipFill>
        <p:spPr>
          <a:xfrm>
            <a:off x="863600" y="1972733"/>
            <a:ext cx="3175000" cy="3340100"/>
          </a:xfrm>
          <a:prstGeom prst="rect">
            <a:avLst/>
          </a:prstGeom>
        </p:spPr>
      </p:pic>
      <p:pic>
        <p:nvPicPr>
          <p:cNvPr id="4" name="Picture 3"/>
          <p:cNvPicPr>
            <a:picLocks noChangeAspect="1"/>
          </p:cNvPicPr>
          <p:nvPr/>
        </p:nvPicPr>
        <p:blipFill>
          <a:blip r:embed="rId4"/>
          <a:stretch>
            <a:fillRect/>
          </a:stretch>
        </p:blipFill>
        <p:spPr>
          <a:xfrm>
            <a:off x="4639732" y="1972733"/>
            <a:ext cx="3475857" cy="4292431"/>
          </a:xfrm>
          <a:prstGeom prst="rect">
            <a:avLst/>
          </a:prstGeom>
        </p:spPr>
      </p:pic>
      <p:sp>
        <p:nvSpPr>
          <p:cNvPr id="5" name="TextBox 4"/>
          <p:cNvSpPr txBox="1"/>
          <p:nvPr/>
        </p:nvSpPr>
        <p:spPr>
          <a:xfrm>
            <a:off x="791515" y="5434167"/>
            <a:ext cx="3382957" cy="1200328"/>
          </a:xfrm>
          <a:prstGeom prst="rect">
            <a:avLst/>
          </a:prstGeom>
          <a:noFill/>
        </p:spPr>
        <p:txBody>
          <a:bodyPr wrap="none" rtlCol="0">
            <a:spAutoFit/>
          </a:bodyPr>
          <a:lstStyle/>
          <a:p>
            <a:pPr algn="r"/>
            <a:r>
              <a:rPr lang="en-US" sz="2400" b="1" dirty="0" smtClean="0"/>
              <a:t>Above: </a:t>
            </a:r>
            <a:r>
              <a:rPr lang="en-US" sz="2400" dirty="0" err="1" smtClean="0"/>
              <a:t>Oreste</a:t>
            </a:r>
            <a:r>
              <a:rPr lang="en-US" sz="2400" dirty="0" smtClean="0"/>
              <a:t> </a:t>
            </a:r>
            <a:r>
              <a:rPr lang="en-US" sz="2400" dirty="0" err="1" smtClean="0"/>
              <a:t>Piccioni</a:t>
            </a:r>
            <a:endParaRPr lang="en-US" sz="2400" dirty="0" smtClean="0"/>
          </a:p>
          <a:p>
            <a:pPr algn="r"/>
            <a:r>
              <a:rPr lang="en-US" sz="2400" b="1" dirty="0" smtClean="0"/>
              <a:t>Right:</a:t>
            </a:r>
            <a:r>
              <a:rPr lang="en-US" sz="2400" dirty="0" smtClean="0"/>
              <a:t> Bruno </a:t>
            </a:r>
            <a:r>
              <a:rPr lang="en-US" sz="2400" dirty="0" smtClean="0"/>
              <a:t>Rossi</a:t>
            </a:r>
          </a:p>
          <a:p>
            <a:pPr algn="r"/>
            <a:r>
              <a:rPr lang="en-US" sz="2400" dirty="0" smtClean="0"/>
              <a:t>(1905-1993)</a:t>
            </a:r>
            <a:endParaRPr lang="en-US" sz="2400" dirty="0"/>
          </a:p>
        </p:txBody>
      </p:sp>
    </p:spTree>
    <p:extLst>
      <p:ext uri="{BB962C8B-B14F-4D97-AF65-F5344CB8AC3E}">
        <p14:creationId xmlns:p14="http://schemas.microsoft.com/office/powerpoint/2010/main" val="205532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Nuclear physics</a:t>
            </a:r>
            <a:endParaRPr lang="en-US" dirty="0"/>
          </a:p>
        </p:txBody>
      </p:sp>
      <p:sp>
        <p:nvSpPr>
          <p:cNvPr id="5" name="Text Placeholder 4"/>
          <p:cNvSpPr>
            <a:spLocks noGrp="1"/>
          </p:cNvSpPr>
          <p:nvPr>
            <p:ph type="body" idx="1"/>
          </p:nvPr>
        </p:nvSpPr>
        <p:spPr/>
        <p:txBody>
          <a:bodyPr/>
          <a:lstStyle/>
          <a:p>
            <a:r>
              <a:rPr lang="en-US" dirty="0" smtClean="0"/>
              <a:t>Narrowing range of possible interpretations in terms of the physically possible</a:t>
            </a:r>
            <a:endParaRPr lang="en-US" dirty="0"/>
          </a:p>
        </p:txBody>
      </p:sp>
    </p:spTree>
    <p:extLst>
      <p:ext uri="{BB962C8B-B14F-4D97-AF65-F5344CB8AC3E}">
        <p14:creationId xmlns:p14="http://schemas.microsoft.com/office/powerpoint/2010/main" val="671488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Opaque interactions</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61000"/>
                    </a14:imgEffect>
                  </a14:imgLayer>
                </a14:imgProps>
              </a:ext>
            </a:extLst>
          </a:blip>
          <a:stretch>
            <a:fillRect/>
          </a:stretch>
        </p:blipFill>
        <p:spPr>
          <a:xfrm>
            <a:off x="0" y="2247900"/>
            <a:ext cx="9144000" cy="3761964"/>
          </a:xfrm>
          <a:prstGeom prst="rect">
            <a:avLst/>
          </a:prstGeom>
        </p:spPr>
      </p:pic>
    </p:spTree>
    <p:extLst>
      <p:ext uri="{BB962C8B-B14F-4D97-AF65-F5344CB8AC3E}">
        <p14:creationId xmlns:p14="http://schemas.microsoft.com/office/powerpoint/2010/main" val="1911732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pion discovery</a:t>
            </a:r>
            <a:endParaRPr lang="en-US" dirty="0"/>
          </a:p>
        </p:txBody>
      </p:sp>
      <p:sp>
        <p:nvSpPr>
          <p:cNvPr id="4" name="Text Placeholder 3"/>
          <p:cNvSpPr>
            <a:spLocks noGrp="1"/>
          </p:cNvSpPr>
          <p:nvPr>
            <p:ph type="body" idx="1"/>
          </p:nvPr>
        </p:nvSpPr>
        <p:spPr/>
        <p:txBody>
          <a:bodyPr/>
          <a:lstStyle/>
          <a:p>
            <a:r>
              <a:rPr lang="en-US" dirty="0" smtClean="0"/>
              <a:t>Deft strategy use in the midst of confusion </a:t>
            </a:r>
            <a:endParaRPr lang="en-US" dirty="0"/>
          </a:p>
        </p:txBody>
      </p:sp>
    </p:spTree>
    <p:extLst>
      <p:ext uri="{BB962C8B-B14F-4D97-AF65-F5344CB8AC3E}">
        <p14:creationId xmlns:p14="http://schemas.microsoft.com/office/powerpoint/2010/main" val="48986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do you know when you’ve made a discovery?</a:t>
            </a:r>
            <a:endParaRPr lang="en-US" dirty="0"/>
          </a:p>
        </p:txBody>
      </p:sp>
      <p:pic>
        <p:nvPicPr>
          <p:cNvPr id="5" name="Picture 4"/>
          <p:cNvPicPr>
            <a:picLocks noChangeAspect="1"/>
          </p:cNvPicPr>
          <p:nvPr/>
        </p:nvPicPr>
        <p:blipFill>
          <a:blip r:embed="rId3"/>
          <a:stretch>
            <a:fillRect/>
          </a:stretch>
        </p:blipFill>
        <p:spPr>
          <a:xfrm>
            <a:off x="457200" y="1801163"/>
            <a:ext cx="2540000" cy="3213100"/>
          </a:xfrm>
          <a:prstGeom prst="rect">
            <a:avLst/>
          </a:prstGeom>
        </p:spPr>
      </p:pic>
      <p:sp>
        <p:nvSpPr>
          <p:cNvPr id="6" name="TextBox 5"/>
          <p:cNvSpPr txBox="1"/>
          <p:nvPr/>
        </p:nvSpPr>
        <p:spPr>
          <a:xfrm>
            <a:off x="3285067" y="1783833"/>
            <a:ext cx="5552443" cy="4154983"/>
          </a:xfrm>
          <a:prstGeom prst="rect">
            <a:avLst/>
          </a:prstGeom>
          <a:noFill/>
        </p:spPr>
        <p:txBody>
          <a:bodyPr wrap="square" rtlCol="0">
            <a:spAutoFit/>
          </a:bodyPr>
          <a:lstStyle/>
          <a:p>
            <a:r>
              <a:rPr lang="en-US" sz="2400" b="1" dirty="0" smtClean="0"/>
              <a:t>Hans Bethe: </a:t>
            </a:r>
            <a:r>
              <a:rPr lang="en-US" sz="2400" dirty="0" smtClean="0"/>
              <a:t>“This brings us to a more philosophical point: All known fundamental particles have a definite rest mass.  To discover a particle for which this is not the case would be a tremendous deviation from previous experience.  For this reason the most unambiguous and accurate experimental evidence would have to be obtained before a non-unique rest mass could be accepted.”</a:t>
            </a:r>
            <a:endParaRPr lang="en-US" sz="2400" dirty="0"/>
          </a:p>
        </p:txBody>
      </p:sp>
    </p:spTree>
    <p:extLst>
      <p:ext uri="{BB962C8B-B14F-4D97-AF65-F5344CB8AC3E}">
        <p14:creationId xmlns:p14="http://schemas.microsoft.com/office/powerpoint/2010/main" val="307412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 do you know when you’ve made a discovery?</a:t>
            </a:r>
            <a:endParaRPr lang="en-US" dirty="0"/>
          </a:p>
        </p:txBody>
      </p:sp>
      <p:pic>
        <p:nvPicPr>
          <p:cNvPr id="5" name="Picture 4"/>
          <p:cNvPicPr>
            <a:picLocks noChangeAspect="1"/>
          </p:cNvPicPr>
          <p:nvPr/>
        </p:nvPicPr>
        <p:blipFill>
          <a:blip r:embed="rId3"/>
          <a:stretch>
            <a:fillRect/>
          </a:stretch>
        </p:blipFill>
        <p:spPr>
          <a:xfrm>
            <a:off x="457200" y="1801163"/>
            <a:ext cx="2540000" cy="3213100"/>
          </a:xfrm>
          <a:prstGeom prst="rect">
            <a:avLst/>
          </a:prstGeom>
        </p:spPr>
      </p:pic>
      <p:sp>
        <p:nvSpPr>
          <p:cNvPr id="6" name="TextBox 5"/>
          <p:cNvSpPr txBox="1"/>
          <p:nvPr/>
        </p:nvSpPr>
        <p:spPr>
          <a:xfrm>
            <a:off x="3285067" y="1784451"/>
            <a:ext cx="5552443" cy="4893647"/>
          </a:xfrm>
          <a:prstGeom prst="rect">
            <a:avLst/>
          </a:prstGeom>
          <a:noFill/>
        </p:spPr>
        <p:txBody>
          <a:bodyPr wrap="square" rtlCol="0">
            <a:spAutoFit/>
          </a:bodyPr>
          <a:lstStyle/>
          <a:p>
            <a:r>
              <a:rPr lang="en-US" sz="2400" b="1" dirty="0" smtClean="0"/>
              <a:t>Hans Bethe: </a:t>
            </a:r>
            <a:r>
              <a:rPr lang="en-US" sz="2400" dirty="0"/>
              <a:t>“It is obviously very easy to explain each new experiment by a new assumption, and this was done in the last few years in the case of the meson mass: It is much more difficult to explain all experiments by a minimum of assumptions, which is the way in which physics has progressed in the past.  The burden of proof lies always with the discoverer of a </a:t>
            </a:r>
            <a:r>
              <a:rPr lang="en-US" sz="2400" i="1" dirty="0"/>
              <a:t>new </a:t>
            </a:r>
            <a:r>
              <a:rPr lang="en-US" sz="2400" dirty="0"/>
              <a:t>phenomenon, and must in this case lie with the advocates of the variable rest mass of the meson.”</a:t>
            </a:r>
          </a:p>
        </p:txBody>
      </p:sp>
    </p:spTree>
    <p:extLst>
      <p:ext uri="{BB962C8B-B14F-4D97-AF65-F5344CB8AC3E}">
        <p14:creationId xmlns:p14="http://schemas.microsoft.com/office/powerpoint/2010/main" val="299282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interactions in emulsions</a:t>
            </a:r>
            <a:endParaRPr lang="en-US" dirty="0"/>
          </a:p>
        </p:txBody>
      </p:sp>
      <p:pic>
        <p:nvPicPr>
          <p:cNvPr id="3" name="Picture 2"/>
          <p:cNvPicPr>
            <a:picLocks noChangeAspect="1"/>
          </p:cNvPicPr>
          <p:nvPr/>
        </p:nvPicPr>
        <p:blipFill>
          <a:blip r:embed="rId2"/>
          <a:stretch>
            <a:fillRect/>
          </a:stretch>
        </p:blipFill>
        <p:spPr>
          <a:xfrm>
            <a:off x="1507067" y="1651648"/>
            <a:ext cx="5991622" cy="5206351"/>
          </a:xfrm>
          <a:prstGeom prst="rect">
            <a:avLst/>
          </a:prstGeom>
        </p:spPr>
      </p:pic>
      <p:pic>
        <p:nvPicPr>
          <p:cNvPr id="4" name="Picture 3"/>
          <p:cNvPicPr>
            <a:picLocks noChangeAspect="1"/>
          </p:cNvPicPr>
          <p:nvPr/>
        </p:nvPicPr>
        <p:blipFill>
          <a:blip r:embed="rId3"/>
          <a:stretch>
            <a:fillRect/>
          </a:stretch>
        </p:blipFill>
        <p:spPr>
          <a:xfrm>
            <a:off x="4572000" y="1930400"/>
            <a:ext cx="2286000" cy="2514600"/>
          </a:xfrm>
          <a:prstGeom prst="rect">
            <a:avLst/>
          </a:prstGeom>
        </p:spPr>
      </p:pic>
    </p:spTree>
    <p:extLst>
      <p:ext uri="{BB962C8B-B14F-4D97-AF65-F5344CB8AC3E}">
        <p14:creationId xmlns:p14="http://schemas.microsoft.com/office/powerpoint/2010/main" val="392634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Quality of Experiment</a:t>
            </a:r>
            <a:endParaRPr lang="en-US" dirty="0"/>
          </a:p>
        </p:txBody>
      </p:sp>
      <p:sp>
        <p:nvSpPr>
          <p:cNvPr id="4" name="Content Placeholder 3"/>
          <p:cNvSpPr>
            <a:spLocks noGrp="1"/>
          </p:cNvSpPr>
          <p:nvPr>
            <p:ph idx="1"/>
          </p:nvPr>
        </p:nvSpPr>
        <p:spPr/>
        <p:txBody>
          <a:bodyPr/>
          <a:lstStyle/>
          <a:p>
            <a:r>
              <a:rPr lang="en-US" dirty="0" smtClean="0"/>
              <a:t>What makes a good experiment?</a:t>
            </a:r>
          </a:p>
          <a:p>
            <a:r>
              <a:rPr lang="en-US" dirty="0" smtClean="0"/>
              <a:t>How do we describe the skill of a </a:t>
            </a:r>
            <a:r>
              <a:rPr lang="en-US" dirty="0" err="1" smtClean="0"/>
              <a:t>skilful</a:t>
            </a:r>
            <a:r>
              <a:rPr lang="en-US" dirty="0" smtClean="0"/>
              <a:t> </a:t>
            </a:r>
            <a:r>
              <a:rPr lang="en-US" dirty="0" smtClean="0"/>
              <a:t>experimental physicist?</a:t>
            </a:r>
            <a:endParaRPr lang="en-US" dirty="0"/>
          </a:p>
        </p:txBody>
      </p:sp>
    </p:spTree>
    <p:extLst>
      <p:ext uri="{BB962C8B-B14F-4D97-AF65-F5344CB8AC3E}">
        <p14:creationId xmlns:p14="http://schemas.microsoft.com/office/powerpoint/2010/main" val="12418859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533400"/>
            <a:ext cx="8652933" cy="990600"/>
          </a:xfrm>
        </p:spPr>
        <p:txBody>
          <a:bodyPr>
            <a:normAutofit fontScale="90000"/>
          </a:bodyPr>
          <a:lstStyle/>
          <a:p>
            <a:r>
              <a:rPr lang="en-US" dirty="0" smtClean="0"/>
              <a:t>Nuclear interaction or spontaneous decay?</a:t>
            </a:r>
            <a:endParaRPr lang="en-US" dirty="0"/>
          </a:p>
        </p:txBody>
      </p:sp>
      <p:pic>
        <p:nvPicPr>
          <p:cNvPr id="3" name="Picture 2"/>
          <p:cNvPicPr>
            <a:picLocks noChangeAspect="1"/>
          </p:cNvPicPr>
          <p:nvPr/>
        </p:nvPicPr>
        <p:blipFill>
          <a:blip r:embed="rId2"/>
          <a:stretch>
            <a:fillRect/>
          </a:stretch>
        </p:blipFill>
        <p:spPr>
          <a:xfrm>
            <a:off x="0" y="1828800"/>
            <a:ext cx="9144000" cy="4317434"/>
          </a:xfrm>
          <a:prstGeom prst="rect">
            <a:avLst/>
          </a:prstGeom>
        </p:spPr>
      </p:pic>
    </p:spTree>
    <p:extLst>
      <p:ext uri="{BB962C8B-B14F-4D97-AF65-F5344CB8AC3E}">
        <p14:creationId xmlns:p14="http://schemas.microsoft.com/office/powerpoint/2010/main" val="397235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Varytron</a:t>
            </a:r>
            <a:r>
              <a:rPr lang="en-US" dirty="0" smtClean="0"/>
              <a:t>”</a:t>
            </a:r>
            <a:endParaRPr lang="en-US" dirty="0"/>
          </a:p>
        </p:txBody>
      </p:sp>
      <p:pic>
        <p:nvPicPr>
          <p:cNvPr id="3" name="Picture 2"/>
          <p:cNvPicPr>
            <a:picLocks noChangeAspect="1"/>
          </p:cNvPicPr>
          <p:nvPr/>
        </p:nvPicPr>
        <p:blipFill>
          <a:blip r:embed="rId2"/>
          <a:stretch>
            <a:fillRect/>
          </a:stretch>
        </p:blipFill>
        <p:spPr>
          <a:xfrm>
            <a:off x="6146800" y="948267"/>
            <a:ext cx="1828800" cy="5422900"/>
          </a:xfrm>
          <a:prstGeom prst="rect">
            <a:avLst/>
          </a:prstGeom>
        </p:spPr>
      </p:pic>
      <p:pic>
        <p:nvPicPr>
          <p:cNvPr id="4" name="Picture 3"/>
          <p:cNvPicPr>
            <a:picLocks noChangeAspect="1"/>
          </p:cNvPicPr>
          <p:nvPr/>
        </p:nvPicPr>
        <p:blipFill>
          <a:blip r:embed="rId3"/>
          <a:stretch>
            <a:fillRect/>
          </a:stretch>
        </p:blipFill>
        <p:spPr>
          <a:xfrm>
            <a:off x="457200" y="1676400"/>
            <a:ext cx="4762500" cy="3746500"/>
          </a:xfrm>
          <a:prstGeom prst="rect">
            <a:avLst/>
          </a:prstGeom>
        </p:spPr>
      </p:pic>
      <p:sp>
        <p:nvSpPr>
          <p:cNvPr id="5" name="TextBox 4"/>
          <p:cNvSpPr txBox="1"/>
          <p:nvPr/>
        </p:nvSpPr>
        <p:spPr>
          <a:xfrm>
            <a:off x="457200" y="5503333"/>
            <a:ext cx="4762500" cy="830997"/>
          </a:xfrm>
          <a:prstGeom prst="rect">
            <a:avLst/>
          </a:prstGeom>
          <a:noFill/>
        </p:spPr>
        <p:txBody>
          <a:bodyPr wrap="square" rtlCol="0">
            <a:spAutoFit/>
          </a:bodyPr>
          <a:lstStyle/>
          <a:p>
            <a:r>
              <a:rPr lang="en-US" sz="2400" dirty="0" err="1" smtClean="0"/>
              <a:t>Artëm</a:t>
            </a:r>
            <a:r>
              <a:rPr lang="en-US" sz="2400" dirty="0" smtClean="0"/>
              <a:t> </a:t>
            </a:r>
            <a:r>
              <a:rPr lang="en-US" sz="2400" dirty="0" err="1" smtClean="0"/>
              <a:t>Alikhanian</a:t>
            </a:r>
            <a:r>
              <a:rPr lang="en-US" sz="2400" dirty="0" smtClean="0"/>
              <a:t> and </a:t>
            </a:r>
          </a:p>
          <a:p>
            <a:r>
              <a:rPr lang="en-US" sz="2400" dirty="0" smtClean="0"/>
              <a:t>Abraham </a:t>
            </a:r>
            <a:r>
              <a:rPr lang="en-US" sz="2400" dirty="0" err="1" smtClean="0"/>
              <a:t>Alikhanov</a:t>
            </a:r>
            <a:endParaRPr lang="en-US" sz="2400" dirty="0"/>
          </a:p>
        </p:txBody>
      </p:sp>
    </p:spTree>
    <p:extLst>
      <p:ext uri="{BB962C8B-B14F-4D97-AF65-F5344CB8AC3E}">
        <p14:creationId xmlns:p14="http://schemas.microsoft.com/office/powerpoint/2010/main" val="2585220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Marshak’s</a:t>
            </a:r>
            <a:r>
              <a:rPr lang="en-US" dirty="0" smtClean="0"/>
              <a:t> “Two Meson” Theory</a:t>
            </a:r>
            <a:endParaRPr lang="en-US" dirty="0"/>
          </a:p>
        </p:txBody>
      </p:sp>
      <p:pic>
        <p:nvPicPr>
          <p:cNvPr id="4" name="Picture 3"/>
          <p:cNvPicPr>
            <a:picLocks noChangeAspect="1"/>
          </p:cNvPicPr>
          <p:nvPr/>
        </p:nvPicPr>
        <p:blipFill>
          <a:blip r:embed="rId3"/>
          <a:stretch>
            <a:fillRect/>
          </a:stretch>
        </p:blipFill>
        <p:spPr>
          <a:xfrm>
            <a:off x="457200" y="1663700"/>
            <a:ext cx="2540000" cy="3213100"/>
          </a:xfrm>
          <a:prstGeom prst="rect">
            <a:avLst/>
          </a:prstGeom>
        </p:spPr>
      </p:pic>
      <p:sp>
        <p:nvSpPr>
          <p:cNvPr id="5" name="TextBox 4"/>
          <p:cNvSpPr txBox="1"/>
          <p:nvPr/>
        </p:nvSpPr>
        <p:spPr>
          <a:xfrm>
            <a:off x="3285067" y="1663700"/>
            <a:ext cx="5552443" cy="4893647"/>
          </a:xfrm>
          <a:prstGeom prst="rect">
            <a:avLst/>
          </a:prstGeom>
          <a:noFill/>
        </p:spPr>
        <p:txBody>
          <a:bodyPr wrap="square" rtlCol="0">
            <a:spAutoFit/>
          </a:bodyPr>
          <a:lstStyle/>
          <a:p>
            <a:r>
              <a:rPr lang="en-US" sz="2400" dirty="0" smtClean="0"/>
              <a:t>“The </a:t>
            </a:r>
            <a:r>
              <a:rPr lang="en-US" sz="2400" dirty="0"/>
              <a:t>Russians were constantly finding lots of intermediate mass particles… </a:t>
            </a:r>
            <a:r>
              <a:rPr lang="en-US" sz="2400" dirty="0" err="1"/>
              <a:t>Alikhanian</a:t>
            </a:r>
            <a:r>
              <a:rPr lang="en-US" sz="2400" dirty="0"/>
              <a:t> and his group—but they had small numbers of particles with all kinds of masses. Maybe some of the heavier mesons are </a:t>
            </a:r>
            <a:r>
              <a:rPr lang="en-US" sz="2400" dirty="0" err="1"/>
              <a:t>pions</a:t>
            </a:r>
            <a:r>
              <a:rPr lang="en-US" sz="2400" dirty="0"/>
              <a:t> but they had many more than are known even now. It was pretty poor stuff. But in the case of the Bristol work, these were nuclear emulsion events, and they looked very good, although they made a very serious mistake in the estimate of the mass of the heavier meson</a:t>
            </a:r>
            <a:r>
              <a:rPr lang="en-US" sz="2400" dirty="0" smtClean="0"/>
              <a:t>.”</a:t>
            </a:r>
            <a:endParaRPr lang="en-US" sz="2400" dirty="0"/>
          </a:p>
        </p:txBody>
      </p:sp>
    </p:spTree>
    <p:extLst>
      <p:ext uri="{BB962C8B-B14F-4D97-AF65-F5344CB8AC3E}">
        <p14:creationId xmlns:p14="http://schemas.microsoft.com/office/powerpoint/2010/main" val="1341468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strategies</a:t>
            </a:r>
            <a:endParaRPr lang="en-US" dirty="0"/>
          </a:p>
        </p:txBody>
      </p:sp>
      <p:sp>
        <p:nvSpPr>
          <p:cNvPr id="4" name="Text Placeholder 3"/>
          <p:cNvSpPr>
            <a:spLocks noGrp="1"/>
          </p:cNvSpPr>
          <p:nvPr>
            <p:ph type="body" idx="1"/>
          </p:nvPr>
        </p:nvSpPr>
        <p:spPr/>
        <p:txBody>
          <a:bodyPr/>
          <a:lstStyle/>
          <a:p>
            <a:r>
              <a:rPr lang="en-US" dirty="0" smtClean="0"/>
              <a:t>Decay mode analysis and accelerator-based experiments in an age of discovery</a:t>
            </a:r>
            <a:endParaRPr lang="en-US" dirty="0"/>
          </a:p>
        </p:txBody>
      </p:sp>
    </p:spTree>
    <p:extLst>
      <p:ext uri="{BB962C8B-B14F-4D97-AF65-F5344CB8AC3E}">
        <p14:creationId xmlns:p14="http://schemas.microsoft.com/office/powerpoint/2010/main" val="3597189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63000"/>
                    </a14:imgEffect>
                  </a14:imgLayer>
                </a14:imgProps>
              </a:ext>
            </a:extLst>
          </a:blip>
          <a:stretch>
            <a:fillRect/>
          </a:stretch>
        </p:blipFill>
        <p:spPr>
          <a:xfrm>
            <a:off x="1134535" y="539573"/>
            <a:ext cx="6601584" cy="6047494"/>
          </a:xfrm>
          <a:prstGeom prst="rect">
            <a:avLst/>
          </a:prstGeom>
        </p:spPr>
      </p:pic>
    </p:spTree>
    <p:extLst>
      <p:ext uri="{BB962C8B-B14F-4D97-AF65-F5344CB8AC3E}">
        <p14:creationId xmlns:p14="http://schemas.microsoft.com/office/powerpoint/2010/main" val="386142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Decay mode analysis and discovery</a:t>
            </a:r>
            <a:endParaRPr lang="en-US" dirty="0"/>
          </a:p>
        </p:txBody>
      </p:sp>
      <p:pic>
        <p:nvPicPr>
          <p:cNvPr id="3" name="Picture 2"/>
          <p:cNvPicPr>
            <a:picLocks noChangeAspect="1"/>
          </p:cNvPicPr>
          <p:nvPr/>
        </p:nvPicPr>
        <p:blipFill>
          <a:blip r:embed="rId3"/>
          <a:stretch>
            <a:fillRect/>
          </a:stretch>
        </p:blipFill>
        <p:spPr>
          <a:xfrm>
            <a:off x="0" y="2201334"/>
            <a:ext cx="9144000" cy="3800507"/>
          </a:xfrm>
          <a:prstGeom prst="rect">
            <a:avLst/>
          </a:prstGeom>
        </p:spPr>
      </p:pic>
    </p:spTree>
    <p:extLst>
      <p:ext uri="{BB962C8B-B14F-4D97-AF65-F5344CB8AC3E}">
        <p14:creationId xmlns:p14="http://schemas.microsoft.com/office/powerpoint/2010/main" val="36131690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581" y="533400"/>
            <a:ext cx="3185086" cy="990600"/>
          </a:xfrm>
        </p:spPr>
        <p:txBody>
          <a:bodyPr>
            <a:normAutofit fontScale="90000"/>
          </a:bodyPr>
          <a:lstStyle/>
          <a:p>
            <a:r>
              <a:rPr lang="en-US" dirty="0" smtClean="0"/>
              <a:t>High-precision detection</a:t>
            </a:r>
            <a:endParaRPr lang="en-US" dirty="0"/>
          </a:p>
        </p:txBody>
      </p:sp>
      <p:pic>
        <p:nvPicPr>
          <p:cNvPr id="3" name="Picture 2"/>
          <p:cNvPicPr>
            <a:picLocks noChangeAspect="1"/>
          </p:cNvPicPr>
          <p:nvPr/>
        </p:nvPicPr>
        <p:blipFill>
          <a:blip r:embed="rId2"/>
          <a:stretch>
            <a:fillRect/>
          </a:stretch>
        </p:blipFill>
        <p:spPr>
          <a:xfrm>
            <a:off x="963581" y="1778003"/>
            <a:ext cx="2996039" cy="2201333"/>
          </a:xfrm>
          <a:prstGeom prst="rect">
            <a:avLst/>
          </a:prstGeom>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63581" y="4286299"/>
            <a:ext cx="2996039" cy="2190701"/>
          </a:xfrm>
          <a:prstGeom prst="rect">
            <a:avLst/>
          </a:prstGeom>
          <a:noFill/>
          <a:ln/>
        </p:spPr>
      </p:pic>
    </p:spTree>
    <p:extLst>
      <p:ext uri="{BB962C8B-B14F-4D97-AF65-F5344CB8AC3E}">
        <p14:creationId xmlns:p14="http://schemas.microsoft.com/office/powerpoint/2010/main" val="12611931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581" y="533400"/>
            <a:ext cx="3185086" cy="990600"/>
          </a:xfrm>
        </p:spPr>
        <p:txBody>
          <a:bodyPr>
            <a:normAutofit fontScale="90000"/>
          </a:bodyPr>
          <a:lstStyle/>
          <a:p>
            <a:r>
              <a:rPr lang="en-US" dirty="0" smtClean="0"/>
              <a:t>High-precision detection</a:t>
            </a:r>
            <a:endParaRPr lang="en-US" dirty="0"/>
          </a:p>
        </p:txBody>
      </p:sp>
      <p:pic>
        <p:nvPicPr>
          <p:cNvPr id="3" name="Picture 2"/>
          <p:cNvPicPr>
            <a:picLocks noChangeAspect="1"/>
          </p:cNvPicPr>
          <p:nvPr/>
        </p:nvPicPr>
        <p:blipFill>
          <a:blip r:embed="rId2">
            <a:alphaModFix amt="30000"/>
          </a:blip>
          <a:stretch>
            <a:fillRect/>
          </a:stretch>
        </p:blipFill>
        <p:spPr>
          <a:xfrm>
            <a:off x="963581" y="1778003"/>
            <a:ext cx="2996039" cy="2201333"/>
          </a:xfrm>
          <a:prstGeom prst="rect">
            <a:avLst/>
          </a:prstGeom>
        </p:spPr>
      </p:pic>
      <p:pic>
        <p:nvPicPr>
          <p:cNvPr id="4" name="Picture 5"/>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a:xfrm>
            <a:off x="963581" y="4286299"/>
            <a:ext cx="2996039" cy="2190701"/>
          </a:xfrm>
          <a:prstGeom prst="rect">
            <a:avLst/>
          </a:prstGeom>
          <a:noFill/>
          <a:ln/>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53465" y="533400"/>
            <a:ext cx="4351868" cy="5964120"/>
          </a:xfrm>
          <a:prstGeom prst="rect">
            <a:avLst/>
          </a:prstGeom>
          <a:noFill/>
          <a:ln/>
        </p:spPr>
      </p:pic>
    </p:spTree>
    <p:extLst>
      <p:ext uri="{BB962C8B-B14F-4D97-AF65-F5344CB8AC3E}">
        <p14:creationId xmlns:p14="http://schemas.microsoft.com/office/powerpoint/2010/main" val="4084235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experimental parameters</a:t>
            </a:r>
            <a:endParaRPr lang="en-US" dirty="0"/>
          </a:p>
        </p:txBody>
      </p:sp>
      <p:pic>
        <p:nvPicPr>
          <p:cNvPr id="3" name="Picture 2"/>
          <p:cNvPicPr>
            <a:picLocks noChangeAspect="1"/>
          </p:cNvPicPr>
          <p:nvPr/>
        </p:nvPicPr>
        <p:blipFill>
          <a:blip r:embed="rId2"/>
          <a:stretch>
            <a:fillRect/>
          </a:stretch>
        </p:blipFill>
        <p:spPr>
          <a:xfrm>
            <a:off x="0" y="1858434"/>
            <a:ext cx="9144000" cy="4586957"/>
          </a:xfrm>
          <a:prstGeom prst="rect">
            <a:avLst/>
          </a:prstGeom>
        </p:spPr>
      </p:pic>
    </p:spTree>
    <p:extLst>
      <p:ext uri="{BB962C8B-B14F-4D97-AF65-F5344CB8AC3E}">
        <p14:creationId xmlns:p14="http://schemas.microsoft.com/office/powerpoint/2010/main" val="37540546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Measuring Cosmic Ray Energies </a:t>
            </a:r>
            <a:r>
              <a:rPr lang="en-US" dirty="0" smtClean="0"/>
              <a:t>(2013)</a:t>
            </a:r>
            <a:endParaRPr lang="en-US" dirty="0"/>
          </a:p>
        </p:txBody>
      </p:sp>
      <p:pic>
        <p:nvPicPr>
          <p:cNvPr id="2" name="Picture 1"/>
          <p:cNvPicPr>
            <a:picLocks noChangeAspect="1"/>
          </p:cNvPicPr>
          <p:nvPr/>
        </p:nvPicPr>
        <p:blipFill>
          <a:blip r:embed="rId3"/>
          <a:stretch>
            <a:fillRect/>
          </a:stretch>
        </p:blipFill>
        <p:spPr>
          <a:xfrm>
            <a:off x="457200" y="1511304"/>
            <a:ext cx="4673600" cy="3111500"/>
          </a:xfrm>
          <a:prstGeom prst="rect">
            <a:avLst/>
          </a:prstGeom>
        </p:spPr>
      </p:pic>
      <p:pic>
        <p:nvPicPr>
          <p:cNvPr id="3" name="Picture 2"/>
          <p:cNvPicPr>
            <a:picLocks noChangeAspect="1"/>
          </p:cNvPicPr>
          <p:nvPr/>
        </p:nvPicPr>
        <p:blipFill>
          <a:blip r:embed="rId4"/>
          <a:stretch>
            <a:fillRect/>
          </a:stretch>
        </p:blipFill>
        <p:spPr>
          <a:xfrm>
            <a:off x="3788829" y="2891364"/>
            <a:ext cx="5257800" cy="3873500"/>
          </a:xfrm>
          <a:prstGeom prst="rect">
            <a:avLst/>
          </a:prstGeom>
          <a:ln>
            <a:solidFill>
              <a:schemeClr val="tx1"/>
            </a:solidFill>
          </a:ln>
        </p:spPr>
      </p:pic>
    </p:spTree>
    <p:extLst>
      <p:ext uri="{BB962C8B-B14F-4D97-AF65-F5344CB8AC3E}">
        <p14:creationId xmlns:p14="http://schemas.microsoft.com/office/powerpoint/2010/main" val="3303589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Quality of Experiment</a:t>
            </a:r>
            <a:endParaRPr lang="en-US" dirty="0"/>
          </a:p>
        </p:txBody>
      </p:sp>
      <p:sp>
        <p:nvSpPr>
          <p:cNvPr id="4" name="Content Placeholder 3"/>
          <p:cNvSpPr>
            <a:spLocks noGrp="1"/>
          </p:cNvSpPr>
          <p:nvPr>
            <p:ph idx="1"/>
          </p:nvPr>
        </p:nvSpPr>
        <p:spPr/>
        <p:txBody>
          <a:bodyPr/>
          <a:lstStyle/>
          <a:p>
            <a:r>
              <a:rPr lang="en-US" dirty="0" smtClean="0"/>
              <a:t>What makes a good experiment?</a:t>
            </a:r>
          </a:p>
          <a:p>
            <a:r>
              <a:rPr lang="en-US" dirty="0" smtClean="0"/>
              <a:t>How do we describe the skill of a </a:t>
            </a:r>
            <a:r>
              <a:rPr lang="en-US" dirty="0" err="1" smtClean="0"/>
              <a:t>skilful</a:t>
            </a:r>
            <a:r>
              <a:rPr lang="en-US" dirty="0" smtClean="0"/>
              <a:t> </a:t>
            </a:r>
            <a:r>
              <a:rPr lang="en-US" dirty="0" smtClean="0"/>
              <a:t>experimental physicist?</a:t>
            </a:r>
            <a:endParaRPr lang="en-US" dirty="0"/>
          </a:p>
        </p:txBody>
      </p:sp>
      <p:sp>
        <p:nvSpPr>
          <p:cNvPr id="5" name="Title 2"/>
          <p:cNvSpPr txBox="1">
            <a:spLocks/>
          </p:cNvSpPr>
          <p:nvPr/>
        </p:nvSpPr>
        <p:spPr>
          <a:xfrm>
            <a:off x="457200" y="312420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mtClean="0"/>
              <a:t>Focus on </a:t>
            </a:r>
            <a:endParaRPr lang="en-US" dirty="0"/>
          </a:p>
        </p:txBody>
      </p:sp>
      <p:sp>
        <p:nvSpPr>
          <p:cNvPr id="6" name="Content Placeholder 3"/>
          <p:cNvSpPr txBox="1">
            <a:spLocks/>
          </p:cNvSpPr>
          <p:nvPr/>
        </p:nvSpPr>
        <p:spPr>
          <a:xfrm>
            <a:off x="457200" y="41910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Precision and reliability of the experimental apparatus</a:t>
            </a:r>
          </a:p>
          <a:p>
            <a:r>
              <a:rPr lang="en-US" dirty="0" smtClean="0"/>
              <a:t>Ingenuity </a:t>
            </a:r>
            <a:r>
              <a:rPr lang="en-US" dirty="0" smtClean="0"/>
              <a:t>(but also </a:t>
            </a:r>
            <a:r>
              <a:rPr lang="en-US" dirty="0" err="1" smtClean="0"/>
              <a:t>rigour</a:t>
            </a:r>
            <a:r>
              <a:rPr lang="en-US" dirty="0" smtClean="0"/>
              <a:t>) of </a:t>
            </a:r>
            <a:r>
              <a:rPr lang="en-US" dirty="0" smtClean="0"/>
              <a:t>experiment design</a:t>
            </a:r>
          </a:p>
          <a:p>
            <a:r>
              <a:rPr lang="en-US" dirty="0" smtClean="0"/>
              <a:t>Ingenuity (but also </a:t>
            </a:r>
            <a:r>
              <a:rPr lang="en-US" dirty="0" err="1" smtClean="0"/>
              <a:t>rigour</a:t>
            </a:r>
            <a:r>
              <a:rPr lang="en-US" dirty="0" smtClean="0"/>
              <a:t>) in experiment interpretation</a:t>
            </a:r>
          </a:p>
          <a:p>
            <a:r>
              <a:rPr lang="en-US" dirty="0" smtClean="0"/>
              <a:t>Interrelation of experimental capability with theoretical needs</a:t>
            </a:r>
            <a:endParaRPr lang="en-US" dirty="0"/>
          </a:p>
        </p:txBody>
      </p:sp>
    </p:spTree>
    <p:extLst>
      <p:ext uri="{BB962C8B-B14F-4D97-AF65-F5344CB8AC3E}">
        <p14:creationId xmlns:p14="http://schemas.microsoft.com/office/powerpoint/2010/main" val="27966261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“Tacit Knowledge”</a:t>
            </a:r>
            <a:endParaRPr lang="en-US" dirty="0"/>
          </a:p>
        </p:txBody>
      </p:sp>
      <p:pic>
        <p:nvPicPr>
          <p:cNvPr id="4" name="Picture 3"/>
          <p:cNvPicPr>
            <a:picLocks noChangeAspect="1"/>
          </p:cNvPicPr>
          <p:nvPr/>
        </p:nvPicPr>
        <p:blipFill>
          <a:blip r:embed="rId2"/>
          <a:stretch>
            <a:fillRect/>
          </a:stretch>
        </p:blipFill>
        <p:spPr>
          <a:xfrm>
            <a:off x="1892300" y="1697689"/>
            <a:ext cx="5359400" cy="4330700"/>
          </a:xfrm>
          <a:prstGeom prst="rect">
            <a:avLst/>
          </a:prstGeom>
        </p:spPr>
      </p:pic>
    </p:spTree>
    <p:extLst>
      <p:ext uri="{BB962C8B-B14F-4D97-AF65-F5344CB8AC3E}">
        <p14:creationId xmlns:p14="http://schemas.microsoft.com/office/powerpoint/2010/main" val="738763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Particle physics</a:t>
            </a:r>
            <a:endParaRPr lang="en-US" dirty="0"/>
          </a:p>
        </p:txBody>
      </p:sp>
      <p:sp>
        <p:nvSpPr>
          <p:cNvPr id="5" name="Text Placeholder 4"/>
          <p:cNvSpPr>
            <a:spLocks noGrp="1"/>
          </p:cNvSpPr>
          <p:nvPr>
            <p:ph type="body" idx="1"/>
          </p:nvPr>
        </p:nvSpPr>
        <p:spPr/>
        <p:txBody>
          <a:bodyPr/>
          <a:lstStyle/>
          <a:p>
            <a:r>
              <a:rPr lang="en-US" dirty="0" smtClean="0"/>
              <a:t>1930-1950: a period of great experimental instability</a:t>
            </a:r>
            <a:endParaRPr lang="en-US" dirty="0"/>
          </a:p>
        </p:txBody>
      </p:sp>
    </p:spTree>
    <p:extLst>
      <p:ext uri="{BB962C8B-B14F-4D97-AF65-F5344CB8AC3E}">
        <p14:creationId xmlns:p14="http://schemas.microsoft.com/office/powerpoint/2010/main" val="11716493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Measuring Cosmic Ray Energies </a:t>
            </a:r>
            <a:r>
              <a:rPr lang="en-US" dirty="0" smtClean="0"/>
              <a:t>(c1930</a:t>
            </a:r>
            <a:r>
              <a:rPr lang="en-US" dirty="0" smtClean="0"/>
              <a:t>)</a:t>
            </a:r>
            <a:endParaRPr lang="en-US" dirty="0"/>
          </a:p>
        </p:txBody>
      </p:sp>
      <p:pic>
        <p:nvPicPr>
          <p:cNvPr id="5" name="Picture 4"/>
          <p:cNvPicPr>
            <a:picLocks noChangeAspect="1"/>
          </p:cNvPicPr>
          <p:nvPr/>
        </p:nvPicPr>
        <p:blipFill>
          <a:blip r:embed="rId2"/>
          <a:stretch>
            <a:fillRect/>
          </a:stretch>
        </p:blipFill>
        <p:spPr>
          <a:xfrm>
            <a:off x="457200" y="1816100"/>
            <a:ext cx="2540000" cy="3213100"/>
          </a:xfrm>
          <a:prstGeom prst="rect">
            <a:avLst/>
          </a:prstGeom>
        </p:spPr>
      </p:pic>
      <p:pic>
        <p:nvPicPr>
          <p:cNvPr id="6" name="Picture 5"/>
          <p:cNvPicPr>
            <a:picLocks noChangeAspect="1"/>
          </p:cNvPicPr>
          <p:nvPr/>
        </p:nvPicPr>
        <p:blipFill>
          <a:blip r:embed="rId3"/>
          <a:stretch>
            <a:fillRect/>
          </a:stretch>
        </p:blipFill>
        <p:spPr>
          <a:xfrm>
            <a:off x="6146800" y="3422650"/>
            <a:ext cx="2540000" cy="3213100"/>
          </a:xfrm>
          <a:prstGeom prst="rect">
            <a:avLst/>
          </a:prstGeom>
        </p:spPr>
      </p:pic>
      <p:sp>
        <p:nvSpPr>
          <p:cNvPr id="8" name="TextBox 7"/>
          <p:cNvSpPr txBox="1"/>
          <p:nvPr/>
        </p:nvSpPr>
        <p:spPr>
          <a:xfrm>
            <a:off x="3115733" y="1945901"/>
            <a:ext cx="5673348" cy="1077218"/>
          </a:xfrm>
          <a:prstGeom prst="rect">
            <a:avLst/>
          </a:prstGeom>
          <a:noFill/>
        </p:spPr>
        <p:txBody>
          <a:bodyPr wrap="none" rtlCol="0">
            <a:spAutoFit/>
          </a:bodyPr>
          <a:lstStyle/>
          <a:p>
            <a:r>
              <a:rPr lang="en-US" sz="2800" dirty="0" smtClean="0"/>
              <a:t>Robert Millikan (1868-1953)</a:t>
            </a:r>
          </a:p>
          <a:p>
            <a:pPr marL="285750" indent="-285750">
              <a:buFont typeface="Arial"/>
              <a:buChar char="•"/>
            </a:pPr>
            <a:r>
              <a:rPr lang="en-US" dirty="0" smtClean="0"/>
              <a:t>Known for “oil drop” experiment on electron mass</a:t>
            </a:r>
          </a:p>
          <a:p>
            <a:pPr marL="285750" indent="-285750">
              <a:buFont typeface="Arial"/>
              <a:buChar char="•"/>
            </a:pPr>
            <a:r>
              <a:rPr lang="en-US" dirty="0" smtClean="0"/>
              <a:t>Controversy over origins and nature of cosmic rays</a:t>
            </a:r>
          </a:p>
        </p:txBody>
      </p:sp>
      <p:sp>
        <p:nvSpPr>
          <p:cNvPr id="9" name="TextBox 8"/>
          <p:cNvSpPr txBox="1"/>
          <p:nvPr/>
        </p:nvSpPr>
        <p:spPr>
          <a:xfrm>
            <a:off x="1514362" y="5558532"/>
            <a:ext cx="4590445" cy="830997"/>
          </a:xfrm>
          <a:prstGeom prst="rect">
            <a:avLst/>
          </a:prstGeom>
          <a:noFill/>
        </p:spPr>
        <p:txBody>
          <a:bodyPr wrap="none" rtlCol="0">
            <a:spAutoFit/>
          </a:bodyPr>
          <a:lstStyle/>
          <a:p>
            <a:pPr algn="r"/>
            <a:r>
              <a:rPr lang="en-US" sz="2800" dirty="0" smtClean="0"/>
              <a:t>Carl Anderson (1905-1991)</a:t>
            </a:r>
          </a:p>
          <a:p>
            <a:pPr algn="r"/>
            <a:r>
              <a:rPr lang="en-US" sz="2000" dirty="0" smtClean="0"/>
              <a:t>Postdoctoral researcher</a:t>
            </a:r>
          </a:p>
        </p:txBody>
      </p:sp>
    </p:spTree>
    <p:extLst>
      <p:ext uri="{BB962C8B-B14F-4D97-AF65-F5344CB8AC3E}">
        <p14:creationId xmlns:p14="http://schemas.microsoft.com/office/powerpoint/2010/main" val="39177348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Cloud Chambers</a:t>
            </a:r>
            <a:endParaRPr lang="en-US" dirty="0"/>
          </a:p>
        </p:txBody>
      </p:sp>
      <p:sp>
        <p:nvSpPr>
          <p:cNvPr id="5" name="Content Placeholder 4"/>
          <p:cNvSpPr>
            <a:spLocks noGrp="1"/>
          </p:cNvSpPr>
          <p:nvPr>
            <p:ph idx="1"/>
          </p:nvPr>
        </p:nvSpPr>
        <p:spPr/>
        <p:txBody>
          <a:bodyPr/>
          <a:lstStyle/>
          <a:p>
            <a:pPr marL="0" indent="0">
              <a:buNone/>
            </a:pPr>
            <a:r>
              <a:rPr lang="en-US" b="1" dirty="0" smtClean="0"/>
              <a:t>The task</a:t>
            </a:r>
            <a:r>
              <a:rPr lang="en-US" dirty="0" smtClean="0"/>
              <a:t>: identify a particle and measure its energy.</a:t>
            </a:r>
            <a:endParaRPr lang="en-US" dirty="0"/>
          </a:p>
        </p:txBody>
      </p:sp>
      <p:pic>
        <p:nvPicPr>
          <p:cNvPr id="6" name="Picture 5"/>
          <p:cNvPicPr>
            <a:picLocks noChangeAspect="1"/>
          </p:cNvPicPr>
          <p:nvPr/>
        </p:nvPicPr>
        <p:blipFill>
          <a:blip r:embed="rId3"/>
          <a:stretch>
            <a:fillRect/>
          </a:stretch>
        </p:blipFill>
        <p:spPr>
          <a:xfrm>
            <a:off x="67737" y="2356359"/>
            <a:ext cx="8822267" cy="4375925"/>
          </a:xfrm>
          <a:prstGeom prst="rect">
            <a:avLst/>
          </a:prstGeom>
        </p:spPr>
      </p:pic>
    </p:spTree>
    <p:extLst>
      <p:ext uri="{BB962C8B-B14F-4D97-AF65-F5344CB8AC3E}">
        <p14:creationId xmlns:p14="http://schemas.microsoft.com/office/powerpoint/2010/main" val="27454699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Inferential strategies</a:t>
            </a:r>
            <a:endParaRPr lang="en-US" dirty="0"/>
          </a:p>
        </p:txBody>
      </p:sp>
      <p:sp>
        <p:nvSpPr>
          <p:cNvPr id="5" name="Text Placeholder 4"/>
          <p:cNvSpPr>
            <a:spLocks noGrp="1"/>
          </p:cNvSpPr>
          <p:nvPr>
            <p:ph type="body" idx="1"/>
          </p:nvPr>
        </p:nvSpPr>
        <p:spPr/>
        <p:txBody>
          <a:bodyPr/>
          <a:lstStyle/>
          <a:p>
            <a:r>
              <a:rPr lang="en-US" dirty="0" smtClean="0"/>
              <a:t>Identifying particles through assumptions and argument</a:t>
            </a:r>
            <a:endParaRPr lang="en-US" dirty="0"/>
          </a:p>
        </p:txBody>
      </p:sp>
    </p:spTree>
    <p:extLst>
      <p:ext uri="{BB962C8B-B14F-4D97-AF65-F5344CB8AC3E}">
        <p14:creationId xmlns:p14="http://schemas.microsoft.com/office/powerpoint/2010/main" val="20668937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Cloud Chambers</a:t>
            </a:r>
            <a:endParaRPr lang="en-US" dirty="0"/>
          </a:p>
        </p:txBody>
      </p:sp>
      <p:sp>
        <p:nvSpPr>
          <p:cNvPr id="5" name="Content Placeholder 4"/>
          <p:cNvSpPr>
            <a:spLocks noGrp="1"/>
          </p:cNvSpPr>
          <p:nvPr>
            <p:ph idx="1"/>
          </p:nvPr>
        </p:nvSpPr>
        <p:spPr/>
        <p:txBody>
          <a:bodyPr/>
          <a:lstStyle/>
          <a:p>
            <a:pPr marL="0" indent="0">
              <a:buNone/>
            </a:pPr>
            <a:r>
              <a:rPr lang="en-US" dirty="0" smtClean="0"/>
              <a:t>How do you discover something when your interpretive strategies militate against discovery?</a:t>
            </a:r>
            <a:endParaRPr lang="en-US" dirty="0"/>
          </a:p>
        </p:txBody>
      </p:sp>
      <p:pic>
        <p:nvPicPr>
          <p:cNvPr id="2" name="Picture 1"/>
          <p:cNvPicPr>
            <a:picLocks noChangeAspect="1"/>
          </p:cNvPicPr>
          <p:nvPr/>
        </p:nvPicPr>
        <p:blipFill>
          <a:blip r:embed="rId3"/>
          <a:stretch>
            <a:fillRect/>
          </a:stretch>
        </p:blipFill>
        <p:spPr>
          <a:xfrm>
            <a:off x="0" y="2530305"/>
            <a:ext cx="9144000" cy="4327695"/>
          </a:xfrm>
          <a:prstGeom prst="rect">
            <a:avLst/>
          </a:prstGeom>
        </p:spPr>
      </p:pic>
    </p:spTree>
    <p:extLst>
      <p:ext uri="{BB962C8B-B14F-4D97-AF65-F5344CB8AC3E}">
        <p14:creationId xmlns:p14="http://schemas.microsoft.com/office/powerpoint/2010/main" val="176341143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3470</TotalTime>
  <Words>1145</Words>
  <Application>Microsoft Macintosh PowerPoint</Application>
  <PresentationFormat>On-screen Show (4:3)</PresentationFormat>
  <Paragraphs>90</Paragraphs>
  <Slides>29</Slides>
  <Notes>13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Clarity</vt:lpstr>
      <vt:lpstr>Problems in Particle Detection, 1930-1950</vt:lpstr>
      <vt:lpstr>The Quality of Experiment</vt:lpstr>
      <vt:lpstr>The Quality of Experiment</vt:lpstr>
      <vt:lpstr>“Tacit Knowledge”</vt:lpstr>
      <vt:lpstr>Particle physics</vt:lpstr>
      <vt:lpstr>Measuring Cosmic Ray Energies (c1930)</vt:lpstr>
      <vt:lpstr>Using Cloud Chambers</vt:lpstr>
      <vt:lpstr>Inferential strategies</vt:lpstr>
      <vt:lpstr>Using Cloud Chambers</vt:lpstr>
      <vt:lpstr>aggregation</vt:lpstr>
      <vt:lpstr>Blackett and Occhialini</vt:lpstr>
      <vt:lpstr>Aggregation of Measurements</vt:lpstr>
      <vt:lpstr>The Italian masters of counter experiments</vt:lpstr>
      <vt:lpstr>Nuclear physics</vt:lpstr>
      <vt:lpstr>Opaque interactions</vt:lpstr>
      <vt:lpstr>The pion discovery</vt:lpstr>
      <vt:lpstr>How do you know when you’ve made a discovery?</vt:lpstr>
      <vt:lpstr>How do you know when you’ve made a discovery?</vt:lpstr>
      <vt:lpstr>Nuclear interactions in emulsions</vt:lpstr>
      <vt:lpstr>Nuclear interaction or spontaneous decay?</vt:lpstr>
      <vt:lpstr>The “Varytron”</vt:lpstr>
      <vt:lpstr>Marshak’s “Two Meson” Theory</vt:lpstr>
      <vt:lpstr>New strategies</vt:lpstr>
      <vt:lpstr>PowerPoint Presentation</vt:lpstr>
      <vt:lpstr>Decay mode analysis and discovery</vt:lpstr>
      <vt:lpstr>High-precision detection</vt:lpstr>
      <vt:lpstr>High-precision detection</vt:lpstr>
      <vt:lpstr>Known experimental parameters</vt:lpstr>
      <vt:lpstr>Measuring Cosmic Ray Energies (2013)</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in Particle Detection 1930-1950:</dc:title>
  <dc:creator>Will Thomas</dc:creator>
  <cp:lastModifiedBy>Will Thomas</cp:lastModifiedBy>
  <cp:revision>33</cp:revision>
  <dcterms:created xsi:type="dcterms:W3CDTF">2013-05-03T10:06:49Z</dcterms:created>
  <dcterms:modified xsi:type="dcterms:W3CDTF">2013-05-10T13:21:54Z</dcterms:modified>
</cp:coreProperties>
</file>