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6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7314-F648-C247-B1A3-21986F2E535F}" type="datetimeFigureOut">
              <a:rPr lang="en-US" smtClean="0"/>
              <a:pPr/>
              <a:t>2/22/11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08A2A-A95F-1545-9A3E-5832D28D56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5F78-2D73-3F40-A9DD-3393BC69F0E2}" type="datetimeFigureOut">
              <a:rPr lang="en-US" smtClean="0"/>
              <a:pPr/>
              <a:t>2/22/11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D9BED-99B8-E54F-8A86-F1CE48F78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52816-64AA-3644-8A8D-D2644B4F6B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The DAVE Card Status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8700" y="1219200"/>
            <a:ext cx="718820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SCT has developed a new ATLAS trigger card</a:t>
            </a:r>
          </a:p>
          <a:p>
            <a:pPr algn="ctr"/>
            <a:r>
              <a:rPr lang="en-US" sz="2000" dirty="0" smtClean="0"/>
              <a:t>“The card that no-one knew they needed, but now do”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8700" y="2248635"/>
            <a:ext cx="718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Introduction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Concept &amp; Motivation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Functionality Overview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Production Status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ATLAS orders</a:t>
            </a:r>
            <a:endParaRPr lang="en-US" sz="2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ATLAS 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SCT (3)</a:t>
            </a:r>
          </a:p>
          <a:p>
            <a:r>
              <a:rPr lang="en-US" dirty="0" smtClean="0"/>
              <a:t>TRT (2)</a:t>
            </a:r>
          </a:p>
          <a:p>
            <a:r>
              <a:rPr lang="en-US" dirty="0" smtClean="0"/>
              <a:t>Pixels (2)</a:t>
            </a:r>
          </a:p>
          <a:p>
            <a:r>
              <a:rPr lang="en-US" dirty="0" smtClean="0"/>
              <a:t>BCM (2)</a:t>
            </a:r>
          </a:p>
          <a:p>
            <a:r>
              <a:rPr lang="en-US" dirty="0" smtClean="0"/>
              <a:t>ATLAS central trigger (3)</a:t>
            </a:r>
          </a:p>
          <a:p>
            <a:r>
              <a:rPr lang="en-US" dirty="0" smtClean="0"/>
              <a:t>Strong interest by L1Calo and </a:t>
            </a:r>
            <a:r>
              <a:rPr lang="en-US" dirty="0" err="1" smtClean="0"/>
              <a:t>Lar</a:t>
            </a:r>
            <a:endParaRPr lang="en-US" dirty="0" smtClean="0"/>
          </a:p>
          <a:p>
            <a:r>
              <a:rPr lang="en-US" dirty="0" smtClean="0"/>
              <a:t>…others are likely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-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Communication by VME OR USB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vme</a:t>
            </a:r>
            <a:r>
              <a:rPr lang="en-US" dirty="0" smtClean="0"/>
              <a:t> crate or on desktop with power supply</a:t>
            </a:r>
          </a:p>
          <a:p>
            <a:r>
              <a:rPr lang="en-US" dirty="0" smtClean="0"/>
              <a:t>Exact CTP functionality</a:t>
            </a:r>
          </a:p>
          <a:p>
            <a:pPr lvl="1"/>
            <a:r>
              <a:rPr lang="en-US" dirty="0" smtClean="0"/>
              <a:t>Random trigger, simple and complex </a:t>
            </a:r>
            <a:r>
              <a:rPr lang="en-US" dirty="0" err="1" smtClean="0"/>
              <a:t>deadtime</a:t>
            </a:r>
            <a:r>
              <a:rPr lang="en-US" dirty="0" smtClean="0"/>
              <a:t>, ECR, BCR etc to give exact same conditions in standalone as experienced in combined runs</a:t>
            </a:r>
          </a:p>
          <a:p>
            <a:r>
              <a:rPr lang="en-US" dirty="0" smtClean="0"/>
              <a:t>Trigger sequence playback</a:t>
            </a:r>
          </a:p>
          <a:p>
            <a:pPr lvl="1"/>
            <a:r>
              <a:rPr lang="en-US" dirty="0" smtClean="0"/>
              <a:t>64M word SRAM gives us up to 52 seconds history of trigger playback for 75kHz </a:t>
            </a:r>
            <a:r>
              <a:rPr lang="en-US" smtClean="0"/>
              <a:t>L1 rate (</a:t>
            </a:r>
            <a:r>
              <a:rPr lang="en-US" dirty="0" err="1" smtClean="0"/>
              <a:t>eg</a:t>
            </a:r>
            <a:r>
              <a:rPr lang="en-US" dirty="0" smtClean="0"/>
              <a:t> on interrupt by system BUSY)</a:t>
            </a:r>
          </a:p>
          <a:p>
            <a:r>
              <a:rPr lang="en-US" dirty="0" smtClean="0"/>
              <a:t>Powerful generic functionality</a:t>
            </a:r>
          </a:p>
          <a:p>
            <a:r>
              <a:rPr lang="en-US" dirty="0" smtClean="0"/>
              <a:t>Available by ~summer – see them in TTC crates in USA15!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6U VME </a:t>
            </a:r>
            <a:r>
              <a:rPr lang="en-US" u="sng" dirty="0" smtClean="0"/>
              <a:t>D</a:t>
            </a:r>
            <a:r>
              <a:rPr lang="en-US" dirty="0" smtClean="0"/>
              <a:t>igital </a:t>
            </a:r>
            <a:r>
              <a:rPr lang="en-US" u="sng" dirty="0" smtClean="0"/>
              <a:t>A</a:t>
            </a:r>
            <a:r>
              <a:rPr lang="en-US" dirty="0" smtClean="0"/>
              <a:t>tlas </a:t>
            </a:r>
            <a:r>
              <a:rPr lang="en-US" u="sng" dirty="0" err="1" smtClean="0"/>
              <a:t>V</a:t>
            </a:r>
            <a:r>
              <a:rPr lang="en-US" dirty="0" err="1" smtClean="0"/>
              <a:t>me</a:t>
            </a:r>
            <a:r>
              <a:rPr lang="en-US" dirty="0" smtClean="0"/>
              <a:t> </a:t>
            </a:r>
            <a:r>
              <a:rPr lang="en-US" u="sng" dirty="0" smtClean="0"/>
              <a:t>E</a:t>
            </a:r>
            <a:r>
              <a:rPr lang="en-US" dirty="0" smtClean="0"/>
              <a:t>lectronics (DAVE) card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162" dirty="0" smtClean="0">
                <a:solidFill>
                  <a:schemeClr val="accent6">
                    <a:lumMod val="50000"/>
                  </a:schemeClr>
                </a:solidFill>
              </a:rPr>
              <a:t>(acronym reflects a certain sense of </a:t>
            </a:r>
            <a:r>
              <a:rPr lang="en-US" sz="2162" dirty="0" err="1" smtClean="0">
                <a:solidFill>
                  <a:schemeClr val="accent6">
                    <a:lumMod val="50000"/>
                  </a:schemeClr>
                </a:solidFill>
              </a:rPr>
              <a:t>humour</a:t>
            </a:r>
            <a:r>
              <a:rPr lang="en-US" sz="2162" dirty="0" smtClean="0">
                <a:solidFill>
                  <a:schemeClr val="accent6">
                    <a:lumMod val="50000"/>
                  </a:schemeClr>
                </a:solidFill>
              </a:rPr>
              <a:t> by our engineers)</a:t>
            </a:r>
          </a:p>
          <a:p>
            <a:r>
              <a:rPr lang="en-US" dirty="0" smtClean="0"/>
              <a:t>Design, production and firmware by UCL and Cambridge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Maurice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Goodrick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Rick Shaw (Cambridge)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Matt Warren, Martin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Postranecky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(UCL)</a:t>
            </a:r>
          </a:p>
          <a:p>
            <a:r>
              <a:rPr lang="en-US" dirty="0" smtClean="0"/>
              <a:t>Support</a:t>
            </a:r>
            <a:r>
              <a:rPr lang="en-US" dirty="0" smtClean="0"/>
              <a:t> and</a:t>
            </a:r>
            <a:r>
              <a:rPr lang="en-US" dirty="0" smtClean="0"/>
              <a:t> encouragement</a:t>
            </a:r>
            <a:r>
              <a:rPr lang="en-US" dirty="0" smtClean="0"/>
              <a:t> </a:t>
            </a:r>
            <a:r>
              <a:rPr lang="en-US" dirty="0" smtClean="0"/>
              <a:t>from </a:t>
            </a:r>
            <a:r>
              <a:rPr lang="en-US" dirty="0" smtClean="0"/>
              <a:t>ATLAS</a:t>
            </a:r>
            <a:endParaRPr lang="en-US" dirty="0" smtClean="0">
              <a:solidFill>
                <a:srgbClr val="953735"/>
              </a:solidFill>
            </a:endParaRPr>
          </a:p>
          <a:p>
            <a:pPr lvl="1"/>
            <a:r>
              <a:rPr lang="en-US" dirty="0" smtClean="0">
                <a:solidFill>
                  <a:srgbClr val="953735"/>
                </a:solidFill>
              </a:rPr>
              <a:t>Strong support and ideas from </a:t>
            </a:r>
            <a:r>
              <a:rPr lang="en-US" dirty="0" err="1" smtClean="0">
                <a:solidFill>
                  <a:srgbClr val="953735"/>
                </a:solidFill>
              </a:rPr>
              <a:t>Thilo</a:t>
            </a:r>
            <a:r>
              <a:rPr lang="en-US" dirty="0" smtClean="0">
                <a:solidFill>
                  <a:srgbClr val="953735"/>
                </a:solidFill>
              </a:rPr>
              <a:t> </a:t>
            </a:r>
            <a:r>
              <a:rPr lang="en-US" dirty="0" err="1" smtClean="0">
                <a:solidFill>
                  <a:srgbClr val="953735"/>
                </a:solidFill>
              </a:rPr>
              <a:t>Pauly</a:t>
            </a:r>
            <a:r>
              <a:rPr lang="en-US" dirty="0" smtClean="0">
                <a:solidFill>
                  <a:srgbClr val="953735"/>
                </a:solidFill>
              </a:rPr>
              <a:t>, Carolina </a:t>
            </a:r>
            <a:r>
              <a:rPr lang="en-US" dirty="0" err="1" smtClean="0">
                <a:solidFill>
                  <a:srgbClr val="953735"/>
                </a:solidFill>
              </a:rPr>
              <a:t>Gabaldone</a:t>
            </a:r>
            <a:endParaRPr lang="en-US" dirty="0" smtClean="0">
              <a:solidFill>
                <a:srgbClr val="953735"/>
              </a:solidFill>
            </a:endParaRPr>
          </a:p>
          <a:p>
            <a:pPr lvl="1"/>
            <a:r>
              <a:rPr lang="en-US" dirty="0" smtClean="0">
                <a:solidFill>
                  <a:srgbClr val="953735"/>
                </a:solidFill>
              </a:rPr>
              <a:t>User case suggestions from </a:t>
            </a:r>
            <a:r>
              <a:rPr lang="en-US" dirty="0" err="1" smtClean="0">
                <a:solidFill>
                  <a:srgbClr val="953735"/>
                </a:solidFill>
              </a:rPr>
              <a:t>Iskander</a:t>
            </a:r>
            <a:r>
              <a:rPr lang="en-US" dirty="0" smtClean="0">
                <a:solidFill>
                  <a:srgbClr val="953735"/>
                </a:solidFill>
              </a:rPr>
              <a:t> </a:t>
            </a:r>
            <a:r>
              <a:rPr lang="en-US" dirty="0" err="1" smtClean="0">
                <a:solidFill>
                  <a:srgbClr val="953735"/>
                </a:solidFill>
              </a:rPr>
              <a:t>Ibragimov</a:t>
            </a:r>
            <a:r>
              <a:rPr lang="en-US" dirty="0" smtClean="0">
                <a:solidFill>
                  <a:srgbClr val="953735"/>
                </a:solidFill>
              </a:rPr>
              <a:t>, Bruce Barnett, Andrej </a:t>
            </a:r>
            <a:r>
              <a:rPr lang="en-US" dirty="0" err="1" smtClean="0">
                <a:solidFill>
                  <a:srgbClr val="953735"/>
                </a:solidFill>
              </a:rPr>
              <a:t>Gorisek</a:t>
            </a:r>
            <a:endParaRPr lang="en-US" dirty="0">
              <a:solidFill>
                <a:srgbClr val="95373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&amp; Motivation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Delay 7"/>
          <p:cNvSpPr/>
          <p:nvPr/>
        </p:nvSpPr>
        <p:spPr>
          <a:xfrm>
            <a:off x="3539067" y="2097902"/>
            <a:ext cx="347133" cy="454798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63606" y="2875607"/>
            <a:ext cx="605273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Delay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2875607"/>
            <a:ext cx="7448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Stretch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45921" y="2097902"/>
            <a:ext cx="973479" cy="4547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Pulse Generator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>
            <a:stCxn id="15" idx="3"/>
            <a:endCxn id="8" idx="1"/>
          </p:cNvCxnSpPr>
          <p:nvPr/>
        </p:nvCxnSpPr>
        <p:spPr>
          <a:xfrm>
            <a:off x="2819400" y="2325301"/>
            <a:ext cx="71966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68879" y="3021241"/>
            <a:ext cx="321921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1"/>
          </p:cNvCxnSpPr>
          <p:nvPr/>
        </p:nvCxnSpPr>
        <p:spPr>
          <a:xfrm rot="10800000">
            <a:off x="1041400" y="3021242"/>
            <a:ext cx="622206" cy="3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2" idx="3"/>
          </p:cNvCxnSpPr>
          <p:nvPr/>
        </p:nvCxnSpPr>
        <p:spPr>
          <a:xfrm flipV="1">
            <a:off x="3335679" y="2552700"/>
            <a:ext cx="292288" cy="471924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53081" y="1820903"/>
            <a:ext cx="6143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778252" y="2737107"/>
            <a:ext cx="885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Orbit (BCR)</a:t>
            </a:r>
            <a:endParaRPr lang="en-US" sz="1200" dirty="0"/>
          </a:p>
        </p:txBody>
      </p:sp>
      <p:cxnSp>
        <p:nvCxnSpPr>
          <p:cNvPr id="31" name="Straight Arrow Connector 30"/>
          <p:cNvCxnSpPr>
            <a:stCxn id="8" idx="3"/>
          </p:cNvCxnSpPr>
          <p:nvPr/>
        </p:nvCxnSpPr>
        <p:spPr>
          <a:xfrm>
            <a:off x="3886200" y="2325301"/>
            <a:ext cx="4953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86200" y="1957557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L1A to LTP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622300" y="1417638"/>
            <a:ext cx="4089767" cy="2100262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07606" y="1451571"/>
            <a:ext cx="237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NIM Crate – SCT USA15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626378" y="2598608"/>
            <a:ext cx="5196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VETO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991100" y="1451571"/>
            <a:ext cx="3924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We long wanted to eliminate use of a NIM crate in USA15 which provides our trigger for standalone physics runs</a:t>
            </a:r>
          </a:p>
          <a:p>
            <a:pPr>
              <a:buFont typeface="Arial"/>
              <a:buChar char="•"/>
            </a:pPr>
            <a:r>
              <a:rPr lang="en-US" dirty="0" smtClean="0"/>
              <a:t> Contains veto logic (prevent BCR/L1A clash) which drifts</a:t>
            </a:r>
          </a:p>
          <a:p>
            <a:pPr>
              <a:buFont typeface="Arial"/>
              <a:buChar char="•"/>
            </a:pPr>
            <a:r>
              <a:rPr lang="en-US" dirty="0" smtClean="0"/>
              <a:t> Need to go downstairs to adjust trigger rate</a:t>
            </a:r>
          </a:p>
          <a:p>
            <a:pPr>
              <a:buFont typeface="Arial"/>
              <a:buChar char="•"/>
            </a:pPr>
            <a:r>
              <a:rPr lang="en-US" dirty="0" smtClean="0"/>
              <a:t> Non-realistic conditions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22300" y="3873500"/>
            <a:ext cx="8064500" cy="1938992"/>
          </a:xfrm>
          <a:prstGeom prst="rect">
            <a:avLst/>
          </a:prstGeom>
          <a:solidFill>
            <a:srgbClr val="FCD5B5"/>
          </a:solidFill>
          <a:ln>
            <a:solidFill>
              <a:srgbClr val="262626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 First thoughts were replace this simple logic in a VME card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 Concept quickly grew to add more </a:t>
            </a:r>
            <a:r>
              <a:rPr lang="en-US" sz="2000" smtClean="0"/>
              <a:t>generic features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 Significant enhancement to adopt ATLAS CTP functionality to exactly duplicate running conditions, whilst incorporating much generic functionality, has turned the card in a hugely powerful and flexible logic card, potentially useful to all ATLAS subsystems as well as for non-ATLAS use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387731" y="6371167"/>
            <a:ext cx="406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DAVE card: examples of CTP Functionality</a:t>
            </a:r>
            <a:endParaRPr lang="en-US" dirty="0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" name="Group 172"/>
          <p:cNvGrpSpPr/>
          <p:nvPr/>
        </p:nvGrpSpPr>
        <p:grpSpPr>
          <a:xfrm>
            <a:off x="516467" y="2472267"/>
            <a:ext cx="2421466" cy="1202266"/>
            <a:chOff x="592667" y="287867"/>
            <a:chExt cx="2421466" cy="1202266"/>
          </a:xfrm>
        </p:grpSpPr>
        <p:sp>
          <p:nvSpPr>
            <p:cNvPr id="126" name="Rectangle 125"/>
            <p:cNvSpPr/>
            <p:nvPr/>
          </p:nvSpPr>
          <p:spPr>
            <a:xfrm>
              <a:off x="592667" y="287867"/>
              <a:ext cx="2421466" cy="1202266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/>
            <p:cNvSpPr/>
            <p:nvPr/>
          </p:nvSpPr>
          <p:spPr>
            <a:xfrm rot="5400000">
              <a:off x="1805361" y="935567"/>
              <a:ext cx="541866" cy="203200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 flipV="1">
              <a:off x="1718733" y="1034522"/>
              <a:ext cx="247495" cy="26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299633" y="1193800"/>
              <a:ext cx="67082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1253067" y="956733"/>
              <a:ext cx="457200" cy="1651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1706033" y="867833"/>
              <a:ext cx="25596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3" idx="0"/>
            </p:cNvCxnSpPr>
            <p:nvPr/>
          </p:nvCxnSpPr>
          <p:spPr>
            <a:xfrm flipV="1">
              <a:off x="2177894" y="1032933"/>
              <a:ext cx="480639" cy="4234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328334" y="728134"/>
              <a:ext cx="54430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/>
                <a:t>ECRsel</a:t>
              </a:r>
              <a:endParaRPr lang="en-US" sz="105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253067" y="677334"/>
              <a:ext cx="45476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VME</a:t>
              </a:r>
              <a:endParaRPr lang="en-US" sz="105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812801" y="1049867"/>
              <a:ext cx="49539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/>
                <a:t>ECRin</a:t>
              </a:r>
              <a:endParaRPr lang="en-US" sz="105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44600" y="931334"/>
              <a:ext cx="49095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period</a:t>
              </a:r>
              <a:endParaRPr lang="en-US" sz="9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11387" y="311566"/>
              <a:ext cx="604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n>
                    <a:solidFill>
                      <a:srgbClr val="000000"/>
                    </a:solidFill>
                  </a:ln>
                </a:rPr>
                <a:t>ECR:</a:t>
              </a:r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737628" y="939651"/>
            <a:ext cx="4146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16512" y="1020734"/>
            <a:ext cx="541866" cy="144634"/>
          </a:xfrm>
          <a:prstGeom prst="rect">
            <a:avLst/>
          </a:prstGeom>
          <a:gradFill flip="none" rotWithShape="1">
            <a:gsLst>
              <a:gs pos="4300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64966" y="939650"/>
            <a:ext cx="414679" cy="12032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>
                  <a:solidFill>
                    <a:srgbClr val="000000"/>
                  </a:solidFill>
                </a:ln>
              </a:rPr>
              <a:t>L</a:t>
            </a:r>
          </a:p>
          <a:p>
            <a:pPr algn="ctr"/>
            <a:r>
              <a:rPr lang="en-US" sz="1200" dirty="0" smtClean="0">
                <a:ln>
                  <a:solidFill>
                    <a:srgbClr val="000000"/>
                  </a:solidFill>
                </a:ln>
              </a:rPr>
              <a:t>U</a:t>
            </a:r>
          </a:p>
          <a:p>
            <a:pPr algn="ctr"/>
            <a:r>
              <a:rPr lang="en-US" sz="1200" dirty="0">
                <a:ln>
                  <a:solidFill>
                    <a:srgbClr val="000000"/>
                  </a:solidFill>
                </a:ln>
              </a:rPr>
              <a:t>T</a:t>
            </a:r>
          </a:p>
        </p:txBody>
      </p:sp>
      <p:cxnSp>
        <p:nvCxnSpPr>
          <p:cNvPr id="14" name="Straight Connector 13"/>
          <p:cNvCxnSpPr>
            <a:stCxn id="4" idx="3"/>
            <a:endCxn id="11" idx="1"/>
          </p:cNvCxnSpPr>
          <p:nvPr/>
        </p:nvCxnSpPr>
        <p:spPr>
          <a:xfrm>
            <a:off x="2152307" y="1088668"/>
            <a:ext cx="164205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58378" y="1088668"/>
            <a:ext cx="406588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58379" y="1829501"/>
            <a:ext cx="406588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31040" y="1093051"/>
            <a:ext cx="406588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418695" y="1038018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81841" y="753005"/>
            <a:ext cx="445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4111632" y="1390085"/>
            <a:ext cx="4146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14366" y="1393468"/>
            <a:ext cx="5162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MSK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7" name="Delay 26"/>
          <p:cNvSpPr/>
          <p:nvPr/>
        </p:nvSpPr>
        <p:spPr>
          <a:xfrm>
            <a:off x="5711645" y="1317768"/>
            <a:ext cx="347133" cy="454798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31" name="Straight Connector 30"/>
          <p:cNvCxnSpPr>
            <a:stCxn id="25" idx="1"/>
            <a:endCxn id="12" idx="3"/>
          </p:cNvCxnSpPr>
          <p:nvPr/>
        </p:nvCxnSpPr>
        <p:spPr>
          <a:xfrm rot="10800000" flipV="1">
            <a:off x="3679646" y="1539102"/>
            <a:ext cx="431987" cy="218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3"/>
            <a:endCxn id="26" idx="1"/>
          </p:cNvCxnSpPr>
          <p:nvPr/>
        </p:nvCxnSpPr>
        <p:spPr>
          <a:xfrm>
            <a:off x="4526311" y="1539102"/>
            <a:ext cx="288055" cy="3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" idx="3"/>
            <a:endCxn id="27" idx="1"/>
          </p:cNvCxnSpPr>
          <p:nvPr/>
        </p:nvCxnSpPr>
        <p:spPr>
          <a:xfrm>
            <a:off x="5330645" y="1542485"/>
            <a:ext cx="381000" cy="268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461414" y="1390879"/>
            <a:ext cx="5162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Gate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38" name="Straight Connector 37"/>
          <p:cNvCxnSpPr>
            <a:stCxn id="27" idx="3"/>
          </p:cNvCxnSpPr>
          <p:nvPr/>
        </p:nvCxnSpPr>
        <p:spPr>
          <a:xfrm flipV="1">
            <a:off x="6058778" y="1539102"/>
            <a:ext cx="402636" cy="606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461414" y="681964"/>
            <a:ext cx="5162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Veto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45" name="Straight Arrow Connector 44"/>
          <p:cNvCxnSpPr>
            <a:stCxn id="39" idx="2"/>
            <a:endCxn id="36" idx="0"/>
          </p:cNvCxnSpPr>
          <p:nvPr/>
        </p:nvCxnSpPr>
        <p:spPr>
          <a:xfrm rot="5400000">
            <a:off x="6514114" y="1185438"/>
            <a:ext cx="410881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</p:cNvCxnSpPr>
          <p:nvPr/>
        </p:nvCxnSpPr>
        <p:spPr>
          <a:xfrm>
            <a:off x="6977693" y="1539896"/>
            <a:ext cx="7620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681752" y="1400602"/>
            <a:ext cx="377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OR</a:t>
            </a:r>
            <a:endParaRPr lang="en-US" sz="1200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3804306" y="1484069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016904" y="1033635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3016904" y="1778851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883355" y="820435"/>
            <a:ext cx="381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3679645" y="1268168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</a:t>
            </a:r>
            <a:endParaRPr lang="en-US" sz="1200" dirty="0"/>
          </a:p>
        </p:txBody>
      </p:sp>
      <p:sp>
        <p:nvSpPr>
          <p:cNvPr id="60" name="Rectangle 59"/>
          <p:cNvSpPr/>
          <p:nvPr/>
        </p:nvSpPr>
        <p:spPr>
          <a:xfrm>
            <a:off x="1721555" y="950168"/>
            <a:ext cx="4307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SHP</a:t>
            </a:r>
            <a:endParaRPr lang="en-US" sz="1200" dirty="0"/>
          </a:p>
        </p:txBody>
      </p:sp>
      <p:sp>
        <p:nvSpPr>
          <p:cNvPr id="88" name="Rectangle 87"/>
          <p:cNvSpPr/>
          <p:nvPr/>
        </p:nvSpPr>
        <p:spPr>
          <a:xfrm>
            <a:off x="542368" y="948966"/>
            <a:ext cx="8081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ExtTrigger</a:t>
            </a:r>
            <a:endParaRPr lang="en-US" sz="1200" dirty="0"/>
          </a:p>
        </p:txBody>
      </p:sp>
      <p:sp>
        <p:nvSpPr>
          <p:cNvPr id="127" name="Rectangle 126"/>
          <p:cNvSpPr/>
          <p:nvPr/>
        </p:nvSpPr>
        <p:spPr>
          <a:xfrm>
            <a:off x="516466" y="393700"/>
            <a:ext cx="8094133" cy="189653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550520" y="417399"/>
            <a:ext cx="137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n>
                  <a:solidFill>
                    <a:srgbClr val="000000"/>
                  </a:solidFill>
                </a:ln>
              </a:rPr>
              <a:t>Trigger path:</a:t>
            </a:r>
            <a:endParaRPr lang="en-US" dirty="0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132" name="Elbow Connector 131"/>
          <p:cNvCxnSpPr/>
          <p:nvPr/>
        </p:nvCxnSpPr>
        <p:spPr>
          <a:xfrm>
            <a:off x="5528733" y="1528234"/>
            <a:ext cx="2218267" cy="507999"/>
          </a:xfrm>
          <a:prstGeom prst="bentConnector3">
            <a:avLst>
              <a:gd name="adj1" fmla="val 382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5429906" y="1465019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343345" y="1249118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</a:t>
            </a:r>
            <a:endParaRPr lang="en-US" sz="1200" dirty="0"/>
          </a:p>
        </p:txBody>
      </p:sp>
      <p:cxnSp>
        <p:nvCxnSpPr>
          <p:cNvPr id="140" name="Straight Connector 139"/>
          <p:cNvCxnSpPr/>
          <p:nvPr/>
        </p:nvCxnSpPr>
        <p:spPr>
          <a:xfrm rot="5400000">
            <a:off x="7290456" y="1979369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7165795" y="1763468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cxnSp>
        <p:nvCxnSpPr>
          <p:cNvPr id="142" name="Straight Connector 141"/>
          <p:cNvCxnSpPr/>
          <p:nvPr/>
        </p:nvCxnSpPr>
        <p:spPr>
          <a:xfrm rot="5400000">
            <a:off x="6204606" y="1490419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6079945" y="1274518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44" name="Straight Connector 143"/>
          <p:cNvCxnSpPr/>
          <p:nvPr/>
        </p:nvCxnSpPr>
        <p:spPr>
          <a:xfrm rot="5400000">
            <a:off x="7366656" y="1477719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7241995" y="1261818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7743268" y="1406166"/>
            <a:ext cx="6335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L1Aout</a:t>
            </a:r>
            <a:endParaRPr lang="en-US" sz="1200" dirty="0"/>
          </a:p>
        </p:txBody>
      </p:sp>
      <p:sp>
        <p:nvSpPr>
          <p:cNvPr id="147" name="Rectangle 146"/>
          <p:cNvSpPr/>
          <p:nvPr/>
        </p:nvSpPr>
        <p:spPr>
          <a:xfrm>
            <a:off x="7806768" y="1888766"/>
            <a:ext cx="8515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TriggerOut</a:t>
            </a:r>
            <a:endParaRPr lang="en-US" sz="1200" dirty="0"/>
          </a:p>
        </p:txBody>
      </p:sp>
      <p:grpSp>
        <p:nvGrpSpPr>
          <p:cNvPr id="3" name="Group 178"/>
          <p:cNvGrpSpPr/>
          <p:nvPr/>
        </p:nvGrpSpPr>
        <p:grpSpPr>
          <a:xfrm>
            <a:off x="5092700" y="2510367"/>
            <a:ext cx="3555999" cy="2032000"/>
            <a:chOff x="3251200" y="2472267"/>
            <a:chExt cx="3555999" cy="2032000"/>
          </a:xfrm>
        </p:grpSpPr>
        <p:grpSp>
          <p:nvGrpSpPr>
            <p:cNvPr id="5" name="Group 173"/>
            <p:cNvGrpSpPr/>
            <p:nvPr/>
          </p:nvGrpSpPr>
          <p:grpSpPr>
            <a:xfrm>
              <a:off x="3251200" y="2472267"/>
              <a:ext cx="3555999" cy="2032000"/>
              <a:chOff x="749300" y="3932767"/>
              <a:chExt cx="3555999" cy="2032000"/>
            </a:xfrm>
          </p:grpSpPr>
          <p:sp>
            <p:nvSpPr>
              <p:cNvPr id="61" name="Delay 60"/>
              <p:cNvSpPr/>
              <p:nvPr/>
            </p:nvSpPr>
            <p:spPr>
              <a:xfrm>
                <a:off x="3360370" y="4533901"/>
                <a:ext cx="431988" cy="1258332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n>
                    <a:solidFill>
                      <a:srgbClr val="000000"/>
                    </a:solidFill>
                  </a:ln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14912" y="5088017"/>
                <a:ext cx="414679" cy="29803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SD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714912" y="5494198"/>
                <a:ext cx="414679" cy="29803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CD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rot="10800000">
                <a:off x="2539105" y="4979433"/>
                <a:ext cx="821267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62" idx="3"/>
              </p:cNvCxnSpPr>
              <p:nvPr/>
            </p:nvCxnSpPr>
            <p:spPr>
              <a:xfrm>
                <a:off x="3129591" y="5237034"/>
                <a:ext cx="230779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129593" y="5651683"/>
                <a:ext cx="230779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tangle 75"/>
              <p:cNvSpPr/>
              <p:nvPr/>
            </p:nvSpPr>
            <p:spPr>
              <a:xfrm>
                <a:off x="3360372" y="4965700"/>
                <a:ext cx="377026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srgbClr val="000000"/>
                    </a:solidFill>
                  </a:rPr>
                  <a:t>OR</a:t>
                </a:r>
                <a:endParaRPr lang="en-US" sz="1200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2035339" y="4832053"/>
                <a:ext cx="51809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BUSY</a:t>
                </a:r>
                <a:endParaRPr lang="en-US" sz="1200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905686" y="5248664"/>
                <a:ext cx="53256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L1Ain</a:t>
                </a:r>
                <a:endParaRPr lang="en-US" sz="12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800287" y="4142733"/>
                <a:ext cx="676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n>
                      <a:solidFill>
                        <a:srgbClr val="000000"/>
                      </a:solidFill>
                    </a:ln>
                  </a:rPr>
                  <a:t>Veto:</a:t>
                </a:r>
                <a:endParaRPr lang="en-US" dirty="0">
                  <a:ln>
                    <a:solidFill>
                      <a:srgbClr val="000000"/>
                    </a:solidFill>
                  </a:ln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671233" y="4546150"/>
                <a:ext cx="524933" cy="29803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>
                    <a:solidFill>
                      <a:srgbClr val="000000"/>
                    </a:solidFill>
                  </a:rPr>
                  <a:t>1+1ms</a:t>
                </a:r>
                <a:endParaRPr lang="en-US" sz="10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0" name="Straight Connector 109"/>
              <p:cNvCxnSpPr>
                <a:stCxn id="109" idx="3"/>
              </p:cNvCxnSpPr>
              <p:nvPr/>
            </p:nvCxnSpPr>
            <p:spPr>
              <a:xfrm>
                <a:off x="3196166" y="4695167"/>
                <a:ext cx="172670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endCxn id="109" idx="1"/>
              </p:cNvCxnSpPr>
              <p:nvPr/>
            </p:nvCxnSpPr>
            <p:spPr>
              <a:xfrm flipV="1">
                <a:off x="2492599" y="4695167"/>
                <a:ext cx="178634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Rectangle 111"/>
              <p:cNvSpPr/>
              <p:nvPr/>
            </p:nvSpPr>
            <p:spPr>
              <a:xfrm>
                <a:off x="1944905" y="4558719"/>
                <a:ext cx="59568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err="1" smtClean="0">
                    <a:solidFill>
                      <a:schemeClr val="tx1"/>
                    </a:solidFill>
                  </a:rPr>
                  <a:t>ECRsel</a:t>
                </a:r>
                <a:endParaRPr lang="en-US" sz="1200" dirty="0"/>
              </a:p>
            </p:txBody>
          </p:sp>
          <p:cxnSp>
            <p:nvCxnSpPr>
              <p:cNvPr id="118" name="Elbow Connector 117"/>
              <p:cNvCxnSpPr>
                <a:stCxn id="109" idx="0"/>
              </p:cNvCxnSpPr>
              <p:nvPr/>
            </p:nvCxnSpPr>
            <p:spPr>
              <a:xfrm rot="5400000" flipH="1" flipV="1">
                <a:off x="2961443" y="4099759"/>
                <a:ext cx="418649" cy="474134"/>
              </a:xfrm>
              <a:prstGeom prst="bentConnector2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Rectangle 123"/>
              <p:cNvSpPr/>
              <p:nvPr/>
            </p:nvSpPr>
            <p:spPr>
              <a:xfrm>
                <a:off x="3451972" y="4008385"/>
                <a:ext cx="63400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err="1" smtClean="0">
                    <a:solidFill>
                      <a:schemeClr val="tx1"/>
                    </a:solidFill>
                  </a:rPr>
                  <a:t>ECRout</a:t>
                </a:r>
                <a:endParaRPr lang="en-US" sz="1200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749300" y="3932767"/>
                <a:ext cx="3555999" cy="2032000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Trapezoid 153"/>
              <p:cNvSpPr/>
              <p:nvPr/>
            </p:nvSpPr>
            <p:spPr>
              <a:xfrm rot="5400000">
                <a:off x="1787447" y="5159297"/>
                <a:ext cx="406400" cy="158906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5" name="Straight Connector 154"/>
              <p:cNvCxnSpPr/>
              <p:nvPr/>
            </p:nvCxnSpPr>
            <p:spPr>
              <a:xfrm flipV="1">
                <a:off x="1655233" y="5155672"/>
                <a:ext cx="247495" cy="26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1371600" y="5346700"/>
                <a:ext cx="53536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>
                <a:stCxn id="154" idx="0"/>
                <a:endCxn id="62" idx="1"/>
              </p:cNvCxnSpPr>
              <p:nvPr/>
            </p:nvCxnSpPr>
            <p:spPr>
              <a:xfrm flipV="1">
                <a:off x="2070100" y="5237034"/>
                <a:ext cx="644812" cy="1716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Elbow Connector 117"/>
              <p:cNvCxnSpPr>
                <a:endCxn id="63" idx="1"/>
              </p:cNvCxnSpPr>
              <p:nvPr/>
            </p:nvCxnSpPr>
            <p:spPr>
              <a:xfrm rot="16200000" flipH="1">
                <a:off x="2336100" y="5264403"/>
                <a:ext cx="404914" cy="352710"/>
              </a:xfrm>
              <a:prstGeom prst="bentConnector2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Rectangle 170"/>
              <p:cNvSpPr/>
              <p:nvPr/>
            </p:nvSpPr>
            <p:spPr>
              <a:xfrm>
                <a:off x="1077136" y="4969264"/>
                <a:ext cx="63350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L1Aout</a:t>
                </a:r>
                <a:endParaRPr lang="en-US" sz="1200" dirty="0"/>
              </a:p>
            </p:txBody>
          </p:sp>
        </p:grpSp>
        <p:cxnSp>
          <p:nvCxnSpPr>
            <p:cNvPr id="175" name="Elbow Connector 117"/>
            <p:cNvCxnSpPr/>
            <p:nvPr/>
          </p:nvCxnSpPr>
          <p:spPr>
            <a:xfrm>
              <a:off x="6299202" y="3695251"/>
              <a:ext cx="317498" cy="449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Rectangle 177"/>
            <p:cNvSpPr/>
            <p:nvPr/>
          </p:nvSpPr>
          <p:spPr>
            <a:xfrm>
              <a:off x="6284072" y="3347985"/>
              <a:ext cx="4712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Veto</a:t>
              </a:r>
              <a:endParaRPr lang="en-US" sz="1200" dirty="0"/>
            </a:p>
          </p:txBody>
        </p:sp>
      </p:grpSp>
      <p:grpSp>
        <p:nvGrpSpPr>
          <p:cNvPr id="6" name="Group 218"/>
          <p:cNvGrpSpPr/>
          <p:nvPr/>
        </p:nvGrpSpPr>
        <p:grpSpPr>
          <a:xfrm>
            <a:off x="516467" y="3881967"/>
            <a:ext cx="2518834" cy="1502834"/>
            <a:chOff x="592667" y="4224867"/>
            <a:chExt cx="2518834" cy="1502834"/>
          </a:xfrm>
        </p:grpSpPr>
        <p:sp>
          <p:nvSpPr>
            <p:cNvPr id="181" name="Rectangle 180"/>
            <p:cNvSpPr/>
            <p:nvPr/>
          </p:nvSpPr>
          <p:spPr>
            <a:xfrm>
              <a:off x="592667" y="4224867"/>
              <a:ext cx="2518834" cy="15028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Trapezoid 181"/>
            <p:cNvSpPr/>
            <p:nvPr/>
          </p:nvSpPr>
          <p:spPr>
            <a:xfrm rot="5400000">
              <a:off x="1648726" y="5029203"/>
              <a:ext cx="855136" cy="203200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3" name="Straight Connector 182"/>
            <p:cNvCxnSpPr/>
            <p:nvPr/>
          </p:nvCxnSpPr>
          <p:spPr>
            <a:xfrm flipV="1">
              <a:off x="1718733" y="5009622"/>
              <a:ext cx="247495" cy="26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V="1">
              <a:off x="1261533" y="5422901"/>
              <a:ext cx="702734" cy="42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Rectangle 184"/>
            <p:cNvSpPr/>
            <p:nvPr/>
          </p:nvSpPr>
          <p:spPr>
            <a:xfrm>
              <a:off x="1253067" y="4936066"/>
              <a:ext cx="457200" cy="1651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6" name="Straight Connector 185"/>
            <p:cNvCxnSpPr/>
            <p:nvPr/>
          </p:nvCxnSpPr>
          <p:spPr>
            <a:xfrm>
              <a:off x="1706033" y="4804833"/>
              <a:ext cx="25596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>
              <a:stCxn id="182" idx="0"/>
            </p:cNvCxnSpPr>
            <p:nvPr/>
          </p:nvCxnSpPr>
          <p:spPr>
            <a:xfrm>
              <a:off x="2177894" y="5130803"/>
              <a:ext cx="489106" cy="423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/>
            <p:cNvSpPr txBox="1"/>
            <p:nvPr/>
          </p:nvSpPr>
          <p:spPr>
            <a:xfrm>
              <a:off x="2396068" y="4855634"/>
              <a:ext cx="61183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Internal</a:t>
              </a:r>
              <a:endParaRPr lang="en-US" sz="1050" dirty="0"/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60400" y="5287433"/>
              <a:ext cx="6614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Playback</a:t>
              </a:r>
              <a:endParaRPr lang="en-US" sz="1050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1210735" y="4906434"/>
              <a:ext cx="55833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/>
                <a:t>Fixed Freq</a:t>
              </a:r>
              <a:endParaRPr lang="en-US" sz="700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11387" y="4248566"/>
              <a:ext cx="1761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n>
                    <a:solidFill>
                      <a:srgbClr val="000000"/>
                    </a:solidFill>
                  </a:ln>
                </a:rPr>
                <a:t>Internal Triggers:</a:t>
              </a:r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248834" y="4732867"/>
              <a:ext cx="457200" cy="1651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1223435" y="4682068"/>
              <a:ext cx="39284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RND</a:t>
              </a:r>
              <a:endParaRPr lang="en-US" sz="900" dirty="0"/>
            </a:p>
          </p:txBody>
        </p:sp>
        <p:cxnSp>
          <p:nvCxnSpPr>
            <p:cNvPr id="203" name="Straight Connector 202"/>
            <p:cNvCxnSpPr/>
            <p:nvPr/>
          </p:nvCxnSpPr>
          <p:spPr>
            <a:xfrm>
              <a:off x="1714500" y="5206999"/>
              <a:ext cx="25596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Rectangle 204"/>
            <p:cNvSpPr/>
            <p:nvPr/>
          </p:nvSpPr>
          <p:spPr>
            <a:xfrm>
              <a:off x="1257301" y="5135033"/>
              <a:ext cx="457200" cy="1651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231902" y="5084234"/>
              <a:ext cx="32025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BG</a:t>
              </a:r>
              <a:endParaRPr lang="en-US" sz="900" dirty="0"/>
            </a:p>
          </p:txBody>
        </p:sp>
        <p:cxnSp>
          <p:nvCxnSpPr>
            <p:cNvPr id="210" name="Straight Connector 209"/>
            <p:cNvCxnSpPr/>
            <p:nvPr/>
          </p:nvCxnSpPr>
          <p:spPr>
            <a:xfrm rot="5400000">
              <a:off x="1776538" y="4725251"/>
              <a:ext cx="144634" cy="110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1664158" y="4551182"/>
              <a:ext cx="3016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</a:t>
              </a:r>
              <a:endParaRPr lang="en-US" sz="1200" dirty="0"/>
            </a:p>
          </p:txBody>
        </p:sp>
        <p:cxnSp>
          <p:nvCxnSpPr>
            <p:cNvPr id="212" name="Straight Connector 211"/>
            <p:cNvCxnSpPr/>
            <p:nvPr/>
          </p:nvCxnSpPr>
          <p:spPr>
            <a:xfrm rot="5400000">
              <a:off x="1780772" y="4953854"/>
              <a:ext cx="144634" cy="110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1668392" y="4779785"/>
              <a:ext cx="3016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</a:t>
              </a:r>
              <a:endParaRPr lang="en-US" sz="1200" dirty="0"/>
            </a:p>
          </p:txBody>
        </p:sp>
        <p:cxnSp>
          <p:nvCxnSpPr>
            <p:cNvPr id="214" name="Straight Connector 213"/>
            <p:cNvCxnSpPr/>
            <p:nvPr/>
          </p:nvCxnSpPr>
          <p:spPr>
            <a:xfrm rot="5400000">
              <a:off x="1789238" y="5161286"/>
              <a:ext cx="144634" cy="110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TextBox 214"/>
            <p:cNvSpPr txBox="1"/>
            <p:nvPr/>
          </p:nvSpPr>
          <p:spPr>
            <a:xfrm>
              <a:off x="1676858" y="4987217"/>
              <a:ext cx="3016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cxnSp>
          <p:nvCxnSpPr>
            <p:cNvPr id="216" name="Straight Connector 215"/>
            <p:cNvCxnSpPr/>
            <p:nvPr/>
          </p:nvCxnSpPr>
          <p:spPr>
            <a:xfrm rot="5400000">
              <a:off x="2297238" y="5063921"/>
              <a:ext cx="144634" cy="110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TextBox 216"/>
            <p:cNvSpPr txBox="1"/>
            <p:nvPr/>
          </p:nvSpPr>
          <p:spPr>
            <a:xfrm>
              <a:off x="2184857" y="4830585"/>
              <a:ext cx="3593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6?</a:t>
              </a:r>
              <a:endParaRPr lang="en-US" sz="1200" dirty="0"/>
            </a:p>
          </p:txBody>
        </p:sp>
      </p:grpSp>
      <p:sp>
        <p:nvSpPr>
          <p:cNvPr id="218" name="TextBox 217"/>
          <p:cNvSpPr txBox="1"/>
          <p:nvPr/>
        </p:nvSpPr>
        <p:spPr>
          <a:xfrm>
            <a:off x="2252135" y="1693334"/>
            <a:ext cx="6118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Internal</a:t>
            </a:r>
            <a:endParaRPr lang="en-US" sz="1050" dirty="0"/>
          </a:p>
        </p:txBody>
      </p:sp>
      <p:grpSp>
        <p:nvGrpSpPr>
          <p:cNvPr id="7" name="Group 252"/>
          <p:cNvGrpSpPr/>
          <p:nvPr/>
        </p:nvGrpSpPr>
        <p:grpSpPr>
          <a:xfrm>
            <a:off x="5126566" y="4694766"/>
            <a:ext cx="3196266" cy="1676401"/>
            <a:chOff x="5139266" y="4732866"/>
            <a:chExt cx="3196266" cy="1676401"/>
          </a:xfrm>
        </p:grpSpPr>
        <p:sp>
          <p:nvSpPr>
            <p:cNvPr id="221" name="Rectangle 220"/>
            <p:cNvSpPr/>
            <p:nvPr/>
          </p:nvSpPr>
          <p:spPr>
            <a:xfrm>
              <a:off x="5139266" y="4732866"/>
              <a:ext cx="3162301" cy="1676401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rapezoid 221"/>
            <p:cNvSpPr/>
            <p:nvPr/>
          </p:nvSpPr>
          <p:spPr>
            <a:xfrm rot="5400000">
              <a:off x="6097961" y="5283200"/>
              <a:ext cx="541866" cy="203200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3" name="Straight Connector 222"/>
            <p:cNvCxnSpPr>
              <a:stCxn id="225" idx="3"/>
            </p:cNvCxnSpPr>
            <p:nvPr/>
          </p:nvCxnSpPr>
          <p:spPr>
            <a:xfrm flipV="1">
              <a:off x="5994400" y="5266267"/>
              <a:ext cx="258233" cy="42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5592233" y="5541433"/>
              <a:ext cx="67082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Rectangle 224"/>
            <p:cNvSpPr/>
            <p:nvPr/>
          </p:nvSpPr>
          <p:spPr>
            <a:xfrm>
              <a:off x="5482166" y="5139267"/>
              <a:ext cx="512234" cy="262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VCXO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27" name="Straight Connector 226"/>
            <p:cNvCxnSpPr>
              <a:stCxn id="222" idx="0"/>
              <a:endCxn id="235" idx="1"/>
            </p:cNvCxnSpPr>
            <p:nvPr/>
          </p:nvCxnSpPr>
          <p:spPr>
            <a:xfrm>
              <a:off x="6470494" y="5384800"/>
              <a:ext cx="226639" cy="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TextBox 227"/>
            <p:cNvSpPr txBox="1"/>
            <p:nvPr/>
          </p:nvSpPr>
          <p:spPr>
            <a:xfrm>
              <a:off x="7818969" y="5101167"/>
              <a:ext cx="51656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/>
                <a:t>BCout</a:t>
              </a:r>
              <a:endParaRPr lang="en-US" sz="105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147734" y="5435600"/>
              <a:ext cx="4313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/>
                <a:t>BCin</a:t>
              </a:r>
              <a:endParaRPr lang="en-US" sz="1050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5173320" y="4765033"/>
              <a:ext cx="11435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n>
                    <a:solidFill>
                      <a:srgbClr val="000000"/>
                    </a:solidFill>
                  </a:ln>
                </a:rPr>
                <a:t>BC/ORBIT:</a:t>
              </a:r>
              <a:endParaRPr lang="en-US" dirty="0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697133" y="5253567"/>
              <a:ext cx="512234" cy="262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>
                  <a:solidFill>
                    <a:schemeClr val="tx1"/>
                  </a:solidFill>
                </a:rPr>
                <a:t>DELAY25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7336366" y="5253567"/>
              <a:ext cx="512234" cy="262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>
                  <a:solidFill>
                    <a:schemeClr val="tx1"/>
                  </a:solidFill>
                </a:rPr>
                <a:t>QPLL?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cxnSp>
          <p:nvCxnSpPr>
            <p:cNvPr id="239" name="Straight Connector 238"/>
            <p:cNvCxnSpPr>
              <a:endCxn id="238" idx="1"/>
            </p:cNvCxnSpPr>
            <p:nvPr/>
          </p:nvCxnSpPr>
          <p:spPr>
            <a:xfrm>
              <a:off x="7211327" y="5384800"/>
              <a:ext cx="125039" cy="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7854794" y="5393267"/>
              <a:ext cx="125039" cy="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Trapezoid 244"/>
            <p:cNvSpPr/>
            <p:nvPr/>
          </p:nvSpPr>
          <p:spPr>
            <a:xfrm rot="5400000">
              <a:off x="6106428" y="5888567"/>
              <a:ext cx="541866" cy="203200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6" name="Straight Connector 245"/>
            <p:cNvCxnSpPr>
              <a:stCxn id="248" idx="3"/>
            </p:cNvCxnSpPr>
            <p:nvPr/>
          </p:nvCxnSpPr>
          <p:spPr>
            <a:xfrm flipV="1">
              <a:off x="6002867" y="5871634"/>
              <a:ext cx="258233" cy="42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>
              <a:off x="5600700" y="6146800"/>
              <a:ext cx="67082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Rectangle 247"/>
            <p:cNvSpPr/>
            <p:nvPr/>
          </p:nvSpPr>
          <p:spPr>
            <a:xfrm>
              <a:off x="5490633" y="5744634"/>
              <a:ext cx="512234" cy="262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internal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5156201" y="6040967"/>
              <a:ext cx="52182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/>
                <a:t>ORBin</a:t>
              </a:r>
              <a:endParaRPr lang="en-US" sz="1050" dirty="0"/>
            </a:p>
          </p:txBody>
        </p:sp>
        <p:cxnSp>
          <p:nvCxnSpPr>
            <p:cNvPr id="250" name="Straight Connector 249"/>
            <p:cNvCxnSpPr/>
            <p:nvPr/>
          </p:nvCxnSpPr>
          <p:spPr>
            <a:xfrm>
              <a:off x="6483194" y="5985934"/>
              <a:ext cx="1500873" cy="4233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TextBox 251"/>
            <p:cNvSpPr txBox="1"/>
            <p:nvPr/>
          </p:nvSpPr>
          <p:spPr>
            <a:xfrm>
              <a:off x="7721602" y="5710767"/>
              <a:ext cx="60703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/>
                <a:t>ORBout</a:t>
              </a:r>
              <a:endParaRPr lang="en-US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use-cases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Trigger generator for LTP (via LEMO)</a:t>
            </a:r>
            <a:endParaRPr lang="en-US" dirty="0" smtClean="0">
              <a:solidFill>
                <a:srgbClr val="984807"/>
              </a:solidFill>
            </a:endParaRPr>
          </a:p>
          <a:p>
            <a:pPr lvl="1"/>
            <a:r>
              <a:rPr lang="en-US" dirty="0" smtClean="0">
                <a:solidFill>
                  <a:srgbClr val="984807"/>
                </a:solidFill>
              </a:rPr>
              <a:t>no busy gating, feed-forward of </a:t>
            </a:r>
            <a:r>
              <a:rPr lang="en-US" dirty="0" err="1" smtClean="0">
                <a:solidFill>
                  <a:srgbClr val="984807"/>
                </a:solidFill>
              </a:rPr>
              <a:t>deadtime</a:t>
            </a:r>
            <a:r>
              <a:rPr lang="en-US" dirty="0" smtClean="0">
                <a:solidFill>
                  <a:srgbClr val="984807"/>
                </a:solidFill>
              </a:rPr>
              <a:t> to LTP</a:t>
            </a:r>
          </a:p>
          <a:p>
            <a:r>
              <a:rPr lang="en-US" dirty="0" smtClean="0"/>
              <a:t>Standalone trigger generator without LTP</a:t>
            </a:r>
            <a:endParaRPr lang="en-US" dirty="0" smtClean="0">
              <a:solidFill>
                <a:srgbClr val="984807"/>
              </a:solidFill>
            </a:endParaRPr>
          </a:p>
          <a:p>
            <a:pPr lvl="1"/>
            <a:r>
              <a:rPr lang="en-US" dirty="0" smtClean="0">
                <a:solidFill>
                  <a:srgbClr val="984807"/>
                </a:solidFill>
              </a:rPr>
              <a:t>busy gating</a:t>
            </a:r>
          </a:p>
          <a:p>
            <a:r>
              <a:rPr lang="en-US" dirty="0" smtClean="0"/>
              <a:t>ECR generator</a:t>
            </a:r>
          </a:p>
          <a:p>
            <a:r>
              <a:rPr lang="en-US" dirty="0" smtClean="0"/>
              <a:t>VETO generator</a:t>
            </a:r>
          </a:p>
          <a:p>
            <a:r>
              <a:rPr lang="en-US" dirty="0" smtClean="0"/>
              <a:t>L1A (or other signal) sequence </a:t>
            </a:r>
            <a:r>
              <a:rPr lang="en-US" dirty="0" err="1" smtClean="0"/>
              <a:t>analyser</a:t>
            </a:r>
            <a:endParaRPr lang="en-US" dirty="0" smtClean="0"/>
          </a:p>
          <a:p>
            <a:r>
              <a:rPr lang="en-US" u="sng" dirty="0" smtClean="0"/>
              <a:t>Sequence playback</a:t>
            </a:r>
            <a:endParaRPr lang="en-US" dirty="0" smtClean="0">
              <a:solidFill>
                <a:srgbClr val="984807"/>
              </a:solidFill>
            </a:endParaRPr>
          </a:p>
          <a:p>
            <a:pPr lvl="1"/>
            <a:r>
              <a:rPr lang="en-US" dirty="0" err="1" smtClean="0">
                <a:solidFill>
                  <a:srgbClr val="984807"/>
                </a:solidFill>
              </a:rPr>
              <a:t>Eg</a:t>
            </a:r>
            <a:r>
              <a:rPr lang="en-US" dirty="0" smtClean="0">
                <a:solidFill>
                  <a:srgbClr val="984807"/>
                </a:solidFill>
              </a:rPr>
              <a:t> capture and replay trigger sequences that causes </a:t>
            </a:r>
            <a:r>
              <a:rPr lang="en-US" dirty="0" err="1" smtClean="0">
                <a:solidFill>
                  <a:srgbClr val="984807"/>
                </a:solidFill>
              </a:rPr>
              <a:t>susbsystem</a:t>
            </a:r>
            <a:r>
              <a:rPr lang="en-US" dirty="0" smtClean="0">
                <a:solidFill>
                  <a:srgbClr val="984807"/>
                </a:solidFill>
              </a:rPr>
              <a:t> busy etc</a:t>
            </a:r>
            <a:endParaRPr lang="en-US" dirty="0">
              <a:solidFill>
                <a:srgbClr val="98480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BC/ORBIT source, fine-delay (</a:t>
            </a:r>
            <a:r>
              <a:rPr lang="en-US" dirty="0" err="1" smtClean="0"/>
              <a:t>dt</a:t>
            </a:r>
            <a:r>
              <a:rPr lang="en-US" dirty="0" smtClean="0"/>
              <a:t>=0.5-1ns) for timing scans</a:t>
            </a:r>
          </a:p>
          <a:p>
            <a:r>
              <a:rPr lang="en-US" dirty="0" smtClean="0"/>
              <a:t>Generic delay line</a:t>
            </a:r>
          </a:p>
          <a:p>
            <a:r>
              <a:rPr lang="en-US" dirty="0" smtClean="0"/>
              <a:t>Generic counter facility</a:t>
            </a:r>
            <a:endParaRPr lang="en-US" dirty="0" smtClean="0">
              <a:solidFill>
                <a:srgbClr val="984807"/>
              </a:solidFill>
            </a:endParaRPr>
          </a:p>
          <a:p>
            <a:pPr lvl="1"/>
            <a:r>
              <a:rPr lang="en-US" dirty="0" smtClean="0">
                <a:solidFill>
                  <a:srgbClr val="984807"/>
                </a:solidFill>
              </a:rPr>
              <a:t>a few counters</a:t>
            </a:r>
          </a:p>
          <a:p>
            <a:pPr lvl="1"/>
            <a:r>
              <a:rPr lang="en-US" dirty="0" smtClean="0">
                <a:solidFill>
                  <a:srgbClr val="984807"/>
                </a:solidFill>
              </a:rPr>
              <a:t>per-bunch counters?</a:t>
            </a:r>
          </a:p>
          <a:p>
            <a:r>
              <a:rPr lang="en-US" dirty="0" smtClean="0"/>
              <a:t>Generic logic unit</a:t>
            </a:r>
            <a:endParaRPr lang="en-US" dirty="0" smtClean="0">
              <a:solidFill>
                <a:srgbClr val="984807"/>
              </a:solidFill>
            </a:endParaRPr>
          </a:p>
          <a:p>
            <a:pPr lvl="1"/>
            <a:r>
              <a:rPr lang="en-US" dirty="0" smtClean="0">
                <a:solidFill>
                  <a:srgbClr val="984807"/>
                </a:solidFill>
              </a:rPr>
              <a:t>Programmable “NIM crate”</a:t>
            </a:r>
            <a:endParaRPr lang="en-US" dirty="0">
              <a:solidFill>
                <a:srgbClr val="98480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0" name="Line 578"/>
          <p:cNvSpPr>
            <a:spLocks noChangeShapeType="1"/>
          </p:cNvSpPr>
          <p:nvPr/>
        </p:nvSpPr>
        <p:spPr bwMode="auto">
          <a:xfrm flipH="1">
            <a:off x="7463204" y="4545014"/>
            <a:ext cx="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57907" y="180976"/>
            <a:ext cx="792774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3x LEDs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028700" y="2182814"/>
            <a:ext cx="499697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NIM</a:t>
            </a:r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r>
              <a:rPr lang="en-GB" sz="600"/>
              <a:t>ECL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53158" y="425450"/>
            <a:ext cx="545123" cy="179388"/>
            <a:chOff x="675" y="970"/>
            <a:chExt cx="372" cy="113"/>
          </a:xfrm>
        </p:grpSpPr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3092" name="AutoShape 20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3" name="AutoShape 21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53158" y="801689"/>
            <a:ext cx="545123" cy="179387"/>
            <a:chOff x="675" y="970"/>
            <a:chExt cx="372" cy="113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3099" name="AutoShape 27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0" name="AutoShape 28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01" name="AutoShape 29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353158" y="981075"/>
            <a:ext cx="545123" cy="179388"/>
            <a:chOff x="675" y="970"/>
            <a:chExt cx="372" cy="113"/>
          </a:xfrm>
        </p:grpSpPr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3104" name="AutoShape 32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5" name="AutoShape 33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06" name="AutoShape 34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353158" y="1162050"/>
            <a:ext cx="545123" cy="179388"/>
            <a:chOff x="675" y="970"/>
            <a:chExt cx="372" cy="113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3109" name="AutoShape 37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0" name="AutoShape 38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11" name="AutoShape 39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353158" y="1341439"/>
            <a:ext cx="545123" cy="179387"/>
            <a:chOff x="675" y="970"/>
            <a:chExt cx="372" cy="113"/>
          </a:xfrm>
        </p:grpSpPr>
        <p:grpSp>
          <p:nvGrpSpPr>
            <p:cNvPr id="11" name="Group 41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3114" name="AutoShape 42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5" name="AutoShape 43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16" name="AutoShape 44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253512" y="584201"/>
            <a:ext cx="79277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12x LEDs</a:t>
            </a:r>
          </a:p>
        </p:txBody>
      </p:sp>
      <p:grpSp>
        <p:nvGrpSpPr>
          <p:cNvPr id="12" name="Group 54"/>
          <p:cNvGrpSpPr>
            <a:grpSpLocks/>
          </p:cNvGrpSpPr>
          <p:nvPr/>
        </p:nvGrpSpPr>
        <p:grpSpPr bwMode="auto">
          <a:xfrm>
            <a:off x="898281" y="225426"/>
            <a:ext cx="650631" cy="379413"/>
            <a:chOff x="476" y="142"/>
            <a:chExt cx="444" cy="239"/>
          </a:xfrm>
        </p:grpSpPr>
        <p:grpSp>
          <p:nvGrpSpPr>
            <p:cNvPr id="13" name="Group 53"/>
            <p:cNvGrpSpPr>
              <a:grpSpLocks/>
            </p:cNvGrpSpPr>
            <p:nvPr/>
          </p:nvGrpSpPr>
          <p:grpSpPr bwMode="auto">
            <a:xfrm>
              <a:off x="476" y="268"/>
              <a:ext cx="421" cy="113"/>
              <a:chOff x="476" y="268"/>
              <a:chExt cx="421" cy="113"/>
            </a:xfrm>
          </p:grpSpPr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  <p:sp>
          <p:nvSpPr>
            <p:cNvPr id="3124" name="Text Box 52"/>
            <p:cNvSpPr txBox="1">
              <a:spLocks noChangeArrowheads="1"/>
            </p:cNvSpPr>
            <p:nvPr/>
          </p:nvSpPr>
          <p:spPr bwMode="auto">
            <a:xfrm>
              <a:off x="671" y="142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3</a:t>
              </a:r>
            </a:p>
          </p:txBody>
        </p:sp>
      </p:grpSp>
      <p:grpSp>
        <p:nvGrpSpPr>
          <p:cNvPr id="14" name="Group 88"/>
          <p:cNvGrpSpPr>
            <a:grpSpLocks/>
          </p:cNvGrpSpPr>
          <p:nvPr/>
        </p:nvGrpSpPr>
        <p:grpSpPr bwMode="auto">
          <a:xfrm>
            <a:off x="883628" y="620713"/>
            <a:ext cx="764931" cy="342900"/>
            <a:chOff x="466" y="391"/>
            <a:chExt cx="522" cy="216"/>
          </a:xfrm>
        </p:grpSpPr>
        <p:grpSp>
          <p:nvGrpSpPr>
            <p:cNvPr id="15" name="Group 56"/>
            <p:cNvGrpSpPr>
              <a:grpSpLocks/>
            </p:cNvGrpSpPr>
            <p:nvPr/>
          </p:nvGrpSpPr>
          <p:grpSpPr bwMode="auto">
            <a:xfrm>
              <a:off x="466" y="494"/>
              <a:ext cx="421" cy="113"/>
              <a:chOff x="476" y="268"/>
              <a:chExt cx="421" cy="113"/>
            </a:xfrm>
          </p:grpSpPr>
          <p:sp>
            <p:nvSpPr>
              <p:cNvPr id="3129" name="Line 57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3130" name="Line 58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  <p:sp>
          <p:nvSpPr>
            <p:cNvPr id="3131" name="Text Box 59"/>
            <p:cNvSpPr txBox="1">
              <a:spLocks noChangeArrowheads="1"/>
            </p:cNvSpPr>
            <p:nvPr/>
          </p:nvSpPr>
          <p:spPr bwMode="auto">
            <a:xfrm>
              <a:off x="739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3</a:t>
              </a:r>
            </a:p>
          </p:txBody>
        </p:sp>
      </p:grpSp>
      <p:grpSp>
        <p:nvGrpSpPr>
          <p:cNvPr id="16" name="Group 89"/>
          <p:cNvGrpSpPr>
            <a:grpSpLocks/>
          </p:cNvGrpSpPr>
          <p:nvPr/>
        </p:nvGrpSpPr>
        <p:grpSpPr bwMode="auto">
          <a:xfrm>
            <a:off x="883628" y="836613"/>
            <a:ext cx="764931" cy="323850"/>
            <a:chOff x="466" y="527"/>
            <a:chExt cx="522" cy="204"/>
          </a:xfrm>
        </p:grpSpPr>
        <p:grpSp>
          <p:nvGrpSpPr>
            <p:cNvPr id="17" name="Group 61"/>
            <p:cNvGrpSpPr>
              <a:grpSpLocks/>
            </p:cNvGrpSpPr>
            <p:nvPr/>
          </p:nvGrpSpPr>
          <p:grpSpPr bwMode="auto">
            <a:xfrm>
              <a:off x="466" y="618"/>
              <a:ext cx="421" cy="113"/>
              <a:chOff x="476" y="268"/>
              <a:chExt cx="421" cy="113"/>
            </a:xfrm>
          </p:grpSpPr>
          <p:sp>
            <p:nvSpPr>
              <p:cNvPr id="3134" name="Line 62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3135" name="Line 63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  <p:sp>
          <p:nvSpPr>
            <p:cNvPr id="3136" name="Text Box 64"/>
            <p:cNvSpPr txBox="1">
              <a:spLocks noChangeArrowheads="1"/>
            </p:cNvSpPr>
            <p:nvPr/>
          </p:nvSpPr>
          <p:spPr bwMode="auto">
            <a:xfrm>
              <a:off x="739" y="527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3</a:t>
              </a:r>
            </a:p>
          </p:txBody>
        </p:sp>
      </p:grpSp>
      <p:grpSp>
        <p:nvGrpSpPr>
          <p:cNvPr id="18" name="Group 90"/>
          <p:cNvGrpSpPr>
            <a:grpSpLocks/>
          </p:cNvGrpSpPr>
          <p:nvPr/>
        </p:nvGrpSpPr>
        <p:grpSpPr bwMode="auto">
          <a:xfrm>
            <a:off x="883628" y="1023939"/>
            <a:ext cx="764931" cy="300037"/>
            <a:chOff x="466" y="645"/>
            <a:chExt cx="522" cy="189"/>
          </a:xfrm>
        </p:grpSpPr>
        <p:grpSp>
          <p:nvGrpSpPr>
            <p:cNvPr id="19" name="Group 66"/>
            <p:cNvGrpSpPr>
              <a:grpSpLocks/>
            </p:cNvGrpSpPr>
            <p:nvPr/>
          </p:nvGrpSpPr>
          <p:grpSpPr bwMode="auto">
            <a:xfrm>
              <a:off x="466" y="721"/>
              <a:ext cx="421" cy="113"/>
              <a:chOff x="476" y="268"/>
              <a:chExt cx="421" cy="113"/>
            </a:xfrm>
          </p:grpSpPr>
          <p:sp>
            <p:nvSpPr>
              <p:cNvPr id="3139" name="Line 67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3140" name="Line 68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  <p:sp>
          <p:nvSpPr>
            <p:cNvPr id="3141" name="Text Box 69"/>
            <p:cNvSpPr txBox="1">
              <a:spLocks noChangeArrowheads="1"/>
            </p:cNvSpPr>
            <p:nvPr/>
          </p:nvSpPr>
          <p:spPr bwMode="auto">
            <a:xfrm>
              <a:off x="739" y="645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3</a:t>
              </a:r>
            </a:p>
          </p:txBody>
        </p:sp>
      </p:grpSp>
      <p:grpSp>
        <p:nvGrpSpPr>
          <p:cNvPr id="20" name="Group 192"/>
          <p:cNvGrpSpPr>
            <a:grpSpLocks/>
          </p:cNvGrpSpPr>
          <p:nvPr/>
        </p:nvGrpSpPr>
        <p:grpSpPr bwMode="auto">
          <a:xfrm>
            <a:off x="883628" y="1196975"/>
            <a:ext cx="764931" cy="323850"/>
            <a:chOff x="466" y="754"/>
            <a:chExt cx="522" cy="204"/>
          </a:xfrm>
        </p:grpSpPr>
        <p:grpSp>
          <p:nvGrpSpPr>
            <p:cNvPr id="21" name="Group 71"/>
            <p:cNvGrpSpPr>
              <a:grpSpLocks/>
            </p:cNvGrpSpPr>
            <p:nvPr/>
          </p:nvGrpSpPr>
          <p:grpSpPr bwMode="auto">
            <a:xfrm>
              <a:off x="466" y="845"/>
              <a:ext cx="421" cy="113"/>
              <a:chOff x="476" y="268"/>
              <a:chExt cx="421" cy="113"/>
            </a:xfrm>
          </p:grpSpPr>
          <p:sp>
            <p:nvSpPr>
              <p:cNvPr id="3144" name="Line 72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3145" name="Line 73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  <p:sp>
          <p:nvSpPr>
            <p:cNvPr id="3146" name="Text Box 74"/>
            <p:cNvSpPr txBox="1">
              <a:spLocks noChangeArrowheads="1"/>
            </p:cNvSpPr>
            <p:nvPr/>
          </p:nvSpPr>
          <p:spPr bwMode="auto">
            <a:xfrm>
              <a:off x="739" y="754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3</a:t>
              </a:r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auto">
          <a:xfrm>
            <a:off x="1515208" y="425451"/>
            <a:ext cx="465992" cy="10953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1482970" y="692151"/>
            <a:ext cx="5656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SHIFT</a:t>
            </a:r>
          </a:p>
          <a:p>
            <a:pPr>
              <a:spcBef>
                <a:spcPct val="50000"/>
              </a:spcBef>
            </a:pPr>
            <a:r>
              <a:rPr lang="en-GB" sz="1200" dirty="0"/>
              <a:t>REG.</a:t>
            </a:r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 flipH="1">
            <a:off x="1981200" y="865188"/>
            <a:ext cx="3455377" cy="635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5" name="Rectangle 83"/>
          <p:cNvSpPr>
            <a:spLocks noChangeArrowheads="1"/>
          </p:cNvSpPr>
          <p:nvPr/>
        </p:nvSpPr>
        <p:spPr bwMode="auto">
          <a:xfrm>
            <a:off x="6434505" y="4073526"/>
            <a:ext cx="693126" cy="84772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466"/>
          <p:cNvGrpSpPr>
            <a:grpSpLocks/>
          </p:cNvGrpSpPr>
          <p:nvPr/>
        </p:nvGrpSpPr>
        <p:grpSpPr bwMode="auto">
          <a:xfrm>
            <a:off x="2246436" y="620713"/>
            <a:ext cx="364880" cy="342900"/>
            <a:chOff x="1396" y="391"/>
            <a:chExt cx="249" cy="216"/>
          </a:xfrm>
        </p:grpSpPr>
        <p:sp>
          <p:nvSpPr>
            <p:cNvPr id="3156" name="Text Box 84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2</a:t>
              </a:r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23" name="Group 94"/>
          <p:cNvGrpSpPr>
            <a:grpSpLocks/>
          </p:cNvGrpSpPr>
          <p:nvPr/>
        </p:nvGrpSpPr>
        <p:grpSpPr bwMode="auto">
          <a:xfrm>
            <a:off x="452804" y="2390775"/>
            <a:ext cx="398585" cy="215900"/>
            <a:chOff x="149" y="1253"/>
            <a:chExt cx="272" cy="136"/>
          </a:xfrm>
        </p:grpSpPr>
        <p:sp>
          <p:nvSpPr>
            <p:cNvPr id="3158" name="AutoShape 86"/>
            <p:cNvSpPr>
              <a:spLocks noChangeArrowheads="1"/>
            </p:cNvSpPr>
            <p:nvPr/>
          </p:nvSpPr>
          <p:spPr bwMode="auto">
            <a:xfrm>
              <a:off x="149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163" name="AutoShape 91"/>
            <p:cNvSpPr>
              <a:spLocks noChangeArrowheads="1"/>
            </p:cNvSpPr>
            <p:nvPr/>
          </p:nvSpPr>
          <p:spPr bwMode="auto">
            <a:xfrm>
              <a:off x="285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24" name="Group 93"/>
          <p:cNvGrpSpPr>
            <a:grpSpLocks/>
          </p:cNvGrpSpPr>
          <p:nvPr/>
        </p:nvGrpSpPr>
        <p:grpSpPr bwMode="auto">
          <a:xfrm>
            <a:off x="452804" y="2678113"/>
            <a:ext cx="398585" cy="215900"/>
            <a:chOff x="661" y="1253"/>
            <a:chExt cx="272" cy="136"/>
          </a:xfrm>
        </p:grpSpPr>
        <p:sp>
          <p:nvSpPr>
            <p:cNvPr id="3159" name="AutoShape 87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164" name="AutoShape 92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25" name="Group 95"/>
          <p:cNvGrpSpPr>
            <a:grpSpLocks/>
          </p:cNvGrpSpPr>
          <p:nvPr/>
        </p:nvGrpSpPr>
        <p:grpSpPr bwMode="auto">
          <a:xfrm>
            <a:off x="452804" y="2894013"/>
            <a:ext cx="398585" cy="215900"/>
            <a:chOff x="661" y="1253"/>
            <a:chExt cx="272" cy="136"/>
          </a:xfrm>
        </p:grpSpPr>
        <p:sp>
          <p:nvSpPr>
            <p:cNvPr id="3168" name="AutoShape 96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169" name="AutoShape 97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452804" y="3109913"/>
            <a:ext cx="398585" cy="215900"/>
            <a:chOff x="661" y="1253"/>
            <a:chExt cx="272" cy="136"/>
          </a:xfrm>
        </p:grpSpPr>
        <p:sp>
          <p:nvSpPr>
            <p:cNvPr id="3171" name="AutoShape 99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172" name="AutoShape 100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27" name="Group 101"/>
          <p:cNvGrpSpPr>
            <a:grpSpLocks/>
          </p:cNvGrpSpPr>
          <p:nvPr/>
        </p:nvGrpSpPr>
        <p:grpSpPr bwMode="auto">
          <a:xfrm>
            <a:off x="452804" y="3325813"/>
            <a:ext cx="398585" cy="215900"/>
            <a:chOff x="661" y="1253"/>
            <a:chExt cx="272" cy="136"/>
          </a:xfrm>
        </p:grpSpPr>
        <p:sp>
          <p:nvSpPr>
            <p:cNvPr id="3174" name="AutoShape 102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175" name="AutoShape 103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sp>
        <p:nvSpPr>
          <p:cNvPr id="3176" name="Text Box 104"/>
          <p:cNvSpPr txBox="1">
            <a:spLocks noChangeArrowheads="1"/>
          </p:cNvSpPr>
          <p:nvPr/>
        </p:nvSpPr>
        <p:spPr bwMode="auto">
          <a:xfrm>
            <a:off x="285751" y="2236788"/>
            <a:ext cx="42642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CLKIN0</a:t>
            </a:r>
          </a:p>
        </p:txBody>
      </p:sp>
      <p:sp>
        <p:nvSpPr>
          <p:cNvPr id="3179" name="Text Box 107"/>
          <p:cNvSpPr txBox="1">
            <a:spLocks noChangeArrowheads="1"/>
          </p:cNvSpPr>
          <p:nvPr/>
        </p:nvSpPr>
        <p:spPr bwMode="auto">
          <a:xfrm>
            <a:off x="228601" y="2709863"/>
            <a:ext cx="2901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IN0</a:t>
            </a:r>
          </a:p>
        </p:txBody>
      </p:sp>
      <p:sp>
        <p:nvSpPr>
          <p:cNvPr id="3180" name="Text Box 108"/>
          <p:cNvSpPr txBox="1">
            <a:spLocks noChangeArrowheads="1"/>
          </p:cNvSpPr>
          <p:nvPr/>
        </p:nvSpPr>
        <p:spPr bwMode="auto">
          <a:xfrm>
            <a:off x="228601" y="2925763"/>
            <a:ext cx="2901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IN2</a:t>
            </a:r>
          </a:p>
        </p:txBody>
      </p:sp>
      <p:sp>
        <p:nvSpPr>
          <p:cNvPr id="3181" name="Text Box 109"/>
          <p:cNvSpPr txBox="1">
            <a:spLocks noChangeArrowheads="1"/>
          </p:cNvSpPr>
          <p:nvPr/>
        </p:nvSpPr>
        <p:spPr bwMode="auto">
          <a:xfrm>
            <a:off x="228601" y="3357563"/>
            <a:ext cx="2901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IN6</a:t>
            </a:r>
          </a:p>
        </p:txBody>
      </p:sp>
      <p:sp>
        <p:nvSpPr>
          <p:cNvPr id="3182" name="Text Box 110"/>
          <p:cNvSpPr txBox="1">
            <a:spLocks noChangeArrowheads="1"/>
          </p:cNvSpPr>
          <p:nvPr/>
        </p:nvSpPr>
        <p:spPr bwMode="auto">
          <a:xfrm>
            <a:off x="228601" y="3141663"/>
            <a:ext cx="2901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IN4</a:t>
            </a:r>
          </a:p>
        </p:txBody>
      </p:sp>
      <p:sp>
        <p:nvSpPr>
          <p:cNvPr id="3178" name="Text Box 106"/>
          <p:cNvSpPr txBox="1">
            <a:spLocks noChangeArrowheads="1"/>
          </p:cNvSpPr>
          <p:nvPr/>
        </p:nvSpPr>
        <p:spPr bwMode="auto">
          <a:xfrm>
            <a:off x="586154" y="2236788"/>
            <a:ext cx="46452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CLKIN1</a:t>
            </a:r>
          </a:p>
        </p:txBody>
      </p:sp>
      <p:grpSp>
        <p:nvGrpSpPr>
          <p:cNvPr id="28" name="Group 137"/>
          <p:cNvGrpSpPr>
            <a:grpSpLocks/>
          </p:cNvGrpSpPr>
          <p:nvPr/>
        </p:nvGrpSpPr>
        <p:grpSpPr bwMode="auto">
          <a:xfrm>
            <a:off x="452804" y="3752850"/>
            <a:ext cx="398585" cy="215900"/>
            <a:chOff x="149" y="1253"/>
            <a:chExt cx="272" cy="136"/>
          </a:xfrm>
        </p:grpSpPr>
        <p:sp>
          <p:nvSpPr>
            <p:cNvPr id="3210" name="AutoShape 138"/>
            <p:cNvSpPr>
              <a:spLocks noChangeArrowheads="1"/>
            </p:cNvSpPr>
            <p:nvPr/>
          </p:nvSpPr>
          <p:spPr bwMode="auto">
            <a:xfrm>
              <a:off x="149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211" name="AutoShape 139"/>
            <p:cNvSpPr>
              <a:spLocks noChangeArrowheads="1"/>
            </p:cNvSpPr>
            <p:nvPr/>
          </p:nvSpPr>
          <p:spPr bwMode="auto">
            <a:xfrm>
              <a:off x="285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29" name="Group 140"/>
          <p:cNvGrpSpPr>
            <a:grpSpLocks/>
          </p:cNvGrpSpPr>
          <p:nvPr/>
        </p:nvGrpSpPr>
        <p:grpSpPr bwMode="auto">
          <a:xfrm>
            <a:off x="452804" y="4041775"/>
            <a:ext cx="398585" cy="215900"/>
            <a:chOff x="661" y="1253"/>
            <a:chExt cx="272" cy="136"/>
          </a:xfrm>
        </p:grpSpPr>
        <p:sp>
          <p:nvSpPr>
            <p:cNvPr id="3213" name="AutoShape 141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214" name="AutoShape 142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30" name="Group 143"/>
          <p:cNvGrpSpPr>
            <a:grpSpLocks/>
          </p:cNvGrpSpPr>
          <p:nvPr/>
        </p:nvGrpSpPr>
        <p:grpSpPr bwMode="auto">
          <a:xfrm>
            <a:off x="452804" y="4257675"/>
            <a:ext cx="398585" cy="215900"/>
            <a:chOff x="661" y="1253"/>
            <a:chExt cx="272" cy="136"/>
          </a:xfrm>
        </p:grpSpPr>
        <p:sp>
          <p:nvSpPr>
            <p:cNvPr id="3216" name="AutoShape 144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217" name="AutoShape 145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31" name="Group 146"/>
          <p:cNvGrpSpPr>
            <a:grpSpLocks/>
          </p:cNvGrpSpPr>
          <p:nvPr/>
        </p:nvGrpSpPr>
        <p:grpSpPr bwMode="auto">
          <a:xfrm>
            <a:off x="452804" y="4473575"/>
            <a:ext cx="398585" cy="215900"/>
            <a:chOff x="661" y="1253"/>
            <a:chExt cx="272" cy="136"/>
          </a:xfrm>
        </p:grpSpPr>
        <p:sp>
          <p:nvSpPr>
            <p:cNvPr id="3219" name="AutoShape 147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220" name="AutoShape 148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grpSp>
        <p:nvGrpSpPr>
          <p:cNvPr id="3680" name="Group 149"/>
          <p:cNvGrpSpPr>
            <a:grpSpLocks/>
          </p:cNvGrpSpPr>
          <p:nvPr/>
        </p:nvGrpSpPr>
        <p:grpSpPr bwMode="auto">
          <a:xfrm>
            <a:off x="452804" y="4689475"/>
            <a:ext cx="398585" cy="215900"/>
            <a:chOff x="661" y="1253"/>
            <a:chExt cx="272" cy="136"/>
          </a:xfrm>
        </p:grpSpPr>
        <p:sp>
          <p:nvSpPr>
            <p:cNvPr id="3222" name="AutoShape 150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3223" name="AutoShape 151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66FF"/>
                </a:solidFill>
              </a:endParaRPr>
            </a:p>
          </p:txBody>
        </p:sp>
      </p:grpSp>
      <p:sp>
        <p:nvSpPr>
          <p:cNvPr id="3224" name="Text Box 152"/>
          <p:cNvSpPr txBox="1">
            <a:spLocks noChangeArrowheads="1"/>
          </p:cNvSpPr>
          <p:nvPr/>
        </p:nvSpPr>
        <p:spPr bwMode="auto">
          <a:xfrm>
            <a:off x="186104" y="3605213"/>
            <a:ext cx="55538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CLKOUT0</a:t>
            </a:r>
          </a:p>
        </p:txBody>
      </p:sp>
      <p:sp>
        <p:nvSpPr>
          <p:cNvPr id="3225" name="Text Box 153"/>
          <p:cNvSpPr txBox="1">
            <a:spLocks noChangeArrowheads="1"/>
          </p:cNvSpPr>
          <p:nvPr/>
        </p:nvSpPr>
        <p:spPr bwMode="auto">
          <a:xfrm>
            <a:off x="120162" y="4073525"/>
            <a:ext cx="38979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OUT0</a:t>
            </a:r>
          </a:p>
        </p:txBody>
      </p:sp>
      <p:sp>
        <p:nvSpPr>
          <p:cNvPr id="3226" name="Text Box 154"/>
          <p:cNvSpPr txBox="1">
            <a:spLocks noChangeArrowheads="1"/>
          </p:cNvSpPr>
          <p:nvPr/>
        </p:nvSpPr>
        <p:spPr bwMode="auto">
          <a:xfrm>
            <a:off x="63013" y="4289425"/>
            <a:ext cx="4894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OUT2</a:t>
            </a:r>
          </a:p>
        </p:txBody>
      </p:sp>
      <p:sp>
        <p:nvSpPr>
          <p:cNvPr id="3227" name="Text Box 155"/>
          <p:cNvSpPr txBox="1">
            <a:spLocks noChangeArrowheads="1"/>
          </p:cNvSpPr>
          <p:nvPr/>
        </p:nvSpPr>
        <p:spPr bwMode="auto">
          <a:xfrm>
            <a:off x="120162" y="4721225"/>
            <a:ext cx="38979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OUT6</a:t>
            </a:r>
          </a:p>
        </p:txBody>
      </p:sp>
      <p:sp>
        <p:nvSpPr>
          <p:cNvPr id="3228" name="Text Box 156"/>
          <p:cNvSpPr txBox="1">
            <a:spLocks noChangeArrowheads="1"/>
          </p:cNvSpPr>
          <p:nvPr/>
        </p:nvSpPr>
        <p:spPr bwMode="auto">
          <a:xfrm>
            <a:off x="120162" y="4505325"/>
            <a:ext cx="38979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OUT4</a:t>
            </a:r>
          </a:p>
        </p:txBody>
      </p:sp>
      <p:sp>
        <p:nvSpPr>
          <p:cNvPr id="3229" name="Text Box 157"/>
          <p:cNvSpPr txBox="1">
            <a:spLocks noChangeArrowheads="1"/>
          </p:cNvSpPr>
          <p:nvPr/>
        </p:nvSpPr>
        <p:spPr bwMode="auto">
          <a:xfrm>
            <a:off x="552451" y="3605213"/>
            <a:ext cx="56417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CLKOUT1</a:t>
            </a:r>
          </a:p>
        </p:txBody>
      </p:sp>
      <p:grpSp>
        <p:nvGrpSpPr>
          <p:cNvPr id="3688" name="Group 191"/>
          <p:cNvGrpSpPr>
            <a:grpSpLocks/>
          </p:cNvGrpSpPr>
          <p:nvPr/>
        </p:nvGrpSpPr>
        <p:grpSpPr bwMode="auto">
          <a:xfrm>
            <a:off x="452805" y="1592264"/>
            <a:ext cx="364880" cy="250825"/>
            <a:chOff x="353" y="1071"/>
            <a:chExt cx="249" cy="158"/>
          </a:xfrm>
        </p:grpSpPr>
        <p:sp>
          <p:nvSpPr>
            <p:cNvPr id="3252" name="Rectangle 180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1" name="Text Box 179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/>
                <a:t>SW</a:t>
              </a:r>
            </a:p>
          </p:txBody>
        </p:sp>
      </p:grpSp>
      <p:grpSp>
        <p:nvGrpSpPr>
          <p:cNvPr id="3691" name="Group 200"/>
          <p:cNvGrpSpPr>
            <a:grpSpLocks/>
          </p:cNvGrpSpPr>
          <p:nvPr/>
        </p:nvGrpSpPr>
        <p:grpSpPr bwMode="auto">
          <a:xfrm>
            <a:off x="452805" y="1916114"/>
            <a:ext cx="364880" cy="250825"/>
            <a:chOff x="353" y="1071"/>
            <a:chExt cx="249" cy="158"/>
          </a:xfrm>
        </p:grpSpPr>
        <p:sp>
          <p:nvSpPr>
            <p:cNvPr id="3273" name="Rectangle 201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4" name="Text Box 202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/>
                <a:t>SW</a:t>
              </a:r>
            </a:p>
          </p:txBody>
        </p:sp>
      </p:grpSp>
      <p:grpSp>
        <p:nvGrpSpPr>
          <p:cNvPr id="3697" name="Group 203"/>
          <p:cNvGrpSpPr>
            <a:grpSpLocks/>
          </p:cNvGrpSpPr>
          <p:nvPr/>
        </p:nvGrpSpPr>
        <p:grpSpPr bwMode="auto">
          <a:xfrm>
            <a:off x="6812574" y="6418264"/>
            <a:ext cx="364880" cy="250825"/>
            <a:chOff x="353" y="1071"/>
            <a:chExt cx="249" cy="158"/>
          </a:xfrm>
        </p:grpSpPr>
        <p:sp>
          <p:nvSpPr>
            <p:cNvPr id="3276" name="Rectangle 204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7" name="Text Box 205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/>
                <a:t>SW</a:t>
              </a:r>
            </a:p>
          </p:txBody>
        </p:sp>
      </p:grpSp>
      <p:sp>
        <p:nvSpPr>
          <p:cNvPr id="3301" name="AutoShape 229"/>
          <p:cNvSpPr>
            <a:spLocks noChangeArrowheads="1"/>
          </p:cNvSpPr>
          <p:nvPr/>
        </p:nvSpPr>
        <p:spPr bwMode="auto">
          <a:xfrm rot="5400000">
            <a:off x="1129080" y="2307249"/>
            <a:ext cx="190500" cy="148003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03" name="AutoShape 231"/>
          <p:cNvSpPr>
            <a:spLocks noChangeArrowheads="1"/>
          </p:cNvSpPr>
          <p:nvPr/>
        </p:nvSpPr>
        <p:spPr bwMode="auto">
          <a:xfrm rot="5400000">
            <a:off x="1128408" y="2504892"/>
            <a:ext cx="188912" cy="148004"/>
          </a:xfrm>
          <a:prstGeom prst="triangle">
            <a:avLst>
              <a:gd name="adj" fmla="val 50000"/>
            </a:avLst>
          </a:prstGeom>
          <a:solidFill>
            <a:srgbClr val="EEB0C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05" name="Line 233"/>
          <p:cNvSpPr>
            <a:spLocks noChangeShapeType="1"/>
          </p:cNvSpPr>
          <p:nvPr/>
        </p:nvSpPr>
        <p:spPr bwMode="auto">
          <a:xfrm flipV="1">
            <a:off x="1101969" y="235902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6" name="Line 234"/>
          <p:cNvSpPr>
            <a:spLocks noChangeShapeType="1"/>
          </p:cNvSpPr>
          <p:nvPr/>
        </p:nvSpPr>
        <p:spPr bwMode="auto">
          <a:xfrm flipV="1">
            <a:off x="1101969" y="2355850"/>
            <a:ext cx="60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7" name="Line 235"/>
          <p:cNvSpPr>
            <a:spLocks noChangeShapeType="1"/>
          </p:cNvSpPr>
          <p:nvPr/>
        </p:nvSpPr>
        <p:spPr bwMode="auto">
          <a:xfrm flipV="1">
            <a:off x="1099039" y="2592388"/>
            <a:ext cx="63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8" name="Line 236"/>
          <p:cNvSpPr>
            <a:spLocks noChangeShapeType="1"/>
          </p:cNvSpPr>
          <p:nvPr/>
        </p:nvSpPr>
        <p:spPr bwMode="auto">
          <a:xfrm rot="10800000" flipV="1">
            <a:off x="1345223" y="2376488"/>
            <a:ext cx="0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9" name="Line 237"/>
          <p:cNvSpPr>
            <a:spLocks noChangeShapeType="1"/>
          </p:cNvSpPr>
          <p:nvPr/>
        </p:nvSpPr>
        <p:spPr bwMode="auto">
          <a:xfrm rot="10800000" flipV="1">
            <a:off x="1346689" y="2463801"/>
            <a:ext cx="899746" cy="15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0" name="Line 238"/>
          <p:cNvSpPr>
            <a:spLocks noChangeShapeType="1"/>
          </p:cNvSpPr>
          <p:nvPr/>
        </p:nvSpPr>
        <p:spPr bwMode="auto">
          <a:xfrm rot="10800000" flipV="1">
            <a:off x="1277815" y="2574925"/>
            <a:ext cx="659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1" name="Line 239"/>
          <p:cNvSpPr>
            <a:spLocks noChangeShapeType="1"/>
          </p:cNvSpPr>
          <p:nvPr/>
        </p:nvSpPr>
        <p:spPr bwMode="auto">
          <a:xfrm rot="10800000" flipV="1">
            <a:off x="1279282" y="2384425"/>
            <a:ext cx="6740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2" name="Oval 240"/>
          <p:cNvSpPr>
            <a:spLocks noChangeArrowheads="1"/>
          </p:cNvSpPr>
          <p:nvPr/>
        </p:nvSpPr>
        <p:spPr bwMode="auto">
          <a:xfrm>
            <a:off x="1336431" y="2463801"/>
            <a:ext cx="24912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3" name="Oval 241"/>
          <p:cNvSpPr>
            <a:spLocks noChangeArrowheads="1"/>
          </p:cNvSpPr>
          <p:nvPr/>
        </p:nvSpPr>
        <p:spPr bwMode="auto">
          <a:xfrm>
            <a:off x="1084385" y="2463801"/>
            <a:ext cx="24912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4" name="Line 242"/>
          <p:cNvSpPr>
            <a:spLocks noChangeShapeType="1"/>
          </p:cNvSpPr>
          <p:nvPr/>
        </p:nvSpPr>
        <p:spPr bwMode="auto">
          <a:xfrm rot="-10800000">
            <a:off x="1447800" y="3860800"/>
            <a:ext cx="79863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6" name="AutoShape 244"/>
          <p:cNvSpPr>
            <a:spLocks noChangeArrowheads="1"/>
          </p:cNvSpPr>
          <p:nvPr/>
        </p:nvSpPr>
        <p:spPr bwMode="auto">
          <a:xfrm rot="5400000">
            <a:off x="1129080" y="2945424"/>
            <a:ext cx="190500" cy="148003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18" name="AutoShape 246"/>
          <p:cNvSpPr>
            <a:spLocks noChangeArrowheads="1"/>
          </p:cNvSpPr>
          <p:nvPr/>
        </p:nvSpPr>
        <p:spPr bwMode="auto">
          <a:xfrm rot="5400000">
            <a:off x="1128408" y="3143067"/>
            <a:ext cx="188912" cy="14800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20" name="Line 248"/>
          <p:cNvSpPr>
            <a:spLocks noChangeShapeType="1"/>
          </p:cNvSpPr>
          <p:nvPr/>
        </p:nvSpPr>
        <p:spPr bwMode="auto">
          <a:xfrm flipV="1">
            <a:off x="1101969" y="2997200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1" name="Line 249"/>
          <p:cNvSpPr>
            <a:spLocks noChangeShapeType="1"/>
          </p:cNvSpPr>
          <p:nvPr/>
        </p:nvSpPr>
        <p:spPr bwMode="auto">
          <a:xfrm flipV="1">
            <a:off x="1101969" y="2994025"/>
            <a:ext cx="60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2" name="Line 250"/>
          <p:cNvSpPr>
            <a:spLocks noChangeShapeType="1"/>
          </p:cNvSpPr>
          <p:nvPr/>
        </p:nvSpPr>
        <p:spPr bwMode="auto">
          <a:xfrm flipV="1">
            <a:off x="1099039" y="3230563"/>
            <a:ext cx="63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3" name="Line 251"/>
          <p:cNvSpPr>
            <a:spLocks noChangeShapeType="1"/>
          </p:cNvSpPr>
          <p:nvPr/>
        </p:nvSpPr>
        <p:spPr bwMode="auto">
          <a:xfrm rot="10800000" flipV="1">
            <a:off x="1345223" y="3014663"/>
            <a:ext cx="0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4" name="Line 252"/>
          <p:cNvSpPr>
            <a:spLocks noChangeShapeType="1"/>
          </p:cNvSpPr>
          <p:nvPr/>
        </p:nvSpPr>
        <p:spPr bwMode="auto">
          <a:xfrm rot="10800000" flipV="1">
            <a:off x="1346689" y="3109914"/>
            <a:ext cx="1132742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5" name="Line 253"/>
          <p:cNvSpPr>
            <a:spLocks noChangeShapeType="1"/>
          </p:cNvSpPr>
          <p:nvPr/>
        </p:nvSpPr>
        <p:spPr bwMode="auto">
          <a:xfrm rot="10800000" flipV="1">
            <a:off x="1277815" y="3213100"/>
            <a:ext cx="659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6" name="Line 254"/>
          <p:cNvSpPr>
            <a:spLocks noChangeShapeType="1"/>
          </p:cNvSpPr>
          <p:nvPr/>
        </p:nvSpPr>
        <p:spPr bwMode="auto">
          <a:xfrm rot="10800000" flipV="1">
            <a:off x="1279282" y="3022600"/>
            <a:ext cx="6740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7" name="Oval 255"/>
          <p:cNvSpPr>
            <a:spLocks noChangeArrowheads="1"/>
          </p:cNvSpPr>
          <p:nvPr/>
        </p:nvSpPr>
        <p:spPr bwMode="auto">
          <a:xfrm>
            <a:off x="1336431" y="3101976"/>
            <a:ext cx="24912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8" name="Oval 256"/>
          <p:cNvSpPr>
            <a:spLocks noChangeArrowheads="1"/>
          </p:cNvSpPr>
          <p:nvPr/>
        </p:nvSpPr>
        <p:spPr bwMode="auto">
          <a:xfrm>
            <a:off x="1084385" y="3101976"/>
            <a:ext cx="24912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4" name="AutoShape 272"/>
          <p:cNvSpPr>
            <a:spLocks noChangeArrowheads="1"/>
          </p:cNvSpPr>
          <p:nvPr/>
        </p:nvSpPr>
        <p:spPr bwMode="auto">
          <a:xfrm rot="16200000">
            <a:off x="1214072" y="3874111"/>
            <a:ext cx="190500" cy="148003"/>
          </a:xfrm>
          <a:prstGeom prst="triangle">
            <a:avLst>
              <a:gd name="adj" fmla="val 50000"/>
            </a:avLst>
          </a:prstGeom>
          <a:solidFill>
            <a:srgbClr val="EEB0C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46" name="AutoShape 274"/>
          <p:cNvSpPr>
            <a:spLocks noChangeArrowheads="1"/>
          </p:cNvSpPr>
          <p:nvPr/>
        </p:nvSpPr>
        <p:spPr bwMode="auto">
          <a:xfrm rot="16200000">
            <a:off x="1214072" y="3675674"/>
            <a:ext cx="190500" cy="148003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48" name="Line 276"/>
          <p:cNvSpPr>
            <a:spLocks noChangeShapeType="1"/>
          </p:cNvSpPr>
          <p:nvPr/>
        </p:nvSpPr>
        <p:spPr bwMode="auto">
          <a:xfrm rot="10800000" flipV="1">
            <a:off x="1428750" y="3725863"/>
            <a:ext cx="0" cy="2428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9" name="Line 277"/>
          <p:cNvSpPr>
            <a:spLocks noChangeShapeType="1"/>
          </p:cNvSpPr>
          <p:nvPr/>
        </p:nvSpPr>
        <p:spPr bwMode="auto">
          <a:xfrm rot="10800000" flipV="1">
            <a:off x="1370136" y="3973513"/>
            <a:ext cx="6008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0" name="Line 278"/>
          <p:cNvSpPr>
            <a:spLocks noChangeShapeType="1"/>
          </p:cNvSpPr>
          <p:nvPr/>
        </p:nvSpPr>
        <p:spPr bwMode="auto">
          <a:xfrm rot="10800000" flipV="1">
            <a:off x="1370135" y="3736975"/>
            <a:ext cx="6301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1" name="Line 279"/>
          <p:cNvSpPr>
            <a:spLocks noChangeShapeType="1"/>
          </p:cNvSpPr>
          <p:nvPr/>
        </p:nvSpPr>
        <p:spPr bwMode="auto">
          <a:xfrm flipV="1">
            <a:off x="1185497" y="3754438"/>
            <a:ext cx="0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2" name="Line 280"/>
          <p:cNvSpPr>
            <a:spLocks noChangeShapeType="1"/>
          </p:cNvSpPr>
          <p:nvPr/>
        </p:nvSpPr>
        <p:spPr bwMode="auto">
          <a:xfrm flipV="1">
            <a:off x="851389" y="3851275"/>
            <a:ext cx="320919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3" name="Line 281"/>
          <p:cNvSpPr>
            <a:spLocks noChangeShapeType="1"/>
          </p:cNvSpPr>
          <p:nvPr/>
        </p:nvSpPr>
        <p:spPr bwMode="auto">
          <a:xfrm flipV="1">
            <a:off x="1188428" y="3752850"/>
            <a:ext cx="6594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4" name="Line 282"/>
          <p:cNvSpPr>
            <a:spLocks noChangeShapeType="1"/>
          </p:cNvSpPr>
          <p:nvPr/>
        </p:nvSpPr>
        <p:spPr bwMode="auto">
          <a:xfrm flipV="1">
            <a:off x="1184031" y="3944938"/>
            <a:ext cx="6740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5" name="Oval 283"/>
          <p:cNvSpPr>
            <a:spLocks noChangeArrowheads="1"/>
          </p:cNvSpPr>
          <p:nvPr/>
        </p:nvSpPr>
        <p:spPr bwMode="auto">
          <a:xfrm rot="10800000">
            <a:off x="1170843" y="3838576"/>
            <a:ext cx="24911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6" name="Oval 284"/>
          <p:cNvSpPr>
            <a:spLocks noChangeArrowheads="1"/>
          </p:cNvSpPr>
          <p:nvPr/>
        </p:nvSpPr>
        <p:spPr bwMode="auto">
          <a:xfrm rot="10800000">
            <a:off x="1422889" y="3838576"/>
            <a:ext cx="24911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2" name="AutoShape 300"/>
          <p:cNvSpPr>
            <a:spLocks noChangeArrowheads="1"/>
          </p:cNvSpPr>
          <p:nvPr/>
        </p:nvSpPr>
        <p:spPr bwMode="auto">
          <a:xfrm rot="16200000">
            <a:off x="1214072" y="4485299"/>
            <a:ext cx="190500" cy="14800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74" name="AutoShape 302"/>
          <p:cNvSpPr>
            <a:spLocks noChangeArrowheads="1"/>
          </p:cNvSpPr>
          <p:nvPr/>
        </p:nvSpPr>
        <p:spPr bwMode="auto">
          <a:xfrm rot="16200000">
            <a:off x="1215537" y="4286861"/>
            <a:ext cx="190500" cy="148004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376" name="Line 304"/>
          <p:cNvSpPr>
            <a:spLocks noChangeShapeType="1"/>
          </p:cNvSpPr>
          <p:nvPr/>
        </p:nvSpPr>
        <p:spPr bwMode="auto">
          <a:xfrm rot="10800000" flipV="1">
            <a:off x="1430215" y="4337050"/>
            <a:ext cx="0" cy="2428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7" name="Line 305"/>
          <p:cNvSpPr>
            <a:spLocks noChangeShapeType="1"/>
          </p:cNvSpPr>
          <p:nvPr/>
        </p:nvSpPr>
        <p:spPr bwMode="auto">
          <a:xfrm rot="10800000" flipV="1">
            <a:off x="1371600" y="4584700"/>
            <a:ext cx="60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8" name="Line 306"/>
          <p:cNvSpPr>
            <a:spLocks noChangeShapeType="1"/>
          </p:cNvSpPr>
          <p:nvPr/>
        </p:nvSpPr>
        <p:spPr bwMode="auto">
          <a:xfrm rot="10800000" flipV="1">
            <a:off x="1371600" y="4348163"/>
            <a:ext cx="63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" name="Line 307"/>
          <p:cNvSpPr>
            <a:spLocks noChangeShapeType="1"/>
          </p:cNvSpPr>
          <p:nvPr/>
        </p:nvSpPr>
        <p:spPr bwMode="auto">
          <a:xfrm flipV="1">
            <a:off x="1186962" y="4365626"/>
            <a:ext cx="0" cy="195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" name="Line 308"/>
          <p:cNvSpPr>
            <a:spLocks noChangeShapeType="1"/>
          </p:cNvSpPr>
          <p:nvPr/>
        </p:nvSpPr>
        <p:spPr bwMode="auto">
          <a:xfrm>
            <a:off x="817685" y="4459288"/>
            <a:ext cx="3707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" name="Line 309"/>
          <p:cNvSpPr>
            <a:spLocks noChangeShapeType="1"/>
          </p:cNvSpPr>
          <p:nvPr/>
        </p:nvSpPr>
        <p:spPr bwMode="auto">
          <a:xfrm flipV="1">
            <a:off x="1189892" y="4364038"/>
            <a:ext cx="659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" name="Line 310"/>
          <p:cNvSpPr>
            <a:spLocks noChangeShapeType="1"/>
          </p:cNvSpPr>
          <p:nvPr/>
        </p:nvSpPr>
        <p:spPr bwMode="auto">
          <a:xfrm flipV="1">
            <a:off x="1185497" y="4556125"/>
            <a:ext cx="6740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" name="Oval 311"/>
          <p:cNvSpPr>
            <a:spLocks noChangeArrowheads="1"/>
          </p:cNvSpPr>
          <p:nvPr/>
        </p:nvSpPr>
        <p:spPr bwMode="auto">
          <a:xfrm rot="10800000">
            <a:off x="1172308" y="4449763"/>
            <a:ext cx="24912" cy="238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" name="Oval 312"/>
          <p:cNvSpPr>
            <a:spLocks noChangeArrowheads="1"/>
          </p:cNvSpPr>
          <p:nvPr/>
        </p:nvSpPr>
        <p:spPr bwMode="auto">
          <a:xfrm rot="10800000">
            <a:off x="1424354" y="4449763"/>
            <a:ext cx="24912" cy="238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5" name="Line 313"/>
          <p:cNvSpPr>
            <a:spLocks noChangeShapeType="1"/>
          </p:cNvSpPr>
          <p:nvPr/>
        </p:nvSpPr>
        <p:spPr bwMode="auto">
          <a:xfrm rot="10800000" flipV="1">
            <a:off x="1456593" y="4473575"/>
            <a:ext cx="59201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6" name="Line 314"/>
          <p:cNvSpPr>
            <a:spLocks noChangeShapeType="1"/>
          </p:cNvSpPr>
          <p:nvPr/>
        </p:nvSpPr>
        <p:spPr bwMode="auto">
          <a:xfrm rot="-10800000">
            <a:off x="851389" y="2487613"/>
            <a:ext cx="2329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7" name="Line 315"/>
          <p:cNvSpPr>
            <a:spLocks noChangeShapeType="1"/>
          </p:cNvSpPr>
          <p:nvPr/>
        </p:nvSpPr>
        <p:spPr bwMode="auto">
          <a:xfrm rot="-10800000">
            <a:off x="781051" y="3101976"/>
            <a:ext cx="303334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8" name="Line 316"/>
          <p:cNvSpPr>
            <a:spLocks noChangeShapeType="1"/>
          </p:cNvSpPr>
          <p:nvPr/>
        </p:nvSpPr>
        <p:spPr bwMode="auto">
          <a:xfrm flipH="1">
            <a:off x="951035" y="2397125"/>
            <a:ext cx="99646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" name="Line 317"/>
          <p:cNvSpPr>
            <a:spLocks noChangeShapeType="1"/>
          </p:cNvSpPr>
          <p:nvPr/>
        </p:nvSpPr>
        <p:spPr bwMode="auto">
          <a:xfrm flipH="1">
            <a:off x="1434612" y="2386014"/>
            <a:ext cx="99646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0" name="Line 318"/>
          <p:cNvSpPr>
            <a:spLocks noChangeShapeType="1"/>
          </p:cNvSpPr>
          <p:nvPr/>
        </p:nvSpPr>
        <p:spPr bwMode="auto">
          <a:xfrm flipH="1">
            <a:off x="951035" y="3011489"/>
            <a:ext cx="99646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1" name="Line 319"/>
          <p:cNvSpPr>
            <a:spLocks noChangeShapeType="1"/>
          </p:cNvSpPr>
          <p:nvPr/>
        </p:nvSpPr>
        <p:spPr bwMode="auto">
          <a:xfrm flipH="1">
            <a:off x="1422889" y="3035300"/>
            <a:ext cx="99646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2" name="Line 320"/>
          <p:cNvSpPr>
            <a:spLocks noChangeShapeType="1"/>
          </p:cNvSpPr>
          <p:nvPr/>
        </p:nvSpPr>
        <p:spPr bwMode="auto">
          <a:xfrm flipH="1">
            <a:off x="1016977" y="3752850"/>
            <a:ext cx="99646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3" name="Line 321"/>
          <p:cNvSpPr>
            <a:spLocks noChangeShapeType="1"/>
          </p:cNvSpPr>
          <p:nvPr/>
        </p:nvSpPr>
        <p:spPr bwMode="auto">
          <a:xfrm flipH="1">
            <a:off x="1515208" y="3789364"/>
            <a:ext cx="99646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4" name="Line 322"/>
          <p:cNvSpPr>
            <a:spLocks noChangeShapeType="1"/>
          </p:cNvSpPr>
          <p:nvPr/>
        </p:nvSpPr>
        <p:spPr bwMode="auto">
          <a:xfrm flipH="1">
            <a:off x="1016977" y="4365625"/>
            <a:ext cx="99646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5" name="Line 323"/>
          <p:cNvSpPr>
            <a:spLocks noChangeShapeType="1"/>
          </p:cNvSpPr>
          <p:nvPr/>
        </p:nvSpPr>
        <p:spPr bwMode="auto">
          <a:xfrm flipH="1">
            <a:off x="1515208" y="4402139"/>
            <a:ext cx="99646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6" name="Text Box 324"/>
          <p:cNvSpPr txBox="1">
            <a:spLocks noChangeArrowheads="1"/>
          </p:cNvSpPr>
          <p:nvPr/>
        </p:nvSpPr>
        <p:spPr bwMode="auto">
          <a:xfrm>
            <a:off x="1349620" y="2241551"/>
            <a:ext cx="218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2</a:t>
            </a:r>
          </a:p>
        </p:txBody>
      </p:sp>
      <p:sp>
        <p:nvSpPr>
          <p:cNvPr id="3397" name="Text Box 325"/>
          <p:cNvSpPr txBox="1">
            <a:spLocks noChangeArrowheads="1"/>
          </p:cNvSpPr>
          <p:nvPr/>
        </p:nvSpPr>
        <p:spPr bwMode="auto">
          <a:xfrm>
            <a:off x="883628" y="2247901"/>
            <a:ext cx="218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2</a:t>
            </a:r>
          </a:p>
        </p:txBody>
      </p:sp>
      <p:sp>
        <p:nvSpPr>
          <p:cNvPr id="3398" name="Text Box 326"/>
          <p:cNvSpPr txBox="1">
            <a:spLocks noChangeArrowheads="1"/>
          </p:cNvSpPr>
          <p:nvPr/>
        </p:nvSpPr>
        <p:spPr bwMode="auto">
          <a:xfrm>
            <a:off x="1336431" y="2889251"/>
            <a:ext cx="2183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8</a:t>
            </a:r>
          </a:p>
        </p:txBody>
      </p:sp>
      <p:sp>
        <p:nvSpPr>
          <p:cNvPr id="3399" name="Text Box 327"/>
          <p:cNvSpPr txBox="1">
            <a:spLocks noChangeArrowheads="1"/>
          </p:cNvSpPr>
          <p:nvPr/>
        </p:nvSpPr>
        <p:spPr bwMode="auto">
          <a:xfrm>
            <a:off x="866043" y="2889251"/>
            <a:ext cx="218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8</a:t>
            </a:r>
          </a:p>
        </p:txBody>
      </p:sp>
      <p:sp>
        <p:nvSpPr>
          <p:cNvPr id="3400" name="Text Box 328"/>
          <p:cNvSpPr txBox="1">
            <a:spLocks noChangeArrowheads="1"/>
          </p:cNvSpPr>
          <p:nvPr/>
        </p:nvSpPr>
        <p:spPr bwMode="auto">
          <a:xfrm>
            <a:off x="1430215" y="3630614"/>
            <a:ext cx="2183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2</a:t>
            </a:r>
          </a:p>
        </p:txBody>
      </p:sp>
      <p:sp>
        <p:nvSpPr>
          <p:cNvPr id="3401" name="Text Box 329"/>
          <p:cNvSpPr txBox="1">
            <a:spLocks noChangeArrowheads="1"/>
          </p:cNvSpPr>
          <p:nvPr/>
        </p:nvSpPr>
        <p:spPr bwMode="auto">
          <a:xfrm>
            <a:off x="930520" y="3608389"/>
            <a:ext cx="218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2</a:t>
            </a:r>
          </a:p>
        </p:txBody>
      </p:sp>
      <p:sp>
        <p:nvSpPr>
          <p:cNvPr id="3402" name="Text Box 330"/>
          <p:cNvSpPr txBox="1">
            <a:spLocks noChangeArrowheads="1"/>
          </p:cNvSpPr>
          <p:nvPr/>
        </p:nvSpPr>
        <p:spPr bwMode="auto">
          <a:xfrm>
            <a:off x="1430215" y="4229101"/>
            <a:ext cx="2183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8</a:t>
            </a:r>
          </a:p>
        </p:txBody>
      </p:sp>
      <p:sp>
        <p:nvSpPr>
          <p:cNvPr id="3403" name="Text Box 331"/>
          <p:cNvSpPr txBox="1">
            <a:spLocks noChangeArrowheads="1"/>
          </p:cNvSpPr>
          <p:nvPr/>
        </p:nvSpPr>
        <p:spPr bwMode="auto">
          <a:xfrm>
            <a:off x="931985" y="4221164"/>
            <a:ext cx="2183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8</a:t>
            </a:r>
          </a:p>
        </p:txBody>
      </p:sp>
      <p:sp>
        <p:nvSpPr>
          <p:cNvPr id="3406" name="Text Box 334"/>
          <p:cNvSpPr txBox="1">
            <a:spLocks noChangeArrowheads="1"/>
          </p:cNvSpPr>
          <p:nvPr/>
        </p:nvSpPr>
        <p:spPr bwMode="auto">
          <a:xfrm>
            <a:off x="1028700" y="3551239"/>
            <a:ext cx="499697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NIM</a:t>
            </a:r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r>
              <a:rPr lang="en-GB" sz="600"/>
              <a:t>ECL</a:t>
            </a:r>
          </a:p>
        </p:txBody>
      </p:sp>
      <p:sp>
        <p:nvSpPr>
          <p:cNvPr id="3407" name="Line 335"/>
          <p:cNvSpPr>
            <a:spLocks noChangeShapeType="1"/>
          </p:cNvSpPr>
          <p:nvPr/>
        </p:nvSpPr>
        <p:spPr bwMode="auto">
          <a:xfrm flipH="1" flipV="1">
            <a:off x="6500447" y="6391276"/>
            <a:ext cx="361950" cy="4763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2" name="Text Box 340"/>
          <p:cNvSpPr txBox="1">
            <a:spLocks noChangeArrowheads="1"/>
          </p:cNvSpPr>
          <p:nvPr/>
        </p:nvSpPr>
        <p:spPr bwMode="auto">
          <a:xfrm>
            <a:off x="1034561" y="4156075"/>
            <a:ext cx="499697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NIM</a:t>
            </a:r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r>
              <a:rPr lang="en-GB" sz="600"/>
              <a:t>TTL</a:t>
            </a:r>
          </a:p>
        </p:txBody>
      </p:sp>
      <p:sp>
        <p:nvSpPr>
          <p:cNvPr id="3413" name="Line 341"/>
          <p:cNvSpPr>
            <a:spLocks noChangeShapeType="1"/>
          </p:cNvSpPr>
          <p:nvPr/>
        </p:nvSpPr>
        <p:spPr bwMode="auto">
          <a:xfrm flipH="1">
            <a:off x="2445728" y="2241550"/>
            <a:ext cx="2990850" cy="14288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4" name="Text Box 342"/>
          <p:cNvSpPr txBox="1">
            <a:spLocks noChangeArrowheads="1"/>
          </p:cNvSpPr>
          <p:nvPr/>
        </p:nvSpPr>
        <p:spPr bwMode="auto">
          <a:xfrm>
            <a:off x="1015512" y="2816225"/>
            <a:ext cx="49969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/>
              <a:t>NIM</a:t>
            </a:r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endParaRPr lang="en-GB" sz="600"/>
          </a:p>
          <a:p>
            <a:pPr>
              <a:spcBef>
                <a:spcPct val="50000"/>
              </a:spcBef>
            </a:pPr>
            <a:r>
              <a:rPr lang="en-GB" sz="600"/>
              <a:t>TTL</a:t>
            </a:r>
          </a:p>
        </p:txBody>
      </p:sp>
      <p:sp>
        <p:nvSpPr>
          <p:cNvPr id="3416" name="Rectangle 344"/>
          <p:cNvSpPr>
            <a:spLocks noChangeArrowheads="1"/>
          </p:cNvSpPr>
          <p:nvPr/>
        </p:nvSpPr>
        <p:spPr bwMode="auto">
          <a:xfrm>
            <a:off x="420566" y="6021388"/>
            <a:ext cx="430823" cy="368300"/>
          </a:xfrm>
          <a:prstGeom prst="rect">
            <a:avLst/>
          </a:prstGeom>
          <a:solidFill>
            <a:srgbClr val="00CC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8" name="Line 346"/>
          <p:cNvSpPr>
            <a:spLocks noChangeShapeType="1"/>
          </p:cNvSpPr>
          <p:nvPr/>
        </p:nvSpPr>
        <p:spPr bwMode="auto">
          <a:xfrm flipV="1">
            <a:off x="511420" y="6116639"/>
            <a:ext cx="240323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9" name="Line 347"/>
          <p:cNvSpPr>
            <a:spLocks noChangeShapeType="1"/>
          </p:cNvSpPr>
          <p:nvPr/>
        </p:nvSpPr>
        <p:spPr bwMode="auto">
          <a:xfrm>
            <a:off x="851389" y="6200775"/>
            <a:ext cx="4585188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20" name="Text Box 348"/>
          <p:cNvSpPr txBox="1">
            <a:spLocks noChangeArrowheads="1"/>
          </p:cNvSpPr>
          <p:nvPr/>
        </p:nvSpPr>
        <p:spPr bwMode="auto">
          <a:xfrm>
            <a:off x="153866" y="5843588"/>
            <a:ext cx="100085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HEX SELECT</a:t>
            </a:r>
          </a:p>
        </p:txBody>
      </p:sp>
      <p:sp>
        <p:nvSpPr>
          <p:cNvPr id="3425" name="Rectangle 353"/>
          <p:cNvSpPr>
            <a:spLocks noChangeArrowheads="1"/>
          </p:cNvSpPr>
          <p:nvPr/>
        </p:nvSpPr>
        <p:spPr bwMode="auto">
          <a:xfrm>
            <a:off x="379536" y="5172075"/>
            <a:ext cx="571500" cy="204788"/>
          </a:xfrm>
          <a:prstGeom prst="rect">
            <a:avLst/>
          </a:prstGeom>
          <a:solidFill>
            <a:srgbClr val="00CC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26" name="Text Box 354"/>
          <p:cNvSpPr txBox="1">
            <a:spLocks noChangeArrowheads="1"/>
          </p:cNvSpPr>
          <p:nvPr/>
        </p:nvSpPr>
        <p:spPr bwMode="auto">
          <a:xfrm>
            <a:off x="-46892" y="4978401"/>
            <a:ext cx="14287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16-pin AUX. CONNECTOR</a:t>
            </a:r>
          </a:p>
        </p:txBody>
      </p:sp>
      <p:grpSp>
        <p:nvGrpSpPr>
          <p:cNvPr id="3715" name="Group 370"/>
          <p:cNvGrpSpPr>
            <a:grpSpLocks/>
          </p:cNvGrpSpPr>
          <p:nvPr/>
        </p:nvGrpSpPr>
        <p:grpSpPr bwMode="auto">
          <a:xfrm>
            <a:off x="351690" y="6446839"/>
            <a:ext cx="772257" cy="276225"/>
            <a:chOff x="122" y="3511"/>
            <a:chExt cx="527" cy="174"/>
          </a:xfrm>
        </p:grpSpPr>
        <p:sp>
          <p:nvSpPr>
            <p:cNvPr id="3435" name="Rectangle 363"/>
            <p:cNvSpPr>
              <a:spLocks noChangeArrowheads="1"/>
            </p:cNvSpPr>
            <p:nvPr/>
          </p:nvSpPr>
          <p:spPr bwMode="auto">
            <a:xfrm>
              <a:off x="122" y="3551"/>
              <a:ext cx="390" cy="12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430" name="Text Box 358"/>
            <p:cNvSpPr txBox="1">
              <a:spLocks noChangeArrowheads="1"/>
            </p:cNvSpPr>
            <p:nvPr/>
          </p:nvSpPr>
          <p:spPr bwMode="auto">
            <a:xfrm>
              <a:off x="153" y="3511"/>
              <a:ext cx="4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USB</a:t>
              </a:r>
            </a:p>
          </p:txBody>
        </p:sp>
      </p:grpSp>
      <p:sp>
        <p:nvSpPr>
          <p:cNvPr id="3432" name="Rectangle 360"/>
          <p:cNvSpPr>
            <a:spLocks noChangeArrowheads="1"/>
          </p:cNvSpPr>
          <p:nvPr/>
        </p:nvSpPr>
        <p:spPr bwMode="auto">
          <a:xfrm>
            <a:off x="379536" y="5529264"/>
            <a:ext cx="571500" cy="204787"/>
          </a:xfrm>
          <a:prstGeom prst="rect">
            <a:avLst/>
          </a:prstGeom>
          <a:solidFill>
            <a:srgbClr val="00CC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dirty="0"/>
              <a:t>J</a:t>
            </a:r>
            <a:r>
              <a:rPr lang="en-GB" dirty="0"/>
              <a:t>-</a:t>
            </a:r>
            <a:r>
              <a:rPr lang="en-GB" sz="1200" dirty="0"/>
              <a:t>TAG</a:t>
            </a:r>
          </a:p>
        </p:txBody>
      </p:sp>
      <p:sp>
        <p:nvSpPr>
          <p:cNvPr id="3447" name="Line 375"/>
          <p:cNvSpPr>
            <a:spLocks noChangeShapeType="1"/>
          </p:cNvSpPr>
          <p:nvPr/>
        </p:nvSpPr>
        <p:spPr bwMode="auto">
          <a:xfrm>
            <a:off x="917331" y="6597650"/>
            <a:ext cx="4519246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8" name="Line 376"/>
          <p:cNvSpPr>
            <a:spLocks noChangeShapeType="1"/>
          </p:cNvSpPr>
          <p:nvPr/>
        </p:nvSpPr>
        <p:spPr bwMode="auto">
          <a:xfrm>
            <a:off x="951035" y="5624513"/>
            <a:ext cx="4485542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9" name="Line 377"/>
          <p:cNvSpPr>
            <a:spLocks noChangeShapeType="1"/>
          </p:cNvSpPr>
          <p:nvPr/>
        </p:nvSpPr>
        <p:spPr bwMode="auto">
          <a:xfrm rot="-10800000">
            <a:off x="781051" y="1720850"/>
            <a:ext cx="468336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0" name="Line 378"/>
          <p:cNvSpPr>
            <a:spLocks noChangeShapeType="1"/>
          </p:cNvSpPr>
          <p:nvPr/>
        </p:nvSpPr>
        <p:spPr bwMode="auto">
          <a:xfrm rot="-10800000">
            <a:off x="781051" y="2060575"/>
            <a:ext cx="4655526" cy="7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1" name="Line 379"/>
          <p:cNvSpPr>
            <a:spLocks noChangeShapeType="1"/>
          </p:cNvSpPr>
          <p:nvPr/>
        </p:nvSpPr>
        <p:spPr bwMode="auto">
          <a:xfrm flipV="1">
            <a:off x="951035" y="5265738"/>
            <a:ext cx="4485542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4" name="Line 382"/>
          <p:cNvSpPr>
            <a:spLocks noChangeShapeType="1"/>
          </p:cNvSpPr>
          <p:nvPr/>
        </p:nvSpPr>
        <p:spPr bwMode="auto">
          <a:xfrm rot="10800000" flipV="1">
            <a:off x="3043605" y="3752850"/>
            <a:ext cx="239297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6" name="Line 384"/>
          <p:cNvSpPr>
            <a:spLocks noChangeShapeType="1"/>
          </p:cNvSpPr>
          <p:nvPr/>
        </p:nvSpPr>
        <p:spPr bwMode="auto">
          <a:xfrm>
            <a:off x="3801208" y="2708276"/>
            <a:ext cx="0" cy="307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7" name="Line 385"/>
          <p:cNvSpPr>
            <a:spLocks noChangeShapeType="1"/>
          </p:cNvSpPr>
          <p:nvPr/>
        </p:nvSpPr>
        <p:spPr bwMode="auto">
          <a:xfrm>
            <a:off x="3673720" y="2822575"/>
            <a:ext cx="1274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65" name="AutoShape 393"/>
          <p:cNvSpPr>
            <a:spLocks noChangeArrowheads="1"/>
          </p:cNvSpPr>
          <p:nvPr/>
        </p:nvSpPr>
        <p:spPr bwMode="auto">
          <a:xfrm rot="16200000">
            <a:off x="3040918" y="2672373"/>
            <a:ext cx="889000" cy="376604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66" name="Rectangle 394"/>
          <p:cNvSpPr>
            <a:spLocks noChangeArrowheads="1"/>
          </p:cNvSpPr>
          <p:nvPr/>
        </p:nvSpPr>
        <p:spPr bwMode="auto">
          <a:xfrm>
            <a:off x="2744666" y="3897313"/>
            <a:ext cx="429357" cy="3683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67" name="AutoShape 395"/>
          <p:cNvSpPr>
            <a:spLocks noChangeArrowheads="1"/>
          </p:cNvSpPr>
          <p:nvPr/>
        </p:nvSpPr>
        <p:spPr bwMode="auto">
          <a:xfrm>
            <a:off x="2677258" y="3500438"/>
            <a:ext cx="310662" cy="2730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468" name="Line 396"/>
          <p:cNvSpPr>
            <a:spLocks noChangeShapeType="1"/>
          </p:cNvSpPr>
          <p:nvPr/>
        </p:nvSpPr>
        <p:spPr bwMode="auto">
          <a:xfrm flipH="1" flipV="1">
            <a:off x="2973266" y="3033713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69" name="Line 397"/>
          <p:cNvSpPr>
            <a:spLocks noChangeShapeType="1"/>
          </p:cNvSpPr>
          <p:nvPr/>
        </p:nvSpPr>
        <p:spPr bwMode="auto">
          <a:xfrm flipH="1" flipV="1">
            <a:off x="2968870" y="2349501"/>
            <a:ext cx="4397" cy="841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0" name="Line 398"/>
          <p:cNvSpPr>
            <a:spLocks noChangeShapeType="1"/>
          </p:cNvSpPr>
          <p:nvPr/>
        </p:nvSpPr>
        <p:spPr bwMode="auto">
          <a:xfrm>
            <a:off x="2844312" y="3773488"/>
            <a:ext cx="0" cy="123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1" name="Text Box 399"/>
          <p:cNvSpPr txBox="1">
            <a:spLocks noChangeArrowheads="1"/>
          </p:cNvSpPr>
          <p:nvPr/>
        </p:nvSpPr>
        <p:spPr bwMode="auto">
          <a:xfrm>
            <a:off x="2410070" y="3890963"/>
            <a:ext cx="1182566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/>
              <a:t>X-TAL</a:t>
            </a:r>
          </a:p>
          <a:p>
            <a:pPr>
              <a:spcBef>
                <a:spcPct val="50000"/>
              </a:spcBef>
            </a:pPr>
            <a:endParaRPr lang="en-GB" sz="800" dirty="0"/>
          </a:p>
          <a:p>
            <a:pPr>
              <a:spcBef>
                <a:spcPct val="50000"/>
              </a:spcBef>
            </a:pPr>
            <a:r>
              <a:rPr lang="en-GB" sz="800" dirty="0"/>
              <a:t>80.15733MHz</a:t>
            </a:r>
          </a:p>
        </p:txBody>
      </p:sp>
      <p:sp>
        <p:nvSpPr>
          <p:cNvPr id="3472" name="Text Box 400"/>
          <p:cNvSpPr txBox="1">
            <a:spLocks noChangeArrowheads="1"/>
          </p:cNvSpPr>
          <p:nvPr/>
        </p:nvSpPr>
        <p:spPr bwMode="auto">
          <a:xfrm>
            <a:off x="2892670" y="2538414"/>
            <a:ext cx="100672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MPX</a:t>
            </a:r>
          </a:p>
          <a:p>
            <a:pPr>
              <a:spcBef>
                <a:spcPct val="50000"/>
              </a:spcBef>
            </a:pPr>
            <a:r>
              <a:rPr lang="en-GB" sz="1200" dirty="0"/>
              <a:t>PLL</a:t>
            </a:r>
          </a:p>
        </p:txBody>
      </p:sp>
      <p:sp>
        <p:nvSpPr>
          <p:cNvPr id="3473" name="Line 401"/>
          <p:cNvSpPr>
            <a:spLocks noChangeShapeType="1"/>
          </p:cNvSpPr>
          <p:nvPr/>
        </p:nvSpPr>
        <p:spPr bwMode="auto">
          <a:xfrm>
            <a:off x="2968869" y="2349500"/>
            <a:ext cx="246770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4" name="Oval 402"/>
          <p:cNvSpPr>
            <a:spLocks noChangeArrowheads="1"/>
          </p:cNvSpPr>
          <p:nvPr/>
        </p:nvSpPr>
        <p:spPr bwMode="auto">
          <a:xfrm>
            <a:off x="2943958" y="2995614"/>
            <a:ext cx="39565" cy="730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5" name="Rectangle 403"/>
          <p:cNvSpPr>
            <a:spLocks noChangeArrowheads="1"/>
          </p:cNvSpPr>
          <p:nvPr/>
        </p:nvSpPr>
        <p:spPr bwMode="auto">
          <a:xfrm>
            <a:off x="2744666" y="3141664"/>
            <a:ext cx="465992" cy="2682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6" name="Line 404"/>
          <p:cNvSpPr>
            <a:spLocks noChangeShapeType="1"/>
          </p:cNvSpPr>
          <p:nvPr/>
        </p:nvSpPr>
        <p:spPr bwMode="auto">
          <a:xfrm>
            <a:off x="2844312" y="3413126"/>
            <a:ext cx="0" cy="87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7" name="Line 405"/>
          <p:cNvSpPr>
            <a:spLocks noChangeShapeType="1"/>
          </p:cNvSpPr>
          <p:nvPr/>
        </p:nvSpPr>
        <p:spPr bwMode="auto">
          <a:xfrm flipH="1">
            <a:off x="3043604" y="3414713"/>
            <a:ext cx="0" cy="4746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8" name="Text Box 406"/>
          <p:cNvSpPr txBox="1">
            <a:spLocks noChangeArrowheads="1"/>
          </p:cNvSpPr>
          <p:nvPr/>
        </p:nvSpPr>
        <p:spPr bwMode="auto">
          <a:xfrm>
            <a:off x="2645020" y="3544889"/>
            <a:ext cx="398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:2</a:t>
            </a:r>
          </a:p>
        </p:txBody>
      </p:sp>
      <p:sp>
        <p:nvSpPr>
          <p:cNvPr id="3479" name="Text Box 407"/>
          <p:cNvSpPr txBox="1">
            <a:spLocks noChangeArrowheads="1"/>
          </p:cNvSpPr>
          <p:nvPr/>
        </p:nvSpPr>
        <p:spPr bwMode="auto">
          <a:xfrm>
            <a:off x="2685562" y="3114675"/>
            <a:ext cx="74441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/>
              <a:t>40/80MHz select</a:t>
            </a:r>
          </a:p>
        </p:txBody>
      </p:sp>
      <p:sp>
        <p:nvSpPr>
          <p:cNvPr id="3480" name="Rectangle 408"/>
          <p:cNvSpPr>
            <a:spLocks noChangeArrowheads="1"/>
          </p:cNvSpPr>
          <p:nvPr/>
        </p:nvSpPr>
        <p:spPr bwMode="auto">
          <a:xfrm rot="5400000">
            <a:off x="2117848" y="2333626"/>
            <a:ext cx="504825" cy="2476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1" name="Oval 409"/>
          <p:cNvSpPr>
            <a:spLocks noChangeArrowheads="1"/>
          </p:cNvSpPr>
          <p:nvPr/>
        </p:nvSpPr>
        <p:spPr bwMode="auto">
          <a:xfrm>
            <a:off x="3023089" y="3716339"/>
            <a:ext cx="39565" cy="730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" name="Line 410"/>
          <p:cNvSpPr>
            <a:spLocks noChangeShapeType="1"/>
          </p:cNvSpPr>
          <p:nvPr/>
        </p:nvSpPr>
        <p:spPr bwMode="auto">
          <a:xfrm rot="10800000" flipV="1">
            <a:off x="2472104" y="3130551"/>
            <a:ext cx="0" cy="1425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" name="Line 411"/>
          <p:cNvSpPr>
            <a:spLocks noChangeShapeType="1"/>
          </p:cNvSpPr>
          <p:nvPr/>
        </p:nvSpPr>
        <p:spPr bwMode="auto">
          <a:xfrm rot="-10800000">
            <a:off x="2480897" y="2584450"/>
            <a:ext cx="82940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3" name="Line 221"/>
          <p:cNvSpPr>
            <a:spLocks noChangeShapeType="1"/>
          </p:cNvSpPr>
          <p:nvPr/>
        </p:nvSpPr>
        <p:spPr bwMode="auto">
          <a:xfrm flipV="1">
            <a:off x="3801208" y="2706688"/>
            <a:ext cx="114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3" name="Rectangle 381"/>
          <p:cNvSpPr>
            <a:spLocks noChangeArrowheads="1"/>
          </p:cNvSpPr>
          <p:nvPr/>
        </p:nvSpPr>
        <p:spPr bwMode="auto">
          <a:xfrm>
            <a:off x="3925766" y="2605089"/>
            <a:ext cx="587619" cy="1920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5" name="Line 383"/>
          <p:cNvSpPr>
            <a:spLocks noChangeShapeType="1"/>
          </p:cNvSpPr>
          <p:nvPr/>
        </p:nvSpPr>
        <p:spPr bwMode="auto">
          <a:xfrm flipV="1">
            <a:off x="4088423" y="2457450"/>
            <a:ext cx="252046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8" name="Line 386"/>
          <p:cNvSpPr>
            <a:spLocks noChangeShapeType="1"/>
          </p:cNvSpPr>
          <p:nvPr/>
        </p:nvSpPr>
        <p:spPr bwMode="auto">
          <a:xfrm>
            <a:off x="3810000" y="2995613"/>
            <a:ext cx="16280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61" name="Text Box 389"/>
          <p:cNvSpPr txBox="1">
            <a:spLocks noChangeArrowheads="1"/>
          </p:cNvSpPr>
          <p:nvPr/>
        </p:nvSpPr>
        <p:spPr bwMode="auto">
          <a:xfrm>
            <a:off x="3787043" y="2817813"/>
            <a:ext cx="132910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/>
              <a:t>CLK Master DELAY</a:t>
            </a:r>
          </a:p>
        </p:txBody>
      </p:sp>
      <p:sp>
        <p:nvSpPr>
          <p:cNvPr id="3463" name="Oval 391"/>
          <p:cNvSpPr>
            <a:spLocks noChangeArrowheads="1"/>
          </p:cNvSpPr>
          <p:nvPr/>
        </p:nvSpPr>
        <p:spPr bwMode="auto">
          <a:xfrm>
            <a:off x="3780693" y="2784476"/>
            <a:ext cx="55685" cy="8731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" name="Line 412"/>
          <p:cNvSpPr>
            <a:spLocks noChangeShapeType="1"/>
          </p:cNvSpPr>
          <p:nvPr/>
        </p:nvSpPr>
        <p:spPr bwMode="auto">
          <a:xfrm flipH="1">
            <a:off x="4513385" y="2636838"/>
            <a:ext cx="923192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" name="Line 413"/>
          <p:cNvSpPr>
            <a:spLocks noChangeShapeType="1"/>
          </p:cNvSpPr>
          <p:nvPr/>
        </p:nvSpPr>
        <p:spPr bwMode="auto">
          <a:xfrm rot="10800000" flipV="1">
            <a:off x="2246435" y="3860800"/>
            <a:ext cx="0" cy="920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" name="Line 414"/>
          <p:cNvSpPr>
            <a:spLocks noChangeShapeType="1"/>
          </p:cNvSpPr>
          <p:nvPr/>
        </p:nvSpPr>
        <p:spPr bwMode="auto">
          <a:xfrm rot="10800000" flipV="1">
            <a:off x="2048608" y="4464051"/>
            <a:ext cx="1466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" name="Line 415"/>
          <p:cNvSpPr>
            <a:spLocks noChangeShapeType="1"/>
          </p:cNvSpPr>
          <p:nvPr/>
        </p:nvSpPr>
        <p:spPr bwMode="auto">
          <a:xfrm rot="-10800000">
            <a:off x="2472104" y="4545013"/>
            <a:ext cx="296447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" name="Line 416"/>
          <p:cNvSpPr>
            <a:spLocks noChangeShapeType="1"/>
          </p:cNvSpPr>
          <p:nvPr/>
        </p:nvSpPr>
        <p:spPr bwMode="auto">
          <a:xfrm rot="-10800000">
            <a:off x="2244970" y="4754563"/>
            <a:ext cx="319160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" name="Line 417"/>
          <p:cNvSpPr>
            <a:spLocks noChangeShapeType="1"/>
          </p:cNvSpPr>
          <p:nvPr/>
        </p:nvSpPr>
        <p:spPr bwMode="auto">
          <a:xfrm rot="-10800000">
            <a:off x="2048608" y="4968876"/>
            <a:ext cx="3387969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92" name="Line 420"/>
          <p:cNvSpPr>
            <a:spLocks noChangeShapeType="1"/>
          </p:cNvSpPr>
          <p:nvPr/>
        </p:nvSpPr>
        <p:spPr bwMode="auto">
          <a:xfrm flipV="1">
            <a:off x="3801208" y="3140075"/>
            <a:ext cx="114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93" name="Rectangle 421"/>
          <p:cNvSpPr>
            <a:spLocks noChangeArrowheads="1"/>
          </p:cNvSpPr>
          <p:nvPr/>
        </p:nvSpPr>
        <p:spPr bwMode="auto">
          <a:xfrm>
            <a:off x="3925766" y="3057525"/>
            <a:ext cx="587619" cy="1920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94" name="Line 422"/>
          <p:cNvSpPr>
            <a:spLocks noChangeShapeType="1"/>
          </p:cNvSpPr>
          <p:nvPr/>
        </p:nvSpPr>
        <p:spPr bwMode="auto">
          <a:xfrm flipV="1">
            <a:off x="4088423" y="2973389"/>
            <a:ext cx="171450" cy="331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95" name="Line 423"/>
          <p:cNvSpPr>
            <a:spLocks noChangeShapeType="1"/>
          </p:cNvSpPr>
          <p:nvPr/>
        </p:nvSpPr>
        <p:spPr bwMode="auto">
          <a:xfrm>
            <a:off x="3808535" y="3429000"/>
            <a:ext cx="162804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96" name="Text Box 424"/>
          <p:cNvSpPr txBox="1">
            <a:spLocks noChangeArrowheads="1"/>
          </p:cNvSpPr>
          <p:nvPr/>
        </p:nvSpPr>
        <p:spPr bwMode="auto">
          <a:xfrm>
            <a:off x="3774343" y="3251201"/>
            <a:ext cx="132910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/>
              <a:t>4x Slave DELAYS</a:t>
            </a:r>
          </a:p>
        </p:txBody>
      </p:sp>
      <p:sp>
        <p:nvSpPr>
          <p:cNvPr id="3498" name="Line 426"/>
          <p:cNvSpPr>
            <a:spLocks noChangeShapeType="1"/>
          </p:cNvSpPr>
          <p:nvPr/>
        </p:nvSpPr>
        <p:spPr bwMode="auto">
          <a:xfrm flipH="1">
            <a:off x="4513385" y="3068638"/>
            <a:ext cx="923192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23" name="Line 451"/>
          <p:cNvSpPr>
            <a:spLocks noChangeShapeType="1"/>
          </p:cNvSpPr>
          <p:nvPr/>
        </p:nvSpPr>
        <p:spPr bwMode="auto">
          <a:xfrm>
            <a:off x="3801208" y="3141664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24" name="Line 452"/>
          <p:cNvSpPr>
            <a:spLocks noChangeShapeType="1"/>
          </p:cNvSpPr>
          <p:nvPr/>
        </p:nvSpPr>
        <p:spPr bwMode="auto">
          <a:xfrm>
            <a:off x="4520712" y="2744788"/>
            <a:ext cx="91733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25" name="Line 453"/>
          <p:cNvSpPr>
            <a:spLocks noChangeShapeType="1"/>
          </p:cNvSpPr>
          <p:nvPr/>
        </p:nvSpPr>
        <p:spPr bwMode="auto">
          <a:xfrm>
            <a:off x="4507523" y="3198813"/>
            <a:ext cx="91733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0" name="Text Box 458"/>
          <p:cNvSpPr txBox="1">
            <a:spLocks noChangeArrowheads="1"/>
          </p:cNvSpPr>
          <p:nvPr/>
        </p:nvSpPr>
        <p:spPr bwMode="auto">
          <a:xfrm>
            <a:off x="4840166" y="3251201"/>
            <a:ext cx="36488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4</a:t>
            </a:r>
          </a:p>
        </p:txBody>
      </p:sp>
      <p:sp>
        <p:nvSpPr>
          <p:cNvPr id="3531" name="Text Box 459"/>
          <p:cNvSpPr txBox="1">
            <a:spLocks noChangeArrowheads="1"/>
          </p:cNvSpPr>
          <p:nvPr/>
        </p:nvSpPr>
        <p:spPr bwMode="auto">
          <a:xfrm>
            <a:off x="4824046" y="3033713"/>
            <a:ext cx="364881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4</a:t>
            </a:r>
          </a:p>
        </p:txBody>
      </p:sp>
      <p:sp>
        <p:nvSpPr>
          <p:cNvPr id="3532" name="Line 460"/>
          <p:cNvSpPr>
            <a:spLocks noChangeShapeType="1"/>
          </p:cNvSpPr>
          <p:nvPr/>
        </p:nvSpPr>
        <p:spPr bwMode="auto">
          <a:xfrm flipH="1">
            <a:off x="5005754" y="3140075"/>
            <a:ext cx="82062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3" name="Line 461"/>
          <p:cNvSpPr>
            <a:spLocks noChangeShapeType="1"/>
          </p:cNvSpPr>
          <p:nvPr/>
        </p:nvSpPr>
        <p:spPr bwMode="auto">
          <a:xfrm flipH="1">
            <a:off x="5005754" y="3321051"/>
            <a:ext cx="115766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4" name="Text Box 462"/>
          <p:cNvSpPr txBox="1">
            <a:spLocks noChangeArrowheads="1"/>
          </p:cNvSpPr>
          <p:nvPr/>
        </p:nvSpPr>
        <p:spPr bwMode="auto">
          <a:xfrm>
            <a:off x="4088423" y="3036888"/>
            <a:ext cx="364881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4</a:t>
            </a:r>
          </a:p>
        </p:txBody>
      </p:sp>
      <p:sp>
        <p:nvSpPr>
          <p:cNvPr id="3535" name="Text Box 463"/>
          <p:cNvSpPr txBox="1">
            <a:spLocks noChangeArrowheads="1"/>
          </p:cNvSpPr>
          <p:nvPr/>
        </p:nvSpPr>
        <p:spPr bwMode="auto">
          <a:xfrm>
            <a:off x="2066193" y="2679700"/>
            <a:ext cx="612531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CLKIN select</a:t>
            </a:r>
          </a:p>
        </p:txBody>
      </p:sp>
      <p:sp>
        <p:nvSpPr>
          <p:cNvPr id="3536" name="Rectangle 464"/>
          <p:cNvSpPr>
            <a:spLocks noChangeArrowheads="1"/>
          </p:cNvSpPr>
          <p:nvPr/>
        </p:nvSpPr>
        <p:spPr bwMode="auto">
          <a:xfrm>
            <a:off x="5386754" y="398464"/>
            <a:ext cx="647700" cy="6307137"/>
          </a:xfrm>
          <a:prstGeom prst="rect">
            <a:avLst/>
          </a:prstGeom>
          <a:solidFill>
            <a:srgbClr val="8299FA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7" name="Text Box 465"/>
          <p:cNvSpPr txBox="1">
            <a:spLocks noChangeArrowheads="1"/>
          </p:cNvSpPr>
          <p:nvPr/>
        </p:nvSpPr>
        <p:spPr bwMode="auto">
          <a:xfrm>
            <a:off x="5386754" y="1016001"/>
            <a:ext cx="5817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FPGA &amp; PROM</a:t>
            </a:r>
          </a:p>
        </p:txBody>
      </p:sp>
      <p:grpSp>
        <p:nvGrpSpPr>
          <p:cNvPr id="3718" name="Group 467"/>
          <p:cNvGrpSpPr>
            <a:grpSpLocks/>
          </p:cNvGrpSpPr>
          <p:nvPr/>
        </p:nvGrpSpPr>
        <p:grpSpPr bwMode="auto">
          <a:xfrm>
            <a:off x="5021874" y="620713"/>
            <a:ext cx="364880" cy="342900"/>
            <a:chOff x="1396" y="391"/>
            <a:chExt cx="249" cy="216"/>
          </a:xfrm>
        </p:grpSpPr>
        <p:sp>
          <p:nvSpPr>
            <p:cNvPr id="3540" name="Text Box 468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2</a:t>
              </a:r>
            </a:p>
          </p:txBody>
        </p:sp>
        <p:sp>
          <p:nvSpPr>
            <p:cNvPr id="3541" name="Line 469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21" name="Group 470"/>
          <p:cNvGrpSpPr>
            <a:grpSpLocks/>
          </p:cNvGrpSpPr>
          <p:nvPr/>
        </p:nvGrpSpPr>
        <p:grpSpPr bwMode="auto">
          <a:xfrm>
            <a:off x="4739054" y="4292600"/>
            <a:ext cx="364881" cy="342900"/>
            <a:chOff x="1396" y="391"/>
            <a:chExt cx="249" cy="216"/>
          </a:xfrm>
        </p:grpSpPr>
        <p:sp>
          <p:nvSpPr>
            <p:cNvPr id="3543" name="Text Box 471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8</a:t>
              </a:r>
            </a:p>
          </p:txBody>
        </p:sp>
        <p:sp>
          <p:nvSpPr>
            <p:cNvPr id="3544" name="Line 472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22" name="Group 473"/>
          <p:cNvGrpSpPr>
            <a:grpSpLocks/>
          </p:cNvGrpSpPr>
          <p:nvPr/>
        </p:nvGrpSpPr>
        <p:grpSpPr bwMode="auto">
          <a:xfrm>
            <a:off x="1160585" y="5949950"/>
            <a:ext cx="364881" cy="342900"/>
            <a:chOff x="1396" y="391"/>
            <a:chExt cx="249" cy="216"/>
          </a:xfrm>
        </p:grpSpPr>
        <p:sp>
          <p:nvSpPr>
            <p:cNvPr id="3546" name="Text Box 474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4</a:t>
              </a:r>
            </a:p>
          </p:txBody>
        </p:sp>
        <p:sp>
          <p:nvSpPr>
            <p:cNvPr id="3547" name="Line 475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23" name="Group 476"/>
          <p:cNvGrpSpPr>
            <a:grpSpLocks/>
          </p:cNvGrpSpPr>
          <p:nvPr/>
        </p:nvGrpSpPr>
        <p:grpSpPr bwMode="auto">
          <a:xfrm>
            <a:off x="4740520" y="4741863"/>
            <a:ext cx="364880" cy="342900"/>
            <a:chOff x="1396" y="391"/>
            <a:chExt cx="249" cy="216"/>
          </a:xfrm>
        </p:grpSpPr>
        <p:sp>
          <p:nvSpPr>
            <p:cNvPr id="3549" name="Text Box 47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8</a:t>
              </a:r>
            </a:p>
          </p:txBody>
        </p:sp>
        <p:sp>
          <p:nvSpPr>
            <p:cNvPr id="3550" name="Line 47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35" name="Group 479"/>
          <p:cNvGrpSpPr>
            <a:grpSpLocks/>
          </p:cNvGrpSpPr>
          <p:nvPr/>
        </p:nvGrpSpPr>
        <p:grpSpPr bwMode="auto">
          <a:xfrm>
            <a:off x="4904643" y="5013325"/>
            <a:ext cx="364880" cy="342900"/>
            <a:chOff x="1396" y="391"/>
            <a:chExt cx="249" cy="216"/>
          </a:xfrm>
        </p:grpSpPr>
        <p:sp>
          <p:nvSpPr>
            <p:cNvPr id="3552" name="Text Box 480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16</a:t>
              </a:r>
            </a:p>
          </p:txBody>
        </p:sp>
        <p:sp>
          <p:nvSpPr>
            <p:cNvPr id="3553" name="Line 481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36" name="Group 482"/>
          <p:cNvGrpSpPr>
            <a:grpSpLocks/>
          </p:cNvGrpSpPr>
          <p:nvPr/>
        </p:nvGrpSpPr>
        <p:grpSpPr bwMode="auto">
          <a:xfrm>
            <a:off x="1195754" y="5373688"/>
            <a:ext cx="364881" cy="342900"/>
            <a:chOff x="1396" y="391"/>
            <a:chExt cx="249" cy="216"/>
          </a:xfrm>
        </p:grpSpPr>
        <p:sp>
          <p:nvSpPr>
            <p:cNvPr id="3555" name="Text Box 483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6</a:t>
              </a:r>
            </a:p>
          </p:txBody>
        </p:sp>
        <p:sp>
          <p:nvSpPr>
            <p:cNvPr id="3556" name="Line 484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39" name="Group 485"/>
          <p:cNvGrpSpPr>
            <a:grpSpLocks/>
          </p:cNvGrpSpPr>
          <p:nvPr/>
        </p:nvGrpSpPr>
        <p:grpSpPr bwMode="auto">
          <a:xfrm>
            <a:off x="4870939" y="4508500"/>
            <a:ext cx="364881" cy="342900"/>
            <a:chOff x="1396" y="391"/>
            <a:chExt cx="249" cy="216"/>
          </a:xfrm>
        </p:grpSpPr>
        <p:sp>
          <p:nvSpPr>
            <p:cNvPr id="3558" name="Text Box 486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2</a:t>
              </a:r>
            </a:p>
          </p:txBody>
        </p:sp>
        <p:sp>
          <p:nvSpPr>
            <p:cNvPr id="3559" name="Line 487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sp>
        <p:nvSpPr>
          <p:cNvPr id="3562" name="Text Box 490"/>
          <p:cNvSpPr txBox="1">
            <a:spLocks noChangeArrowheads="1"/>
          </p:cNvSpPr>
          <p:nvPr/>
        </p:nvSpPr>
        <p:spPr bwMode="auto">
          <a:xfrm>
            <a:off x="1285143" y="5013326"/>
            <a:ext cx="2055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16   ( incl. 4x 2V5 diff. LVDS )</a:t>
            </a:r>
          </a:p>
        </p:txBody>
      </p:sp>
      <p:sp>
        <p:nvSpPr>
          <p:cNvPr id="3563" name="Line 491"/>
          <p:cNvSpPr>
            <a:spLocks noChangeShapeType="1"/>
          </p:cNvSpPr>
          <p:nvPr/>
        </p:nvSpPr>
        <p:spPr bwMode="auto">
          <a:xfrm flipH="1">
            <a:off x="1481504" y="5176839"/>
            <a:ext cx="99646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5" name="AutoShape 493"/>
          <p:cNvSpPr>
            <a:spLocks noChangeArrowheads="1"/>
          </p:cNvSpPr>
          <p:nvPr/>
        </p:nvSpPr>
        <p:spPr bwMode="auto">
          <a:xfrm rot="5400000">
            <a:off x="1739656" y="5487377"/>
            <a:ext cx="336550" cy="25204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566" name="AutoShape 494"/>
          <p:cNvSpPr>
            <a:spLocks noChangeArrowheads="1"/>
          </p:cNvSpPr>
          <p:nvPr/>
        </p:nvSpPr>
        <p:spPr bwMode="auto">
          <a:xfrm rot="5400000">
            <a:off x="1739656" y="6063640"/>
            <a:ext cx="336550" cy="25204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567" name="AutoShape 495"/>
          <p:cNvSpPr>
            <a:spLocks noChangeArrowheads="1"/>
          </p:cNvSpPr>
          <p:nvPr/>
        </p:nvSpPr>
        <p:spPr bwMode="auto">
          <a:xfrm rot="5400000">
            <a:off x="1752845" y="6458927"/>
            <a:ext cx="336550" cy="25204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grpSp>
        <p:nvGrpSpPr>
          <p:cNvPr id="3741" name="Group 496"/>
          <p:cNvGrpSpPr>
            <a:grpSpLocks/>
          </p:cNvGrpSpPr>
          <p:nvPr/>
        </p:nvGrpSpPr>
        <p:grpSpPr bwMode="auto">
          <a:xfrm>
            <a:off x="6812574" y="6138864"/>
            <a:ext cx="364880" cy="250825"/>
            <a:chOff x="353" y="1071"/>
            <a:chExt cx="249" cy="158"/>
          </a:xfrm>
        </p:grpSpPr>
        <p:sp>
          <p:nvSpPr>
            <p:cNvPr id="3569" name="Rectangle 497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0" name="Text Box 498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/>
                <a:t>SW</a:t>
              </a:r>
            </a:p>
          </p:txBody>
        </p:sp>
      </p:grpSp>
      <p:sp>
        <p:nvSpPr>
          <p:cNvPr id="3575" name="Text Box 503"/>
          <p:cNvSpPr txBox="1">
            <a:spLocks noChangeArrowheads="1"/>
          </p:cNvSpPr>
          <p:nvPr/>
        </p:nvSpPr>
        <p:spPr bwMode="auto">
          <a:xfrm>
            <a:off x="6566389" y="5951538"/>
            <a:ext cx="79277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SERIAL NO.</a:t>
            </a:r>
          </a:p>
        </p:txBody>
      </p:sp>
      <p:sp>
        <p:nvSpPr>
          <p:cNvPr id="3576" name="Text Box 504"/>
          <p:cNvSpPr txBox="1">
            <a:spLocks noChangeArrowheads="1"/>
          </p:cNvSpPr>
          <p:nvPr/>
        </p:nvSpPr>
        <p:spPr bwMode="auto">
          <a:xfrm>
            <a:off x="6415454" y="5194301"/>
            <a:ext cx="993531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MOD.  RECORD</a:t>
            </a:r>
          </a:p>
        </p:txBody>
      </p:sp>
      <p:grpSp>
        <p:nvGrpSpPr>
          <p:cNvPr id="3754" name="Group 505"/>
          <p:cNvGrpSpPr>
            <a:grpSpLocks/>
          </p:cNvGrpSpPr>
          <p:nvPr/>
        </p:nvGrpSpPr>
        <p:grpSpPr bwMode="auto">
          <a:xfrm>
            <a:off x="6800851" y="5662614"/>
            <a:ext cx="364880" cy="250825"/>
            <a:chOff x="353" y="1071"/>
            <a:chExt cx="249" cy="158"/>
          </a:xfrm>
        </p:grpSpPr>
        <p:sp>
          <p:nvSpPr>
            <p:cNvPr id="3578" name="Rectangle 506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9" name="Text Box 507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/>
                <a:t>SW</a:t>
              </a:r>
            </a:p>
          </p:txBody>
        </p:sp>
      </p:grpSp>
      <p:grpSp>
        <p:nvGrpSpPr>
          <p:cNvPr id="3757" name="Group 508"/>
          <p:cNvGrpSpPr>
            <a:grpSpLocks/>
          </p:cNvGrpSpPr>
          <p:nvPr/>
        </p:nvGrpSpPr>
        <p:grpSpPr bwMode="auto">
          <a:xfrm>
            <a:off x="6799385" y="5373689"/>
            <a:ext cx="364881" cy="250825"/>
            <a:chOff x="353" y="1071"/>
            <a:chExt cx="249" cy="158"/>
          </a:xfrm>
        </p:grpSpPr>
        <p:sp>
          <p:nvSpPr>
            <p:cNvPr id="3581" name="Rectangle 509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2" name="Text Box 510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/>
                <a:t>SW</a:t>
              </a:r>
            </a:p>
          </p:txBody>
        </p:sp>
      </p:grpSp>
      <p:sp>
        <p:nvSpPr>
          <p:cNvPr id="3586" name="Line 514"/>
          <p:cNvSpPr>
            <a:spLocks noChangeShapeType="1"/>
          </p:cNvSpPr>
          <p:nvPr/>
        </p:nvSpPr>
        <p:spPr bwMode="auto">
          <a:xfrm flipH="1" flipV="1">
            <a:off x="6498981" y="5632450"/>
            <a:ext cx="363415" cy="635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767" name="Group 516"/>
          <p:cNvGrpSpPr>
            <a:grpSpLocks/>
          </p:cNvGrpSpPr>
          <p:nvPr/>
        </p:nvGrpSpPr>
        <p:grpSpPr bwMode="auto">
          <a:xfrm>
            <a:off x="4906108" y="6326188"/>
            <a:ext cx="364881" cy="342900"/>
            <a:chOff x="1396" y="391"/>
            <a:chExt cx="249" cy="216"/>
          </a:xfrm>
        </p:grpSpPr>
        <p:sp>
          <p:nvSpPr>
            <p:cNvPr id="3589" name="Text Box 51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24</a:t>
              </a:r>
            </a:p>
          </p:txBody>
        </p:sp>
        <p:sp>
          <p:nvSpPr>
            <p:cNvPr id="3590" name="Line 51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93" name="Rectangle 521"/>
          <p:cNvSpPr>
            <a:spLocks noChangeArrowheads="1"/>
          </p:cNvSpPr>
          <p:nvPr/>
        </p:nvSpPr>
        <p:spPr bwMode="auto">
          <a:xfrm>
            <a:off x="6455020" y="398463"/>
            <a:ext cx="2036885" cy="334962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4" name="Line 522"/>
          <p:cNvSpPr>
            <a:spLocks noChangeShapeType="1"/>
          </p:cNvSpPr>
          <p:nvPr/>
        </p:nvSpPr>
        <p:spPr bwMode="auto">
          <a:xfrm>
            <a:off x="6455020" y="506413"/>
            <a:ext cx="203688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5" name="Line 523"/>
          <p:cNvSpPr>
            <a:spLocks noChangeShapeType="1"/>
          </p:cNvSpPr>
          <p:nvPr/>
        </p:nvSpPr>
        <p:spPr bwMode="auto">
          <a:xfrm flipH="1" flipV="1">
            <a:off x="8469923" y="549276"/>
            <a:ext cx="423497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6" name="Line 524"/>
          <p:cNvSpPr>
            <a:spLocks noChangeShapeType="1"/>
          </p:cNvSpPr>
          <p:nvPr/>
        </p:nvSpPr>
        <p:spPr bwMode="auto">
          <a:xfrm>
            <a:off x="6455020" y="614363"/>
            <a:ext cx="203688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7" name="Line 525"/>
          <p:cNvSpPr>
            <a:spLocks noChangeShapeType="1"/>
          </p:cNvSpPr>
          <p:nvPr/>
        </p:nvSpPr>
        <p:spPr bwMode="auto">
          <a:xfrm>
            <a:off x="6002215" y="557214"/>
            <a:ext cx="498231" cy="793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8" name="Text Box 526"/>
          <p:cNvSpPr txBox="1">
            <a:spLocks noChangeArrowheads="1"/>
          </p:cNvSpPr>
          <p:nvPr/>
        </p:nvSpPr>
        <p:spPr bwMode="auto">
          <a:xfrm>
            <a:off x="6362212" y="142876"/>
            <a:ext cx="24252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40-pin DIL BREAK-OUT HEADER</a:t>
            </a:r>
          </a:p>
        </p:txBody>
      </p:sp>
      <p:sp>
        <p:nvSpPr>
          <p:cNvPr id="3599" name="Text Box 527"/>
          <p:cNvSpPr txBox="1">
            <a:spLocks noChangeArrowheads="1"/>
          </p:cNvSpPr>
          <p:nvPr/>
        </p:nvSpPr>
        <p:spPr bwMode="auto">
          <a:xfrm>
            <a:off x="8415705" y="584200"/>
            <a:ext cx="81035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All POWER and GND rails</a:t>
            </a:r>
          </a:p>
        </p:txBody>
      </p:sp>
      <p:grpSp>
        <p:nvGrpSpPr>
          <p:cNvPr id="3768" name="Group 528"/>
          <p:cNvGrpSpPr>
            <a:grpSpLocks/>
          </p:cNvGrpSpPr>
          <p:nvPr/>
        </p:nvGrpSpPr>
        <p:grpSpPr bwMode="auto">
          <a:xfrm>
            <a:off x="6069623" y="277813"/>
            <a:ext cx="364881" cy="342900"/>
            <a:chOff x="1396" y="391"/>
            <a:chExt cx="249" cy="216"/>
          </a:xfrm>
        </p:grpSpPr>
        <p:sp>
          <p:nvSpPr>
            <p:cNvPr id="3601" name="Text Box 529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32</a:t>
              </a:r>
            </a:p>
          </p:txBody>
        </p:sp>
        <p:sp>
          <p:nvSpPr>
            <p:cNvPr id="3602" name="Line 530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sp>
        <p:nvSpPr>
          <p:cNvPr id="3604" name="Rectangle 532"/>
          <p:cNvSpPr>
            <a:spLocks noChangeArrowheads="1"/>
          </p:cNvSpPr>
          <p:nvPr/>
        </p:nvSpPr>
        <p:spPr bwMode="auto">
          <a:xfrm>
            <a:off x="7751885" y="5019676"/>
            <a:ext cx="1176704" cy="34131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5" name="Rectangle 533"/>
          <p:cNvSpPr>
            <a:spLocks noChangeArrowheads="1"/>
          </p:cNvSpPr>
          <p:nvPr/>
        </p:nvSpPr>
        <p:spPr bwMode="auto">
          <a:xfrm>
            <a:off x="7961436" y="6102350"/>
            <a:ext cx="788377" cy="369888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6" name="AutoShape 534"/>
          <p:cNvSpPr>
            <a:spLocks noChangeArrowheads="1"/>
          </p:cNvSpPr>
          <p:nvPr/>
        </p:nvSpPr>
        <p:spPr bwMode="auto">
          <a:xfrm>
            <a:off x="7829551" y="5551489"/>
            <a:ext cx="102577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8" name="AutoShape 536"/>
          <p:cNvSpPr>
            <a:spLocks noChangeArrowheads="1"/>
          </p:cNvSpPr>
          <p:nvPr/>
        </p:nvSpPr>
        <p:spPr bwMode="auto">
          <a:xfrm>
            <a:off x="8027377" y="5551489"/>
            <a:ext cx="101112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9" name="AutoShape 537"/>
          <p:cNvSpPr>
            <a:spLocks noChangeArrowheads="1"/>
          </p:cNvSpPr>
          <p:nvPr/>
        </p:nvSpPr>
        <p:spPr bwMode="auto">
          <a:xfrm rot="5400000">
            <a:off x="7674402" y="4443840"/>
            <a:ext cx="109538" cy="200758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1" name="Line 539"/>
          <p:cNvSpPr>
            <a:spLocks noChangeShapeType="1"/>
          </p:cNvSpPr>
          <p:nvPr/>
        </p:nvSpPr>
        <p:spPr bwMode="auto">
          <a:xfrm flipV="1">
            <a:off x="8228135" y="5360988"/>
            <a:ext cx="0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2" name="Line 540"/>
          <p:cNvSpPr>
            <a:spLocks noChangeShapeType="1"/>
          </p:cNvSpPr>
          <p:nvPr/>
        </p:nvSpPr>
        <p:spPr bwMode="auto">
          <a:xfrm flipV="1">
            <a:off x="7879374" y="5768976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3" name="Line 541"/>
          <p:cNvSpPr>
            <a:spLocks noChangeShapeType="1"/>
          </p:cNvSpPr>
          <p:nvPr/>
        </p:nvSpPr>
        <p:spPr bwMode="auto">
          <a:xfrm flipH="1" flipV="1">
            <a:off x="8083062" y="5768976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4" name="Line 542"/>
          <p:cNvSpPr>
            <a:spLocks noChangeShapeType="1"/>
          </p:cNvSpPr>
          <p:nvPr/>
        </p:nvSpPr>
        <p:spPr bwMode="auto">
          <a:xfrm flipV="1">
            <a:off x="7322528" y="6273800"/>
            <a:ext cx="65649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5" name="Line 543"/>
          <p:cNvSpPr>
            <a:spLocks noChangeShapeType="1"/>
          </p:cNvSpPr>
          <p:nvPr/>
        </p:nvSpPr>
        <p:spPr bwMode="auto">
          <a:xfrm flipV="1">
            <a:off x="8072804" y="5376863"/>
            <a:ext cx="0" cy="176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6" name="Line 544"/>
          <p:cNvSpPr>
            <a:spLocks noChangeShapeType="1"/>
          </p:cNvSpPr>
          <p:nvPr/>
        </p:nvSpPr>
        <p:spPr bwMode="auto">
          <a:xfrm flipV="1">
            <a:off x="8228135" y="4781551"/>
            <a:ext cx="0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7" name="Line 545"/>
          <p:cNvSpPr>
            <a:spLocks noChangeShapeType="1"/>
          </p:cNvSpPr>
          <p:nvPr/>
        </p:nvSpPr>
        <p:spPr bwMode="auto">
          <a:xfrm flipH="1" flipV="1">
            <a:off x="7885235" y="5373689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8" name="Text Box 546"/>
          <p:cNvSpPr txBox="1">
            <a:spLocks noChangeArrowheads="1"/>
          </p:cNvSpPr>
          <p:nvPr/>
        </p:nvSpPr>
        <p:spPr bwMode="auto">
          <a:xfrm>
            <a:off x="7935058" y="6042026"/>
            <a:ext cx="825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EXT.        +5V IN</a:t>
            </a:r>
          </a:p>
        </p:txBody>
      </p:sp>
      <p:sp>
        <p:nvSpPr>
          <p:cNvPr id="3619" name="Text Box 547"/>
          <p:cNvSpPr txBox="1">
            <a:spLocks noChangeArrowheads="1"/>
          </p:cNvSpPr>
          <p:nvPr/>
        </p:nvSpPr>
        <p:spPr bwMode="auto">
          <a:xfrm>
            <a:off x="7395308" y="5553076"/>
            <a:ext cx="830874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/>
              <a:t>FUSES</a:t>
            </a:r>
          </a:p>
        </p:txBody>
      </p:sp>
      <p:sp>
        <p:nvSpPr>
          <p:cNvPr id="3620" name="Rectangle 548"/>
          <p:cNvSpPr>
            <a:spLocks noChangeArrowheads="1"/>
          </p:cNvSpPr>
          <p:nvPr/>
        </p:nvSpPr>
        <p:spPr bwMode="auto">
          <a:xfrm>
            <a:off x="7573108" y="4616451"/>
            <a:ext cx="14859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800"/>
              <a:t>+3V3 +2V5 +1V8 +1V2 -5V -2V</a:t>
            </a:r>
          </a:p>
        </p:txBody>
      </p:sp>
      <p:sp>
        <p:nvSpPr>
          <p:cNvPr id="3621" name="AutoShape 549"/>
          <p:cNvSpPr>
            <a:spLocks noChangeArrowheads="1"/>
          </p:cNvSpPr>
          <p:nvPr/>
        </p:nvSpPr>
        <p:spPr bwMode="auto">
          <a:xfrm>
            <a:off x="8424497" y="5551489"/>
            <a:ext cx="102577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22" name="Line 550"/>
          <p:cNvSpPr>
            <a:spLocks noChangeShapeType="1"/>
          </p:cNvSpPr>
          <p:nvPr/>
        </p:nvSpPr>
        <p:spPr bwMode="auto">
          <a:xfrm flipH="1" flipV="1">
            <a:off x="8474320" y="5768976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23" name="Line 551"/>
          <p:cNvSpPr>
            <a:spLocks noChangeShapeType="1"/>
          </p:cNvSpPr>
          <p:nvPr/>
        </p:nvSpPr>
        <p:spPr bwMode="auto">
          <a:xfrm flipH="1" flipV="1">
            <a:off x="8481646" y="5370513"/>
            <a:ext cx="0" cy="17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25" name="Text Box 553"/>
          <p:cNvSpPr txBox="1">
            <a:spLocks noChangeArrowheads="1"/>
          </p:cNvSpPr>
          <p:nvPr/>
        </p:nvSpPr>
        <p:spPr bwMode="auto">
          <a:xfrm>
            <a:off x="7795847" y="5049839"/>
            <a:ext cx="10301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6x  DC-DC</a:t>
            </a:r>
          </a:p>
        </p:txBody>
      </p:sp>
      <p:sp>
        <p:nvSpPr>
          <p:cNvPr id="3628" name="Line 556"/>
          <p:cNvSpPr>
            <a:spLocks noChangeShapeType="1"/>
          </p:cNvSpPr>
          <p:nvPr/>
        </p:nvSpPr>
        <p:spPr bwMode="auto">
          <a:xfrm flipH="1" flipV="1">
            <a:off x="6002215" y="1881188"/>
            <a:ext cx="2176097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30" name="Line 558"/>
          <p:cNvSpPr>
            <a:spLocks noChangeShapeType="1"/>
          </p:cNvSpPr>
          <p:nvPr/>
        </p:nvSpPr>
        <p:spPr bwMode="auto">
          <a:xfrm flipH="1" flipV="1">
            <a:off x="7998070" y="3824288"/>
            <a:ext cx="16265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31" name="Text Box 559"/>
          <p:cNvSpPr txBox="1">
            <a:spLocks noChangeArrowheads="1"/>
          </p:cNvSpPr>
          <p:nvPr/>
        </p:nvSpPr>
        <p:spPr bwMode="auto">
          <a:xfrm>
            <a:off x="8424985" y="3068639"/>
            <a:ext cx="531935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VME</a:t>
            </a:r>
          </a:p>
          <a:p>
            <a:pPr>
              <a:spcBef>
                <a:spcPct val="50000"/>
              </a:spcBef>
            </a:pPr>
            <a:r>
              <a:rPr lang="en-GB" dirty="0"/>
              <a:t> </a:t>
            </a:r>
            <a:r>
              <a:rPr lang="en-GB" sz="1200" dirty="0"/>
              <a:t>J1</a:t>
            </a:r>
          </a:p>
        </p:txBody>
      </p:sp>
      <p:sp>
        <p:nvSpPr>
          <p:cNvPr id="3636" name="Rectangle 564"/>
          <p:cNvSpPr>
            <a:spLocks noChangeArrowheads="1"/>
          </p:cNvSpPr>
          <p:nvPr/>
        </p:nvSpPr>
        <p:spPr bwMode="auto">
          <a:xfrm rot="5400000">
            <a:off x="7695345" y="3129940"/>
            <a:ext cx="1222375" cy="309196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37" name="Line 565"/>
          <p:cNvSpPr>
            <a:spLocks noChangeShapeType="1"/>
          </p:cNvSpPr>
          <p:nvPr/>
        </p:nvSpPr>
        <p:spPr bwMode="auto">
          <a:xfrm flipH="1" flipV="1">
            <a:off x="6002216" y="3141663"/>
            <a:ext cx="2149720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4" name="Rectangle 572"/>
          <p:cNvSpPr>
            <a:spLocks noChangeArrowheads="1"/>
          </p:cNvSpPr>
          <p:nvPr/>
        </p:nvSpPr>
        <p:spPr bwMode="auto">
          <a:xfrm rot="5400000">
            <a:off x="7695345" y="1799615"/>
            <a:ext cx="1222375" cy="309196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5" name="Rectangle 573"/>
          <p:cNvSpPr>
            <a:spLocks noChangeArrowheads="1"/>
          </p:cNvSpPr>
          <p:nvPr/>
        </p:nvSpPr>
        <p:spPr bwMode="auto">
          <a:xfrm rot="5400000">
            <a:off x="7241077" y="3012465"/>
            <a:ext cx="955675" cy="30919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6" name="Rectangle 574"/>
          <p:cNvSpPr>
            <a:spLocks noChangeArrowheads="1"/>
          </p:cNvSpPr>
          <p:nvPr/>
        </p:nvSpPr>
        <p:spPr bwMode="auto">
          <a:xfrm rot="5400000">
            <a:off x="7211708" y="1694046"/>
            <a:ext cx="1014412" cy="30919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7" name="Text Box 575"/>
          <p:cNvSpPr txBox="1">
            <a:spLocks noChangeArrowheads="1"/>
          </p:cNvSpPr>
          <p:nvPr/>
        </p:nvSpPr>
        <p:spPr bwMode="auto">
          <a:xfrm>
            <a:off x="8412285" y="1731964"/>
            <a:ext cx="53193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VME</a:t>
            </a:r>
          </a:p>
          <a:p>
            <a:pPr>
              <a:spcBef>
                <a:spcPct val="50000"/>
              </a:spcBef>
            </a:pPr>
            <a:r>
              <a:rPr lang="en-GB" sz="1200" dirty="0"/>
              <a:t> J2</a:t>
            </a:r>
          </a:p>
        </p:txBody>
      </p:sp>
      <p:sp>
        <p:nvSpPr>
          <p:cNvPr id="3649" name="Text Box 577"/>
          <p:cNvSpPr txBox="1">
            <a:spLocks noChangeArrowheads="1"/>
          </p:cNvSpPr>
          <p:nvPr/>
        </p:nvSpPr>
        <p:spPr bwMode="auto">
          <a:xfrm>
            <a:off x="7957038" y="4437063"/>
            <a:ext cx="37074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+5V</a:t>
            </a:r>
          </a:p>
        </p:txBody>
      </p:sp>
      <p:sp>
        <p:nvSpPr>
          <p:cNvPr id="3672" name="Rectangle 600"/>
          <p:cNvSpPr>
            <a:spLocks noChangeArrowheads="1"/>
          </p:cNvSpPr>
          <p:nvPr/>
        </p:nvSpPr>
        <p:spPr bwMode="auto">
          <a:xfrm>
            <a:off x="7529147" y="4292601"/>
            <a:ext cx="3948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FUSE</a:t>
            </a:r>
          </a:p>
        </p:txBody>
      </p:sp>
      <p:sp>
        <p:nvSpPr>
          <p:cNvPr id="3673" name="Rectangle 601"/>
          <p:cNvSpPr>
            <a:spLocks noChangeArrowheads="1"/>
          </p:cNvSpPr>
          <p:nvPr/>
        </p:nvSpPr>
        <p:spPr bwMode="auto">
          <a:xfrm rot="16200000">
            <a:off x="7300057" y="1613973"/>
            <a:ext cx="8421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Buffers</a:t>
            </a:r>
          </a:p>
        </p:txBody>
      </p:sp>
      <p:sp>
        <p:nvSpPr>
          <p:cNvPr id="3676" name="Text Box 604"/>
          <p:cNvSpPr txBox="1">
            <a:spLocks noChangeArrowheads="1"/>
          </p:cNvSpPr>
          <p:nvPr/>
        </p:nvSpPr>
        <p:spPr bwMode="auto">
          <a:xfrm>
            <a:off x="7440735" y="836614"/>
            <a:ext cx="12367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VME BASE ADDRESS</a:t>
            </a:r>
          </a:p>
        </p:txBody>
      </p:sp>
      <p:sp>
        <p:nvSpPr>
          <p:cNvPr id="3681" name="Rectangle 609"/>
          <p:cNvSpPr>
            <a:spLocks noChangeArrowheads="1"/>
          </p:cNvSpPr>
          <p:nvPr/>
        </p:nvSpPr>
        <p:spPr bwMode="auto">
          <a:xfrm>
            <a:off x="6925408" y="828675"/>
            <a:ext cx="429358" cy="368300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2" name="Rectangle 610"/>
          <p:cNvSpPr>
            <a:spLocks noChangeArrowheads="1"/>
          </p:cNvSpPr>
          <p:nvPr/>
        </p:nvSpPr>
        <p:spPr bwMode="auto">
          <a:xfrm>
            <a:off x="7042639" y="1001713"/>
            <a:ext cx="430823" cy="368300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3" name="Line 611"/>
          <p:cNvSpPr>
            <a:spLocks noChangeShapeType="1"/>
          </p:cNvSpPr>
          <p:nvPr/>
        </p:nvSpPr>
        <p:spPr bwMode="auto">
          <a:xfrm flipH="1">
            <a:off x="5994889" y="1016000"/>
            <a:ext cx="930519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4" name="AutoShape 612"/>
          <p:cNvSpPr>
            <a:spLocks noChangeArrowheads="1"/>
          </p:cNvSpPr>
          <p:nvPr/>
        </p:nvSpPr>
        <p:spPr bwMode="auto">
          <a:xfrm rot="16200000">
            <a:off x="6425956" y="878865"/>
            <a:ext cx="336550" cy="25204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3685" name="Line 613"/>
          <p:cNvSpPr>
            <a:spLocks noChangeShapeType="1"/>
          </p:cNvSpPr>
          <p:nvPr/>
        </p:nvSpPr>
        <p:spPr bwMode="auto">
          <a:xfrm flipV="1">
            <a:off x="7132028" y="1052514"/>
            <a:ext cx="238857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" name="Line 614"/>
          <p:cNvSpPr>
            <a:spLocks noChangeShapeType="1"/>
          </p:cNvSpPr>
          <p:nvPr/>
        </p:nvSpPr>
        <p:spPr bwMode="auto">
          <a:xfrm flipH="1">
            <a:off x="6002216" y="4292600"/>
            <a:ext cx="452804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" name="Line 615"/>
          <p:cNvSpPr>
            <a:spLocks noChangeShapeType="1"/>
          </p:cNvSpPr>
          <p:nvPr/>
        </p:nvSpPr>
        <p:spPr bwMode="auto">
          <a:xfrm flipH="1">
            <a:off x="6002216" y="4724400"/>
            <a:ext cx="452804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769" name="Group 616"/>
          <p:cNvGrpSpPr>
            <a:grpSpLocks/>
          </p:cNvGrpSpPr>
          <p:nvPr/>
        </p:nvGrpSpPr>
        <p:grpSpPr bwMode="auto">
          <a:xfrm>
            <a:off x="6035920" y="4022725"/>
            <a:ext cx="364880" cy="342900"/>
            <a:chOff x="1396" y="391"/>
            <a:chExt cx="249" cy="216"/>
          </a:xfrm>
        </p:grpSpPr>
        <p:sp>
          <p:nvSpPr>
            <p:cNvPr id="3689" name="Text Box 61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16</a:t>
              </a:r>
            </a:p>
          </p:txBody>
        </p:sp>
        <p:sp>
          <p:nvSpPr>
            <p:cNvPr id="3690" name="Line 61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70" name="Group 619"/>
          <p:cNvGrpSpPr>
            <a:grpSpLocks/>
          </p:cNvGrpSpPr>
          <p:nvPr/>
        </p:nvGrpSpPr>
        <p:grpSpPr bwMode="auto">
          <a:xfrm>
            <a:off x="6035920" y="4473575"/>
            <a:ext cx="364880" cy="342900"/>
            <a:chOff x="1396" y="391"/>
            <a:chExt cx="249" cy="216"/>
          </a:xfrm>
        </p:grpSpPr>
        <p:sp>
          <p:nvSpPr>
            <p:cNvPr id="3692" name="Text Box 620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22</a:t>
              </a:r>
            </a:p>
          </p:txBody>
        </p:sp>
        <p:sp>
          <p:nvSpPr>
            <p:cNvPr id="3693" name="Line 621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sp>
        <p:nvSpPr>
          <p:cNvPr id="3694" name="Rectangle 622"/>
          <p:cNvSpPr>
            <a:spLocks noChangeArrowheads="1"/>
          </p:cNvSpPr>
          <p:nvPr/>
        </p:nvSpPr>
        <p:spPr bwMode="auto">
          <a:xfrm>
            <a:off x="6390543" y="4149726"/>
            <a:ext cx="8338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dirty="0"/>
              <a:t>Data</a:t>
            </a:r>
          </a:p>
          <a:p>
            <a:pPr algn="l"/>
            <a:r>
              <a:rPr lang="en-GB" sz="1200" dirty="0"/>
              <a:t>    4Mbx18</a:t>
            </a:r>
          </a:p>
          <a:p>
            <a:pPr algn="l"/>
            <a:r>
              <a:rPr lang="en-GB" sz="1200" dirty="0"/>
              <a:t>     SRAM</a:t>
            </a:r>
          </a:p>
          <a:p>
            <a:pPr algn="l"/>
            <a:r>
              <a:rPr lang="en-GB" sz="1200" dirty="0"/>
              <a:t>Address</a:t>
            </a:r>
          </a:p>
        </p:txBody>
      </p:sp>
      <p:sp>
        <p:nvSpPr>
          <p:cNvPr id="3695" name="Text Box 623"/>
          <p:cNvSpPr txBox="1">
            <a:spLocks noChangeArrowheads="1"/>
          </p:cNvSpPr>
          <p:nvPr/>
        </p:nvSpPr>
        <p:spPr bwMode="auto">
          <a:xfrm>
            <a:off x="7225812" y="6561139"/>
            <a:ext cx="20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i="1" u="sng" dirty="0">
                <a:solidFill>
                  <a:srgbClr val="0000FF"/>
                </a:solidFill>
              </a:rPr>
              <a:t>MP-UCL,  21 February 2011</a:t>
            </a:r>
          </a:p>
        </p:txBody>
      </p:sp>
      <p:sp>
        <p:nvSpPr>
          <p:cNvPr id="3696" name="Text Box 624"/>
          <p:cNvSpPr txBox="1">
            <a:spLocks noChangeArrowheads="1"/>
          </p:cNvSpPr>
          <p:nvPr/>
        </p:nvSpPr>
        <p:spPr bwMode="auto">
          <a:xfrm>
            <a:off x="-108507" y="2492375"/>
            <a:ext cx="46166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98" name="Text Box 626"/>
          <p:cNvSpPr txBox="1">
            <a:spLocks noChangeArrowheads="1"/>
          </p:cNvSpPr>
          <p:nvPr/>
        </p:nvSpPr>
        <p:spPr bwMode="auto">
          <a:xfrm rot="10800000">
            <a:off x="-43989" y="2930525"/>
            <a:ext cx="36933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u="sng" dirty="0"/>
              <a:t>20x LEMO-00</a:t>
            </a:r>
          </a:p>
        </p:txBody>
      </p:sp>
      <p:sp>
        <p:nvSpPr>
          <p:cNvPr id="3699" name="AutoShape 627"/>
          <p:cNvSpPr>
            <a:spLocks noChangeArrowheads="1"/>
          </p:cNvSpPr>
          <p:nvPr/>
        </p:nvSpPr>
        <p:spPr bwMode="auto">
          <a:xfrm>
            <a:off x="8826012" y="5551489"/>
            <a:ext cx="102577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0" name="AutoShape 628"/>
          <p:cNvSpPr>
            <a:spLocks noChangeArrowheads="1"/>
          </p:cNvSpPr>
          <p:nvPr/>
        </p:nvSpPr>
        <p:spPr bwMode="auto">
          <a:xfrm>
            <a:off x="8623789" y="5551489"/>
            <a:ext cx="102577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1" name="Line 629"/>
          <p:cNvSpPr>
            <a:spLocks noChangeShapeType="1"/>
          </p:cNvSpPr>
          <p:nvPr/>
        </p:nvSpPr>
        <p:spPr bwMode="auto">
          <a:xfrm flipH="1" flipV="1">
            <a:off x="8680938" y="5768976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2" name="Line 630"/>
          <p:cNvSpPr>
            <a:spLocks noChangeShapeType="1"/>
          </p:cNvSpPr>
          <p:nvPr/>
        </p:nvSpPr>
        <p:spPr bwMode="auto">
          <a:xfrm flipV="1">
            <a:off x="8680938" y="5373689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3" name="Line 631"/>
          <p:cNvSpPr>
            <a:spLocks noChangeShapeType="1"/>
          </p:cNvSpPr>
          <p:nvPr/>
        </p:nvSpPr>
        <p:spPr bwMode="auto">
          <a:xfrm flipH="1" flipV="1">
            <a:off x="8871438" y="5768976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4" name="Line 632"/>
          <p:cNvSpPr>
            <a:spLocks noChangeShapeType="1"/>
          </p:cNvSpPr>
          <p:nvPr/>
        </p:nvSpPr>
        <p:spPr bwMode="auto">
          <a:xfrm flipH="1" flipV="1">
            <a:off x="8871438" y="5368925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5" name="Rectangle 633"/>
          <p:cNvSpPr>
            <a:spLocks noChangeArrowheads="1"/>
          </p:cNvSpPr>
          <p:nvPr/>
        </p:nvSpPr>
        <p:spPr bwMode="auto">
          <a:xfrm rot="16200000">
            <a:off x="7288334" y="3074473"/>
            <a:ext cx="8421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Buffers</a:t>
            </a:r>
          </a:p>
        </p:txBody>
      </p:sp>
      <p:sp>
        <p:nvSpPr>
          <p:cNvPr id="3706" name="Line 634"/>
          <p:cNvSpPr>
            <a:spLocks noChangeShapeType="1"/>
          </p:cNvSpPr>
          <p:nvPr/>
        </p:nvSpPr>
        <p:spPr bwMode="auto">
          <a:xfrm flipH="1">
            <a:off x="7967297" y="2528889"/>
            <a:ext cx="1465" cy="1260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7" name="Line 635"/>
          <p:cNvSpPr>
            <a:spLocks noChangeShapeType="1"/>
          </p:cNvSpPr>
          <p:nvPr/>
        </p:nvSpPr>
        <p:spPr bwMode="auto">
          <a:xfrm flipH="1">
            <a:off x="7967297" y="2530475"/>
            <a:ext cx="17584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8" name="Oval 636"/>
          <p:cNvSpPr>
            <a:spLocks noChangeArrowheads="1"/>
          </p:cNvSpPr>
          <p:nvPr/>
        </p:nvSpPr>
        <p:spPr bwMode="auto">
          <a:xfrm>
            <a:off x="7939455" y="3789363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9" name="Oval 637"/>
          <p:cNvSpPr>
            <a:spLocks noChangeArrowheads="1"/>
          </p:cNvSpPr>
          <p:nvPr/>
        </p:nvSpPr>
        <p:spPr bwMode="auto">
          <a:xfrm>
            <a:off x="7300547" y="4508501"/>
            <a:ext cx="57150" cy="6826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0" name="Rectangle 638"/>
          <p:cNvSpPr>
            <a:spLocks noChangeArrowheads="1"/>
          </p:cNvSpPr>
          <p:nvPr/>
        </p:nvSpPr>
        <p:spPr bwMode="auto">
          <a:xfrm>
            <a:off x="7762143" y="4005263"/>
            <a:ext cx="997926" cy="2952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1" name="Text Box 639"/>
          <p:cNvSpPr txBox="1">
            <a:spLocks noChangeArrowheads="1"/>
          </p:cNvSpPr>
          <p:nvPr/>
        </p:nvSpPr>
        <p:spPr bwMode="auto">
          <a:xfrm>
            <a:off x="7605346" y="4041776"/>
            <a:ext cx="128660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All POWER Monitor</a:t>
            </a:r>
          </a:p>
        </p:txBody>
      </p:sp>
      <p:sp>
        <p:nvSpPr>
          <p:cNvPr id="3712" name="Line 640"/>
          <p:cNvSpPr>
            <a:spLocks noChangeShapeType="1"/>
          </p:cNvSpPr>
          <p:nvPr/>
        </p:nvSpPr>
        <p:spPr bwMode="auto">
          <a:xfrm flipV="1">
            <a:off x="6035920" y="3968751"/>
            <a:ext cx="143754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3" name="Line 641"/>
          <p:cNvSpPr>
            <a:spLocks noChangeShapeType="1"/>
          </p:cNvSpPr>
          <p:nvPr/>
        </p:nvSpPr>
        <p:spPr bwMode="auto">
          <a:xfrm>
            <a:off x="7463204" y="3967163"/>
            <a:ext cx="0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4" name="Line 642"/>
          <p:cNvSpPr>
            <a:spLocks noChangeShapeType="1"/>
          </p:cNvSpPr>
          <p:nvPr/>
        </p:nvSpPr>
        <p:spPr bwMode="auto">
          <a:xfrm>
            <a:off x="7463205" y="4149725"/>
            <a:ext cx="2886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771" name="Group 643"/>
          <p:cNvGrpSpPr>
            <a:grpSpLocks/>
          </p:cNvGrpSpPr>
          <p:nvPr/>
        </p:nvGrpSpPr>
        <p:grpSpPr bwMode="auto">
          <a:xfrm>
            <a:off x="6034454" y="3716338"/>
            <a:ext cx="364881" cy="342900"/>
            <a:chOff x="1396" y="391"/>
            <a:chExt cx="249" cy="216"/>
          </a:xfrm>
        </p:grpSpPr>
        <p:sp>
          <p:nvSpPr>
            <p:cNvPr id="3716" name="Text Box 644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7</a:t>
              </a:r>
            </a:p>
          </p:txBody>
        </p:sp>
        <p:sp>
          <p:nvSpPr>
            <p:cNvPr id="3717" name="Line 645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72" name="Group 646"/>
          <p:cNvGrpSpPr>
            <a:grpSpLocks/>
          </p:cNvGrpSpPr>
          <p:nvPr/>
        </p:nvGrpSpPr>
        <p:grpSpPr bwMode="auto">
          <a:xfrm>
            <a:off x="7397262" y="3897314"/>
            <a:ext cx="364881" cy="369888"/>
            <a:chOff x="1396" y="391"/>
            <a:chExt cx="249" cy="233"/>
          </a:xfrm>
        </p:grpSpPr>
        <p:sp>
          <p:nvSpPr>
            <p:cNvPr id="3719" name="Text Box 64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7</a:t>
              </a:r>
            </a:p>
          </p:txBody>
        </p:sp>
        <p:sp>
          <p:nvSpPr>
            <p:cNvPr id="3720" name="Line 64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24" name="AutoShape 652"/>
          <p:cNvSpPr>
            <a:spLocks noChangeArrowheads="1"/>
          </p:cNvSpPr>
          <p:nvPr/>
        </p:nvSpPr>
        <p:spPr bwMode="auto">
          <a:xfrm>
            <a:off x="8891954" y="4149725"/>
            <a:ext cx="181708" cy="179388"/>
          </a:xfrm>
          <a:prstGeom prst="flowChartSummingJunction">
            <a:avLst/>
          </a:prstGeom>
          <a:solidFill>
            <a:srgbClr val="0066FF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5" name="AutoShape 653"/>
          <p:cNvSpPr>
            <a:spLocks noChangeArrowheads="1"/>
          </p:cNvSpPr>
          <p:nvPr/>
        </p:nvSpPr>
        <p:spPr bwMode="auto">
          <a:xfrm>
            <a:off x="8891954" y="3968750"/>
            <a:ext cx="181708" cy="179388"/>
          </a:xfrm>
          <a:prstGeom prst="flowChartSummingJunction">
            <a:avLst/>
          </a:prstGeom>
          <a:solidFill>
            <a:srgbClr val="FF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6" name="Line 654"/>
          <p:cNvSpPr>
            <a:spLocks noChangeShapeType="1"/>
          </p:cNvSpPr>
          <p:nvPr/>
        </p:nvSpPr>
        <p:spPr bwMode="auto">
          <a:xfrm flipV="1">
            <a:off x="8745416" y="4138613"/>
            <a:ext cx="19929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7" name="Text Box 655"/>
          <p:cNvSpPr txBox="1">
            <a:spLocks noChangeArrowheads="1"/>
          </p:cNvSpPr>
          <p:nvPr/>
        </p:nvSpPr>
        <p:spPr bwMode="auto">
          <a:xfrm>
            <a:off x="8610600" y="3789363"/>
            <a:ext cx="61399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2x LEDs</a:t>
            </a:r>
          </a:p>
        </p:txBody>
      </p:sp>
      <p:sp>
        <p:nvSpPr>
          <p:cNvPr id="3728" name="Text Box 656"/>
          <p:cNvSpPr txBox="1">
            <a:spLocks noChangeArrowheads="1"/>
          </p:cNvSpPr>
          <p:nvPr/>
        </p:nvSpPr>
        <p:spPr bwMode="auto">
          <a:xfrm>
            <a:off x="2074008" y="3176"/>
            <a:ext cx="3642946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i="1" u="sng" dirty="0">
                <a:solidFill>
                  <a:srgbClr val="0000FF"/>
                </a:solidFill>
              </a:rPr>
              <a:t>ATLAS-SCT  “DAVE-1” Programmable VME Module</a:t>
            </a:r>
            <a:r>
              <a:rPr lang="en-GB" sz="800" i="1" dirty="0">
                <a:solidFill>
                  <a:srgbClr val="0000FF"/>
                </a:solidFill>
              </a:rPr>
              <a:t> </a:t>
            </a:r>
            <a:r>
              <a:rPr lang="en-GB" sz="800" i="1" dirty="0" err="1">
                <a:solidFill>
                  <a:srgbClr val="0000FF"/>
                </a:solidFill>
              </a:rPr>
              <a:t>M.Goodrick</a:t>
            </a:r>
            <a:r>
              <a:rPr lang="en-GB" sz="800" i="1" dirty="0">
                <a:solidFill>
                  <a:srgbClr val="0000FF"/>
                </a:solidFill>
              </a:rPr>
              <a:t>, </a:t>
            </a:r>
            <a:r>
              <a:rPr lang="en-GB" sz="800" i="1" dirty="0" err="1">
                <a:solidFill>
                  <a:srgbClr val="0000FF"/>
                </a:solidFill>
              </a:rPr>
              <a:t>D.Robinson</a:t>
            </a:r>
            <a:r>
              <a:rPr lang="en-GB" sz="800" i="1" dirty="0">
                <a:solidFill>
                  <a:srgbClr val="0000FF"/>
                </a:solidFill>
              </a:rPr>
              <a:t>,</a:t>
            </a:r>
            <a:r>
              <a:rPr lang="en-GB" sz="800" dirty="0">
                <a:solidFill>
                  <a:srgbClr val="0000FF"/>
                </a:solidFill>
              </a:rPr>
              <a:t> </a:t>
            </a:r>
            <a:r>
              <a:rPr lang="en-GB" sz="800" i="1" dirty="0" err="1">
                <a:solidFill>
                  <a:srgbClr val="0000FF"/>
                </a:solidFill>
              </a:rPr>
              <a:t>R.Shaw</a:t>
            </a:r>
            <a:r>
              <a:rPr lang="en-GB" sz="800" i="1" dirty="0">
                <a:solidFill>
                  <a:srgbClr val="0000FF"/>
                </a:solidFill>
              </a:rPr>
              <a:t> @ University of Cambridge, Cavendish Lab</a:t>
            </a:r>
            <a:r>
              <a:rPr lang="en-GB" sz="800" dirty="0">
                <a:solidFill>
                  <a:srgbClr val="0000FF"/>
                </a:solidFill>
              </a:rPr>
              <a:t> </a:t>
            </a:r>
            <a:r>
              <a:rPr lang="en-GB" sz="800" i="1" dirty="0" err="1">
                <a:solidFill>
                  <a:srgbClr val="0000FF"/>
                </a:solidFill>
              </a:rPr>
              <a:t>M.Postranecky</a:t>
            </a:r>
            <a:r>
              <a:rPr lang="en-GB" sz="800" i="1" dirty="0">
                <a:solidFill>
                  <a:srgbClr val="0000FF"/>
                </a:solidFill>
              </a:rPr>
              <a:t>, </a:t>
            </a:r>
            <a:r>
              <a:rPr lang="en-GB" sz="800" i="1" dirty="0" err="1">
                <a:solidFill>
                  <a:srgbClr val="0000FF"/>
                </a:solidFill>
              </a:rPr>
              <a:t>M.Warren</a:t>
            </a:r>
            <a:r>
              <a:rPr lang="en-GB" sz="800" i="1" dirty="0">
                <a:solidFill>
                  <a:srgbClr val="0000FF"/>
                </a:solidFill>
              </a:rPr>
              <a:t> @ UCL</a:t>
            </a:r>
          </a:p>
        </p:txBody>
      </p:sp>
      <p:sp>
        <p:nvSpPr>
          <p:cNvPr id="3729" name="Line 657"/>
          <p:cNvSpPr>
            <a:spLocks noChangeShapeType="1"/>
          </p:cNvSpPr>
          <p:nvPr/>
        </p:nvSpPr>
        <p:spPr bwMode="auto">
          <a:xfrm flipH="1">
            <a:off x="7885235" y="5481638"/>
            <a:ext cx="35755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0" name="Line 658"/>
          <p:cNvSpPr>
            <a:spLocks noChangeShapeType="1"/>
          </p:cNvSpPr>
          <p:nvPr/>
        </p:nvSpPr>
        <p:spPr bwMode="auto">
          <a:xfrm flipV="1">
            <a:off x="8458200" y="4781550"/>
            <a:ext cx="0" cy="255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1" name="Line 659"/>
          <p:cNvSpPr>
            <a:spLocks noChangeShapeType="1"/>
          </p:cNvSpPr>
          <p:nvPr/>
        </p:nvSpPr>
        <p:spPr bwMode="auto">
          <a:xfrm flipV="1">
            <a:off x="8660423" y="4781551"/>
            <a:ext cx="0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2" name="Line 660"/>
          <p:cNvSpPr>
            <a:spLocks noChangeShapeType="1"/>
          </p:cNvSpPr>
          <p:nvPr/>
        </p:nvSpPr>
        <p:spPr bwMode="auto">
          <a:xfrm flipV="1">
            <a:off x="8859715" y="4781551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3" name="Line 661"/>
          <p:cNvSpPr>
            <a:spLocks noChangeShapeType="1"/>
          </p:cNvSpPr>
          <p:nvPr/>
        </p:nvSpPr>
        <p:spPr bwMode="auto">
          <a:xfrm flipV="1">
            <a:off x="7801708" y="4781550"/>
            <a:ext cx="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4" name="Line 662"/>
          <p:cNvSpPr>
            <a:spLocks noChangeShapeType="1"/>
          </p:cNvSpPr>
          <p:nvPr/>
        </p:nvSpPr>
        <p:spPr bwMode="auto">
          <a:xfrm flipV="1">
            <a:off x="7996605" y="4781551"/>
            <a:ext cx="1465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7" name="Line 665"/>
          <p:cNvSpPr>
            <a:spLocks noChangeShapeType="1"/>
          </p:cNvSpPr>
          <p:nvPr/>
        </p:nvSpPr>
        <p:spPr bwMode="auto">
          <a:xfrm flipV="1">
            <a:off x="7353300" y="4545013"/>
            <a:ext cx="27549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8" name="Line 666"/>
          <p:cNvSpPr>
            <a:spLocks noChangeShapeType="1"/>
          </p:cNvSpPr>
          <p:nvPr/>
        </p:nvSpPr>
        <p:spPr bwMode="auto">
          <a:xfrm flipV="1">
            <a:off x="7835412" y="4545013"/>
            <a:ext cx="19343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0" name="Line 668"/>
          <p:cNvSpPr>
            <a:spLocks noChangeShapeType="1"/>
          </p:cNvSpPr>
          <p:nvPr/>
        </p:nvSpPr>
        <p:spPr bwMode="auto">
          <a:xfrm flipH="1" flipV="1">
            <a:off x="8626720" y="4289425"/>
            <a:ext cx="0" cy="26670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2" name="Text Box 670"/>
          <p:cNvSpPr txBox="1">
            <a:spLocks noChangeArrowheads="1"/>
          </p:cNvSpPr>
          <p:nvPr/>
        </p:nvSpPr>
        <p:spPr bwMode="auto">
          <a:xfrm>
            <a:off x="8636977" y="4365626"/>
            <a:ext cx="3648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7</a:t>
            </a:r>
          </a:p>
        </p:txBody>
      </p:sp>
      <p:sp>
        <p:nvSpPr>
          <p:cNvPr id="3743" name="Line 671"/>
          <p:cNvSpPr>
            <a:spLocks noChangeShapeType="1"/>
          </p:cNvSpPr>
          <p:nvPr/>
        </p:nvSpPr>
        <p:spPr bwMode="auto">
          <a:xfrm flipH="1">
            <a:off x="8559312" y="4481513"/>
            <a:ext cx="133350" cy="55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4" name="Line 672"/>
          <p:cNvSpPr>
            <a:spLocks noChangeShapeType="1"/>
          </p:cNvSpPr>
          <p:nvPr/>
        </p:nvSpPr>
        <p:spPr bwMode="auto">
          <a:xfrm flipV="1">
            <a:off x="7457343" y="5913438"/>
            <a:ext cx="14419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5" name="Oval 673"/>
          <p:cNvSpPr>
            <a:spLocks noChangeArrowheads="1"/>
          </p:cNvSpPr>
          <p:nvPr/>
        </p:nvSpPr>
        <p:spPr bwMode="auto">
          <a:xfrm>
            <a:off x="8053755" y="5883276"/>
            <a:ext cx="57150" cy="6826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6" name="Oval 674"/>
          <p:cNvSpPr>
            <a:spLocks noChangeArrowheads="1"/>
          </p:cNvSpPr>
          <p:nvPr/>
        </p:nvSpPr>
        <p:spPr bwMode="auto">
          <a:xfrm>
            <a:off x="8445012" y="5881688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7" name="Oval 675"/>
          <p:cNvSpPr>
            <a:spLocks noChangeArrowheads="1"/>
          </p:cNvSpPr>
          <p:nvPr/>
        </p:nvSpPr>
        <p:spPr bwMode="auto">
          <a:xfrm>
            <a:off x="8651631" y="5881688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8" name="Oval 676"/>
          <p:cNvSpPr>
            <a:spLocks noChangeArrowheads="1"/>
          </p:cNvSpPr>
          <p:nvPr/>
        </p:nvSpPr>
        <p:spPr bwMode="auto">
          <a:xfrm>
            <a:off x="7439758" y="4513263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9" name="Oval 677"/>
          <p:cNvSpPr>
            <a:spLocks noChangeArrowheads="1"/>
          </p:cNvSpPr>
          <p:nvPr/>
        </p:nvSpPr>
        <p:spPr bwMode="auto">
          <a:xfrm>
            <a:off x="7850066" y="5881688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0" name="Line 678"/>
          <p:cNvSpPr>
            <a:spLocks noChangeShapeType="1"/>
          </p:cNvSpPr>
          <p:nvPr/>
        </p:nvSpPr>
        <p:spPr bwMode="auto">
          <a:xfrm flipV="1">
            <a:off x="7329854" y="3824289"/>
            <a:ext cx="0" cy="681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1" name="Line 679"/>
          <p:cNvSpPr>
            <a:spLocks noChangeShapeType="1"/>
          </p:cNvSpPr>
          <p:nvPr/>
        </p:nvSpPr>
        <p:spPr bwMode="auto">
          <a:xfrm flipH="1" flipV="1">
            <a:off x="7322527" y="3824289"/>
            <a:ext cx="709246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2" name="Line 680"/>
          <p:cNvSpPr>
            <a:spLocks noChangeShapeType="1"/>
          </p:cNvSpPr>
          <p:nvPr/>
        </p:nvSpPr>
        <p:spPr bwMode="auto">
          <a:xfrm>
            <a:off x="7329854" y="4584700"/>
            <a:ext cx="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3" name="Rectangle 681"/>
          <p:cNvSpPr>
            <a:spLocks noChangeArrowheads="1"/>
          </p:cNvSpPr>
          <p:nvPr/>
        </p:nvSpPr>
        <p:spPr bwMode="auto">
          <a:xfrm>
            <a:off x="6200043" y="5554664"/>
            <a:ext cx="298938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773" name="Group 682"/>
          <p:cNvGrpSpPr>
            <a:grpSpLocks/>
          </p:cNvGrpSpPr>
          <p:nvPr/>
        </p:nvGrpSpPr>
        <p:grpSpPr bwMode="auto">
          <a:xfrm>
            <a:off x="6566390" y="5387975"/>
            <a:ext cx="364880" cy="342900"/>
            <a:chOff x="1396" y="391"/>
            <a:chExt cx="249" cy="216"/>
          </a:xfrm>
        </p:grpSpPr>
        <p:sp>
          <p:nvSpPr>
            <p:cNvPr id="3755" name="Text Box 683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8</a:t>
              </a:r>
            </a:p>
          </p:txBody>
        </p:sp>
        <p:sp>
          <p:nvSpPr>
            <p:cNvPr id="3756" name="Line 684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3774" name="Group 685"/>
          <p:cNvGrpSpPr>
            <a:grpSpLocks/>
          </p:cNvGrpSpPr>
          <p:nvPr/>
        </p:nvGrpSpPr>
        <p:grpSpPr bwMode="auto">
          <a:xfrm>
            <a:off x="6566390" y="6146800"/>
            <a:ext cx="364880" cy="342900"/>
            <a:chOff x="1396" y="391"/>
            <a:chExt cx="249" cy="216"/>
          </a:xfrm>
        </p:grpSpPr>
        <p:sp>
          <p:nvSpPr>
            <p:cNvPr id="3758" name="Text Box 686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dirty="0"/>
                <a:t>8</a:t>
              </a:r>
            </a:p>
          </p:txBody>
        </p:sp>
        <p:sp>
          <p:nvSpPr>
            <p:cNvPr id="3759" name="Line 687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sp>
        <p:nvSpPr>
          <p:cNvPr id="3760" name="Line 688"/>
          <p:cNvSpPr>
            <a:spLocks noChangeShapeType="1"/>
          </p:cNvSpPr>
          <p:nvPr/>
        </p:nvSpPr>
        <p:spPr bwMode="auto">
          <a:xfrm rot="10800000" flipV="1">
            <a:off x="6035920" y="5624514"/>
            <a:ext cx="167054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1" name="Line 689"/>
          <p:cNvSpPr>
            <a:spLocks noChangeShapeType="1"/>
          </p:cNvSpPr>
          <p:nvPr/>
        </p:nvSpPr>
        <p:spPr bwMode="auto">
          <a:xfrm rot="10800000" flipV="1">
            <a:off x="6032989" y="6381751"/>
            <a:ext cx="167054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2" name="Text Box 690"/>
          <p:cNvSpPr txBox="1">
            <a:spLocks noChangeArrowheads="1"/>
          </p:cNvSpPr>
          <p:nvPr/>
        </p:nvSpPr>
        <p:spPr bwMode="auto">
          <a:xfrm>
            <a:off x="6066693" y="5768976"/>
            <a:ext cx="565638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SHIFT</a:t>
            </a:r>
          </a:p>
          <a:p>
            <a:pPr>
              <a:spcBef>
                <a:spcPct val="50000"/>
              </a:spcBef>
            </a:pPr>
            <a:r>
              <a:rPr lang="en-GB" sz="800"/>
              <a:t>REG.</a:t>
            </a:r>
          </a:p>
        </p:txBody>
      </p:sp>
      <p:sp>
        <p:nvSpPr>
          <p:cNvPr id="3763" name="Line 691"/>
          <p:cNvSpPr>
            <a:spLocks noChangeShapeType="1"/>
          </p:cNvSpPr>
          <p:nvPr/>
        </p:nvSpPr>
        <p:spPr bwMode="auto">
          <a:xfrm rot="10800000" flipV="1">
            <a:off x="3143250" y="3573463"/>
            <a:ext cx="222591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4" name="Line 692"/>
          <p:cNvSpPr>
            <a:spLocks noChangeShapeType="1"/>
          </p:cNvSpPr>
          <p:nvPr/>
        </p:nvSpPr>
        <p:spPr bwMode="auto">
          <a:xfrm flipH="1">
            <a:off x="3143250" y="3409951"/>
            <a:ext cx="0" cy="163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5" name="Line 693"/>
          <p:cNvSpPr>
            <a:spLocks noChangeShapeType="1"/>
          </p:cNvSpPr>
          <p:nvPr/>
        </p:nvSpPr>
        <p:spPr bwMode="auto">
          <a:xfrm flipH="1">
            <a:off x="3475892" y="3206751"/>
            <a:ext cx="0" cy="366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6" name="Oval 694"/>
          <p:cNvSpPr>
            <a:spLocks noChangeArrowheads="1"/>
          </p:cNvSpPr>
          <p:nvPr/>
        </p:nvSpPr>
        <p:spPr bwMode="auto">
          <a:xfrm>
            <a:off x="3455377" y="3535364"/>
            <a:ext cx="39566" cy="730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" name="Slide Number Placeholder 4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2" name="TextBox 411"/>
          <p:cNvSpPr txBox="1"/>
          <p:nvPr/>
        </p:nvSpPr>
        <p:spPr>
          <a:xfrm>
            <a:off x="2271072" y="1343025"/>
            <a:ext cx="3115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FPGA spec: Xilinx Spartan 3E 1600 (SC3S1600E)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7150"/>
            <a:ext cx="2133600" cy="365125"/>
          </a:xfrm>
        </p:spPr>
        <p:txBody>
          <a:bodyPr/>
          <a:lstStyle/>
          <a:p>
            <a:fld id="{A1852816-64AA-3644-8A8D-D2644B4F6BB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 descr="DSCN15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190500"/>
            <a:ext cx="8432800" cy="6324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90800" y="4662269"/>
            <a:ext cx="3561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DAVE card – first prototype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48"/>
          <p:cNvSpPr>
            <a:spLocks noChangeArrowheads="1"/>
          </p:cNvSpPr>
          <p:nvPr/>
        </p:nvSpPr>
        <p:spPr bwMode="auto">
          <a:xfrm>
            <a:off x="3419475" y="3644900"/>
            <a:ext cx="2952750" cy="10080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CTP-like Trigger Module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DAVE card Firmware </a:t>
            </a:r>
            <a:r>
              <a:rPr lang="en-US" sz="4000" dirty="0"/>
              <a:t>Blocks</a:t>
            </a:r>
          </a:p>
        </p:txBody>
      </p:sp>
      <p:sp>
        <p:nvSpPr>
          <p:cNvPr id="13316" name="AutoShape 9"/>
          <p:cNvSpPr>
            <a:spLocks noChangeArrowheads="1"/>
          </p:cNvSpPr>
          <p:nvPr/>
        </p:nvSpPr>
        <p:spPr bwMode="auto">
          <a:xfrm>
            <a:off x="3490913" y="4076700"/>
            <a:ext cx="792162" cy="5048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sz="1400"/>
              <a:t> AND/OR matrix</a:t>
            </a:r>
          </a:p>
        </p:txBody>
      </p:sp>
      <p:sp>
        <p:nvSpPr>
          <p:cNvPr id="13317" name="AutoShape 14"/>
          <p:cNvSpPr>
            <a:spLocks noChangeArrowheads="1"/>
          </p:cNvSpPr>
          <p:nvPr/>
        </p:nvSpPr>
        <p:spPr bwMode="auto">
          <a:xfrm>
            <a:off x="1331913" y="2781300"/>
            <a:ext cx="1655762" cy="14398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9FF66"/>
              </a:gs>
              <a:gs pos="100000">
                <a:srgbClr val="82D85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Input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Enable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Sync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Delay</a:t>
            </a:r>
          </a:p>
        </p:txBody>
      </p:sp>
      <p:sp>
        <p:nvSpPr>
          <p:cNvPr id="13318" name="Line 43"/>
          <p:cNvSpPr>
            <a:spLocks noChangeShapeType="1"/>
          </p:cNvSpPr>
          <p:nvPr/>
        </p:nvSpPr>
        <p:spPr bwMode="auto">
          <a:xfrm>
            <a:off x="539750" y="3284538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9" name="Line 44"/>
          <p:cNvSpPr>
            <a:spLocks noChangeShapeType="1"/>
          </p:cNvSpPr>
          <p:nvPr/>
        </p:nvSpPr>
        <p:spPr bwMode="auto">
          <a:xfrm flipH="1">
            <a:off x="1042988" y="3213100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0" name="Text Box 45"/>
          <p:cNvSpPr txBox="1">
            <a:spLocks noChangeArrowheads="1"/>
          </p:cNvSpPr>
          <p:nvPr/>
        </p:nvSpPr>
        <p:spPr bwMode="auto">
          <a:xfrm>
            <a:off x="1093788" y="3255963"/>
            <a:ext cx="165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/>
              <a:t>8</a:t>
            </a:r>
          </a:p>
        </p:txBody>
      </p:sp>
      <p:sp>
        <p:nvSpPr>
          <p:cNvPr id="13321" name="Line 46"/>
          <p:cNvSpPr>
            <a:spLocks noChangeShapeType="1"/>
          </p:cNvSpPr>
          <p:nvPr/>
        </p:nvSpPr>
        <p:spPr bwMode="auto">
          <a:xfrm>
            <a:off x="4643438" y="26368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" name="AutoShape 47"/>
          <p:cNvSpPr>
            <a:spLocks noChangeArrowheads="1"/>
          </p:cNvSpPr>
          <p:nvPr/>
        </p:nvSpPr>
        <p:spPr bwMode="auto">
          <a:xfrm>
            <a:off x="5003800" y="2781300"/>
            <a:ext cx="1368425" cy="5762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Busy Gen</a:t>
            </a:r>
          </a:p>
        </p:txBody>
      </p:sp>
      <p:sp>
        <p:nvSpPr>
          <p:cNvPr id="13323" name="AutoShape 49"/>
          <p:cNvSpPr>
            <a:spLocks noChangeArrowheads="1"/>
          </p:cNvSpPr>
          <p:nvPr/>
        </p:nvSpPr>
        <p:spPr bwMode="auto">
          <a:xfrm>
            <a:off x="6875463" y="1196975"/>
            <a:ext cx="792162" cy="3024188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9FF66"/>
              </a:gs>
              <a:gs pos="100000">
                <a:srgbClr val="82D85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Output</a:t>
            </a:r>
          </a:p>
          <a:p>
            <a:pPr defTabSz="915988">
              <a:spcBef>
                <a:spcPct val="0"/>
              </a:spcBef>
            </a:pPr>
            <a:r>
              <a:rPr lang="en-US" sz="1700"/>
              <a:t>Enable</a:t>
            </a:r>
          </a:p>
          <a:p>
            <a:pPr defTabSz="915988">
              <a:spcBef>
                <a:spcPct val="0"/>
              </a:spcBef>
            </a:pPr>
            <a:r>
              <a:rPr lang="en-US" sz="1700"/>
              <a:t>Map</a:t>
            </a:r>
          </a:p>
        </p:txBody>
      </p:sp>
      <p:sp>
        <p:nvSpPr>
          <p:cNvPr id="13324" name="AutoShape 51"/>
          <p:cNvSpPr>
            <a:spLocks noChangeArrowheads="1"/>
          </p:cNvSpPr>
          <p:nvPr/>
        </p:nvSpPr>
        <p:spPr bwMode="auto">
          <a:xfrm>
            <a:off x="1331913" y="1125538"/>
            <a:ext cx="1655762" cy="1439862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9FF66"/>
              </a:gs>
              <a:gs pos="100000">
                <a:srgbClr val="82D85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Internal Sig Gen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Randomiser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Fixed Freq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BCR/BCID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ECR/ECRID</a:t>
            </a:r>
          </a:p>
          <a:p>
            <a:pPr defTabSz="915988">
              <a:spcBef>
                <a:spcPct val="0"/>
              </a:spcBef>
            </a:pPr>
            <a:r>
              <a:rPr lang="en-US" sz="1400"/>
              <a:t>Sequencer</a:t>
            </a:r>
          </a:p>
        </p:txBody>
      </p:sp>
      <p:sp>
        <p:nvSpPr>
          <p:cNvPr id="13325" name="Line 52"/>
          <p:cNvSpPr>
            <a:spLocks noChangeShapeType="1"/>
          </p:cNvSpPr>
          <p:nvPr/>
        </p:nvSpPr>
        <p:spPr bwMode="auto">
          <a:xfrm>
            <a:off x="3924300" y="191611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6" name="Line 53"/>
          <p:cNvSpPr>
            <a:spLocks noChangeShapeType="1"/>
          </p:cNvSpPr>
          <p:nvPr/>
        </p:nvSpPr>
        <p:spPr bwMode="auto">
          <a:xfrm>
            <a:off x="4498975" y="1628775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7" name="AutoShape 56"/>
          <p:cNvSpPr>
            <a:spLocks noChangeArrowheads="1"/>
          </p:cNvSpPr>
          <p:nvPr/>
        </p:nvSpPr>
        <p:spPr bwMode="auto">
          <a:xfrm>
            <a:off x="4067175" y="2060575"/>
            <a:ext cx="1152525" cy="5762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ECR Gen</a:t>
            </a:r>
          </a:p>
        </p:txBody>
      </p:sp>
      <p:sp>
        <p:nvSpPr>
          <p:cNvPr id="13328" name="AutoShape 57"/>
          <p:cNvSpPr>
            <a:spLocks noChangeArrowheads="1"/>
          </p:cNvSpPr>
          <p:nvPr/>
        </p:nvSpPr>
        <p:spPr bwMode="auto">
          <a:xfrm>
            <a:off x="3348038" y="1341438"/>
            <a:ext cx="1149350" cy="57467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BCR Gen</a:t>
            </a:r>
          </a:p>
        </p:txBody>
      </p:sp>
      <p:sp>
        <p:nvSpPr>
          <p:cNvPr id="13329" name="Line 58"/>
          <p:cNvSpPr>
            <a:spLocks noChangeShapeType="1"/>
          </p:cNvSpPr>
          <p:nvPr/>
        </p:nvSpPr>
        <p:spPr bwMode="auto">
          <a:xfrm>
            <a:off x="5651500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0" name="Line 60"/>
          <p:cNvSpPr>
            <a:spLocks noChangeShapeType="1"/>
          </p:cNvSpPr>
          <p:nvPr/>
        </p:nvSpPr>
        <p:spPr bwMode="auto">
          <a:xfrm>
            <a:off x="4643438" y="29972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1" name="Line 65"/>
          <p:cNvSpPr>
            <a:spLocks noChangeShapeType="1"/>
          </p:cNvSpPr>
          <p:nvPr/>
        </p:nvSpPr>
        <p:spPr bwMode="auto">
          <a:xfrm flipH="1">
            <a:off x="3203575" y="1412875"/>
            <a:ext cx="0" cy="295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2" name="Line 66"/>
          <p:cNvSpPr>
            <a:spLocks noChangeShapeType="1"/>
          </p:cNvSpPr>
          <p:nvPr/>
        </p:nvSpPr>
        <p:spPr bwMode="auto">
          <a:xfrm>
            <a:off x="3203575" y="15573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3" name="Line 67"/>
          <p:cNvSpPr>
            <a:spLocks noChangeShapeType="1"/>
          </p:cNvSpPr>
          <p:nvPr/>
        </p:nvSpPr>
        <p:spPr bwMode="auto">
          <a:xfrm>
            <a:off x="3203575" y="23495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4" name="Line 68"/>
          <p:cNvSpPr>
            <a:spLocks noChangeShapeType="1"/>
          </p:cNvSpPr>
          <p:nvPr/>
        </p:nvSpPr>
        <p:spPr bwMode="auto">
          <a:xfrm>
            <a:off x="3203575" y="31416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5" name="AutoShape 69"/>
          <p:cNvSpPr>
            <a:spLocks noChangeArrowheads="1"/>
          </p:cNvSpPr>
          <p:nvPr/>
        </p:nvSpPr>
        <p:spPr bwMode="auto">
          <a:xfrm>
            <a:off x="1547813" y="4795838"/>
            <a:ext cx="1223962" cy="7207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Fine Delay*</a:t>
            </a:r>
          </a:p>
          <a:p>
            <a:pPr defTabSz="915988">
              <a:spcBef>
                <a:spcPct val="0"/>
              </a:spcBef>
            </a:pPr>
            <a:endParaRPr lang="en-US" sz="1400"/>
          </a:p>
          <a:p>
            <a:pPr defTabSz="915988">
              <a:spcBef>
                <a:spcPct val="0"/>
              </a:spcBef>
            </a:pPr>
            <a:r>
              <a:rPr lang="en-US" sz="1400"/>
              <a:t>63x.5ns</a:t>
            </a:r>
          </a:p>
        </p:txBody>
      </p:sp>
      <p:sp>
        <p:nvSpPr>
          <p:cNvPr id="13336" name="Line 70"/>
          <p:cNvSpPr>
            <a:spLocks noChangeShapeType="1"/>
          </p:cNvSpPr>
          <p:nvPr/>
        </p:nvSpPr>
        <p:spPr bwMode="auto">
          <a:xfrm>
            <a:off x="2987675" y="184467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7" name="Line 71"/>
          <p:cNvSpPr>
            <a:spLocks noChangeShapeType="1"/>
          </p:cNvSpPr>
          <p:nvPr/>
        </p:nvSpPr>
        <p:spPr bwMode="auto">
          <a:xfrm>
            <a:off x="2987675" y="3500438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8" name="Line 72"/>
          <p:cNvSpPr>
            <a:spLocks noChangeShapeType="1"/>
          </p:cNvSpPr>
          <p:nvPr/>
        </p:nvSpPr>
        <p:spPr bwMode="auto">
          <a:xfrm>
            <a:off x="3203575" y="422116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9" name="Line 73"/>
          <p:cNvSpPr>
            <a:spLocks noChangeShapeType="1"/>
          </p:cNvSpPr>
          <p:nvPr/>
        </p:nvSpPr>
        <p:spPr bwMode="auto">
          <a:xfrm flipV="1">
            <a:off x="5219700" y="2349500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0" name="Line 74"/>
          <p:cNvSpPr>
            <a:spLocks noChangeShapeType="1"/>
          </p:cNvSpPr>
          <p:nvPr/>
        </p:nvSpPr>
        <p:spPr bwMode="auto">
          <a:xfrm flipV="1">
            <a:off x="6372225" y="30686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1" name="AutoShape 75"/>
          <p:cNvSpPr>
            <a:spLocks noChangeArrowheads="1"/>
          </p:cNvSpPr>
          <p:nvPr/>
        </p:nvSpPr>
        <p:spPr bwMode="auto">
          <a:xfrm>
            <a:off x="5364163" y="4076700"/>
            <a:ext cx="792162" cy="5048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sz="1400"/>
              <a:t>Mask/ Gate</a:t>
            </a:r>
          </a:p>
        </p:txBody>
      </p:sp>
      <p:sp>
        <p:nvSpPr>
          <p:cNvPr id="13342" name="Line 79"/>
          <p:cNvSpPr>
            <a:spLocks noChangeShapeType="1"/>
          </p:cNvSpPr>
          <p:nvPr/>
        </p:nvSpPr>
        <p:spPr bwMode="auto">
          <a:xfrm>
            <a:off x="6372225" y="38608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3" name="AutoShape 80"/>
          <p:cNvSpPr>
            <a:spLocks noChangeArrowheads="1"/>
          </p:cNvSpPr>
          <p:nvPr/>
        </p:nvSpPr>
        <p:spPr bwMode="auto">
          <a:xfrm>
            <a:off x="4427538" y="4076700"/>
            <a:ext cx="792162" cy="5048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sz="1400"/>
              <a:t>Dead-time</a:t>
            </a:r>
          </a:p>
        </p:txBody>
      </p:sp>
      <p:sp>
        <p:nvSpPr>
          <p:cNvPr id="13344" name="Text Box 81"/>
          <p:cNvSpPr txBox="1">
            <a:spLocks noChangeArrowheads="1"/>
          </p:cNvSpPr>
          <p:nvPr/>
        </p:nvSpPr>
        <p:spPr bwMode="auto">
          <a:xfrm>
            <a:off x="450974" y="5516563"/>
            <a:ext cx="16158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1200" dirty="0" smtClean="0"/>
              <a:t>Not </a:t>
            </a:r>
            <a:r>
              <a:rPr lang="en-US" sz="1200" dirty="0"/>
              <a:t>on FPGA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pPr>
              <a:buFontTx/>
              <a:buChar char="•"/>
            </a:pPr>
            <a:r>
              <a:rPr lang="en-US" sz="1200" dirty="0" smtClean="0"/>
              <a:t>using </a:t>
            </a:r>
            <a:r>
              <a:rPr lang="en-US" sz="1200" dirty="0"/>
              <a:t>CERN Delay25 chip</a:t>
            </a:r>
          </a:p>
        </p:txBody>
      </p:sp>
      <p:sp>
        <p:nvSpPr>
          <p:cNvPr id="13345" name="Line 82"/>
          <p:cNvSpPr>
            <a:spLocks noChangeShapeType="1"/>
          </p:cNvSpPr>
          <p:nvPr/>
        </p:nvSpPr>
        <p:spPr bwMode="auto">
          <a:xfrm>
            <a:off x="1835150" y="4221163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6" name="Line 83"/>
          <p:cNvSpPr>
            <a:spLocks noChangeShapeType="1"/>
          </p:cNvSpPr>
          <p:nvPr/>
        </p:nvSpPr>
        <p:spPr bwMode="auto">
          <a:xfrm flipH="1" flipV="1">
            <a:off x="2482850" y="4221163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7" name="Line 84"/>
          <p:cNvSpPr>
            <a:spLocks noChangeShapeType="1"/>
          </p:cNvSpPr>
          <p:nvPr/>
        </p:nvSpPr>
        <p:spPr bwMode="auto">
          <a:xfrm flipH="1">
            <a:off x="1763713" y="4508500"/>
            <a:ext cx="14287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8" name="Text Box 85"/>
          <p:cNvSpPr txBox="1">
            <a:spLocks noChangeArrowheads="1"/>
          </p:cNvSpPr>
          <p:nvPr/>
        </p:nvSpPr>
        <p:spPr bwMode="auto">
          <a:xfrm>
            <a:off x="1690688" y="4333875"/>
            <a:ext cx="165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/>
              <a:t>4</a:t>
            </a:r>
          </a:p>
        </p:txBody>
      </p:sp>
      <p:sp>
        <p:nvSpPr>
          <p:cNvPr id="13349" name="AutoShape 86"/>
          <p:cNvSpPr>
            <a:spLocks noChangeArrowheads="1"/>
          </p:cNvSpPr>
          <p:nvPr/>
        </p:nvSpPr>
        <p:spPr bwMode="auto">
          <a:xfrm>
            <a:off x="6516688" y="4365625"/>
            <a:ext cx="1152525" cy="1150938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Sink RAM</a:t>
            </a:r>
          </a:p>
        </p:txBody>
      </p:sp>
      <p:sp>
        <p:nvSpPr>
          <p:cNvPr id="13350" name="AutoShape 90"/>
          <p:cNvSpPr>
            <a:spLocks noChangeArrowheads="1"/>
          </p:cNvSpPr>
          <p:nvPr/>
        </p:nvSpPr>
        <p:spPr bwMode="auto">
          <a:xfrm>
            <a:off x="3419475" y="4940300"/>
            <a:ext cx="2736850" cy="5762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915988">
              <a:spcBef>
                <a:spcPct val="0"/>
              </a:spcBef>
            </a:pPr>
            <a:r>
              <a:rPr lang="en-US" b="1"/>
              <a:t>VME/USB Interface</a:t>
            </a:r>
          </a:p>
        </p:txBody>
      </p:sp>
      <p:sp>
        <p:nvSpPr>
          <p:cNvPr id="13351" name="Line 91"/>
          <p:cNvSpPr>
            <a:spLocks noChangeShapeType="1"/>
          </p:cNvSpPr>
          <p:nvPr/>
        </p:nvSpPr>
        <p:spPr bwMode="auto">
          <a:xfrm>
            <a:off x="7667625" y="3284538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2" name="Line 92"/>
          <p:cNvSpPr>
            <a:spLocks noChangeShapeType="1"/>
          </p:cNvSpPr>
          <p:nvPr/>
        </p:nvSpPr>
        <p:spPr bwMode="auto">
          <a:xfrm flipH="1">
            <a:off x="7740650" y="3213100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" name="Text Box 93"/>
          <p:cNvSpPr txBox="1">
            <a:spLocks noChangeArrowheads="1"/>
          </p:cNvSpPr>
          <p:nvPr/>
        </p:nvSpPr>
        <p:spPr bwMode="auto">
          <a:xfrm>
            <a:off x="7791450" y="3255963"/>
            <a:ext cx="165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/>
              <a:t>8</a:t>
            </a:r>
          </a:p>
        </p:txBody>
      </p:sp>
      <p:sp>
        <p:nvSpPr>
          <p:cNvPr id="13354" name="Text Box 94"/>
          <p:cNvSpPr txBox="1">
            <a:spLocks noChangeArrowheads="1"/>
          </p:cNvSpPr>
          <p:nvPr/>
        </p:nvSpPr>
        <p:spPr bwMode="auto">
          <a:xfrm>
            <a:off x="573088" y="2693988"/>
            <a:ext cx="5762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LEMO In</a:t>
            </a:r>
          </a:p>
        </p:txBody>
      </p:sp>
      <p:sp>
        <p:nvSpPr>
          <p:cNvPr id="13355" name="Text Box 95"/>
          <p:cNvSpPr txBox="1">
            <a:spLocks noChangeArrowheads="1"/>
          </p:cNvSpPr>
          <p:nvPr/>
        </p:nvSpPr>
        <p:spPr bwMode="auto">
          <a:xfrm>
            <a:off x="7758113" y="2717800"/>
            <a:ext cx="7191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LEMO Out</a:t>
            </a:r>
          </a:p>
        </p:txBody>
      </p:sp>
      <p:sp>
        <p:nvSpPr>
          <p:cNvPr id="13356" name="Line 97"/>
          <p:cNvSpPr>
            <a:spLocks noChangeShapeType="1"/>
          </p:cNvSpPr>
          <p:nvPr/>
        </p:nvSpPr>
        <p:spPr bwMode="auto">
          <a:xfrm>
            <a:off x="539750" y="3789363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7" name="Line 98"/>
          <p:cNvSpPr>
            <a:spLocks noChangeShapeType="1"/>
          </p:cNvSpPr>
          <p:nvPr/>
        </p:nvSpPr>
        <p:spPr bwMode="auto">
          <a:xfrm>
            <a:off x="7667625" y="3789363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8" name="Line 99"/>
          <p:cNvSpPr>
            <a:spLocks noChangeShapeType="1"/>
          </p:cNvSpPr>
          <p:nvPr/>
        </p:nvSpPr>
        <p:spPr bwMode="auto">
          <a:xfrm>
            <a:off x="6372225" y="40052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358058" y="5661025"/>
            <a:ext cx="6586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Firmware</a:t>
            </a:r>
            <a:r>
              <a:rPr lang="en-US" dirty="0" smtClean="0"/>
              <a:t> mainly by Matt</a:t>
            </a:r>
            <a:r>
              <a:rPr lang="en-US" dirty="0" smtClean="0"/>
              <a:t>, USB by Maurice, testing by Rick</a:t>
            </a:r>
          </a:p>
          <a:p>
            <a:r>
              <a:rPr lang="en-US" dirty="0" smtClean="0"/>
              <a:t> </a:t>
            </a:r>
            <a:r>
              <a:rPr lang="en-US" dirty="0" smtClean="0"/>
              <a:t>CTP blocks originally by Stefan Haas.</a:t>
            </a:r>
          </a:p>
          <a:p>
            <a:r>
              <a:rPr lang="en-US" dirty="0" smtClean="0"/>
              <a:t>Higher level software to be provided by </a:t>
            </a:r>
            <a:r>
              <a:rPr lang="en-US" dirty="0" err="1" smtClean="0"/>
              <a:t>Thilo</a:t>
            </a:r>
            <a:r>
              <a:rPr lang="en-US" dirty="0" smtClean="0"/>
              <a:t> </a:t>
            </a:r>
            <a:r>
              <a:rPr lang="en-US" dirty="0" err="1" smtClean="0"/>
              <a:t>Pauly</a:t>
            </a:r>
            <a:r>
              <a:rPr lang="en-US" dirty="0" smtClean="0"/>
              <a:t> &amp; Dave Robinson</a:t>
            </a:r>
            <a:endParaRPr lang="en-US" dirty="0"/>
          </a:p>
        </p:txBody>
      </p:sp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prototypes already built</a:t>
            </a:r>
          </a:p>
          <a:p>
            <a:pPr lvl="1"/>
            <a:r>
              <a:rPr lang="en-US" dirty="0" smtClean="0"/>
              <a:t>Some minor design iterations pending</a:t>
            </a:r>
          </a:p>
          <a:p>
            <a:pPr lvl="2"/>
            <a:r>
              <a:rPr lang="en-US" dirty="0" smtClean="0"/>
              <a:t>Corrections made by wire-tack</a:t>
            </a:r>
          </a:p>
          <a:p>
            <a:r>
              <a:rPr lang="en-US" dirty="0" smtClean="0"/>
              <a:t>Firmware already well underway and some basic functionality demonstrated</a:t>
            </a:r>
          </a:p>
          <a:p>
            <a:pPr lvl="1"/>
            <a:r>
              <a:rPr lang="en-US" dirty="0" smtClean="0"/>
              <a:t>USB functionality still pending</a:t>
            </a:r>
          </a:p>
          <a:p>
            <a:r>
              <a:rPr lang="en-US" dirty="0" smtClean="0"/>
              <a:t>Next design iterations by ~March</a:t>
            </a:r>
          </a:p>
          <a:p>
            <a:r>
              <a:rPr lang="en-US" dirty="0" smtClean="0"/>
              <a:t>First modules for testing by ~June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22/02/2011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Dave Robinson    SCT Operations ID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1022</Words>
  <Application>Microsoft Macintosh PowerPoint</Application>
  <PresentationFormat>On-screen Show (4:3)</PresentationFormat>
  <Paragraphs>314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DAVE Card Status</vt:lpstr>
      <vt:lpstr>What is it?</vt:lpstr>
      <vt:lpstr>Concept &amp; Motivation</vt:lpstr>
      <vt:lpstr>Slide 4</vt:lpstr>
      <vt:lpstr>Interesting use-cases</vt:lpstr>
      <vt:lpstr>Slide 6</vt:lpstr>
      <vt:lpstr>Slide 7</vt:lpstr>
      <vt:lpstr>DAVE card Firmware Blocks</vt:lpstr>
      <vt:lpstr>Production Schedule</vt:lpstr>
      <vt:lpstr>ATLAS Orders</vt:lpstr>
      <vt:lpstr>Summary - Key Points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Robinson</dc:creator>
  <cp:lastModifiedBy>Dave Robinson</cp:lastModifiedBy>
  <cp:revision>31</cp:revision>
  <dcterms:created xsi:type="dcterms:W3CDTF">2011-02-22T08:04:22Z</dcterms:created>
  <dcterms:modified xsi:type="dcterms:W3CDTF">2011-02-22T08:27:23Z</dcterms:modified>
</cp:coreProperties>
</file>