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  <p:sldId id="266" r:id="rId11"/>
    <p:sldId id="267" r:id="rId12"/>
  </p:sldIdLst>
  <p:sldSz cx="9144000" cy="6858000" type="screen4x3"/>
  <p:notesSz cx="6745288" cy="988218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702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1113" y="0"/>
            <a:ext cx="29225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642D9DA-8C03-425E-B552-DCA333C7D166}" type="datetimeFigureOut">
              <a:rPr lang="en-US"/>
              <a:pPr>
                <a:defRPr/>
              </a:pPr>
              <a:t>5/3/2011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8688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1113" y="9386888"/>
            <a:ext cx="29225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51B00B-3F76-4913-8FB6-EAEF72A1C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258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1113" y="0"/>
            <a:ext cx="29225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ADA7ED-2F2F-4915-8A89-BCF75EAC54E4}" type="datetimeFigureOut">
              <a:rPr lang="en-US"/>
              <a:pPr>
                <a:defRPr/>
              </a:pPr>
              <a:t>5/3/2011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94238"/>
            <a:ext cx="5395912" cy="4446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86888"/>
            <a:ext cx="2922588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1113" y="9386888"/>
            <a:ext cx="29225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FDFF09E-29D9-4372-BA6C-DAB232206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B50A-311B-4F11-A6A2-145B9B4BE3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BAFEF-6B2F-471F-BFCD-710B543FA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38D07-317E-421F-8CC9-6EC3034CC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DF9D3-BC25-4EE6-B452-F49AD7724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CDFFF-1AEC-4FF6-B69D-800D42096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37734-CF7B-4D73-A5EF-3C5C8C5756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E6DE8-4A7B-48E7-AE94-45DC4A351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6C29C-00DC-4707-8955-0879C82D0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5CBF5-3669-4ECA-8D75-F0876BC50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94E7D-A601-4C30-90ED-3C425D7B4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03/05/2011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4AAC-1A12-4D10-B211-FBC6178B9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BC64F2-49B8-4F06-800E-7C4D4C588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5500" y="901700"/>
            <a:ext cx="7683500" cy="584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+mn-cs"/>
              </a:rPr>
              <a:t>SCT has developed a new ATLAS trigger card</a:t>
            </a:r>
          </a:p>
        </p:txBody>
      </p:sp>
      <p:sp>
        <p:nvSpPr>
          <p:cNvPr id="15362" name="TextBox 5"/>
          <p:cNvSpPr txBox="1">
            <a:spLocks noChangeArrowheads="1"/>
          </p:cNvSpPr>
          <p:nvPr/>
        </p:nvSpPr>
        <p:spPr bwMode="auto">
          <a:xfrm>
            <a:off x="1028700" y="1739900"/>
            <a:ext cx="71882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Introduction</a:t>
            </a:r>
          </a:p>
          <a:p>
            <a:pPr algn="ctr"/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Concept &amp; Motivation</a:t>
            </a:r>
          </a:p>
          <a:p>
            <a:pPr algn="ctr"/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Functionality Overview</a:t>
            </a:r>
          </a:p>
          <a:p>
            <a:pPr algn="ctr"/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Production Status</a:t>
            </a:r>
          </a:p>
          <a:p>
            <a:pPr algn="ctr"/>
            <a:endParaRPr lang="en-US" sz="2800">
              <a:latin typeface="Calibri" pitchFamily="34" charset="0"/>
            </a:endParaRPr>
          </a:p>
          <a:p>
            <a:pPr algn="ctr"/>
            <a:r>
              <a:rPr lang="en-US" sz="2800">
                <a:latin typeface="Calibri" pitchFamily="34" charset="0"/>
              </a:rPr>
              <a:t>ATLAS orders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DA005-EF23-4242-BD4A-A682D7BFA2C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ATLAS 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SCT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TRT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Pixels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BCM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ATLAS central trigger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Strong interest by L1Calo and </a:t>
            </a:r>
            <a:r>
              <a:rPr lang="en-US" dirty="0" err="1" smtClean="0"/>
              <a:t>LAr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…others are likely?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Interest too from </a:t>
            </a:r>
            <a:r>
              <a:rPr lang="en-US" smtClean="0"/>
              <a:t>outside ATLAS!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D18D70-2FF8-44D3-8EFD-CBFB4530D9F9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- Key 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Communication by VME or USB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In </a:t>
            </a:r>
            <a:r>
              <a:rPr lang="en-US" dirty="0" err="1" smtClean="0"/>
              <a:t>vme</a:t>
            </a:r>
            <a:r>
              <a:rPr lang="en-US" dirty="0" smtClean="0"/>
              <a:t>/TTC crate or on desktop with power supply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Exact CTP functionality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Random trigger, simple and complex </a:t>
            </a:r>
            <a:r>
              <a:rPr lang="en-US" dirty="0" err="1" smtClean="0"/>
              <a:t>deadtime</a:t>
            </a:r>
            <a:r>
              <a:rPr lang="en-US" dirty="0" smtClean="0"/>
              <a:t>, ECR, BCR etc to give exact same conditions in standalone as experienced in combined runs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Trigger sequence playback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64M word SRAM gives us up to 52 seconds history of trigger playback for 75kHz L1 rate (</a:t>
            </a:r>
            <a:r>
              <a:rPr lang="en-US" dirty="0" err="1" smtClean="0"/>
              <a:t>eg</a:t>
            </a:r>
            <a:r>
              <a:rPr lang="en-US" dirty="0" smtClean="0"/>
              <a:t> on interrupt by system BUSY)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Powerful generic functionality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Available by late summer 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… when </a:t>
            </a:r>
            <a:r>
              <a:rPr lang="en-US" smtClean="0"/>
              <a:t>you will see </a:t>
            </a:r>
            <a:r>
              <a:rPr lang="en-US" dirty="0" smtClean="0"/>
              <a:t>them in TTC crates in USA15!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30D85-9B65-4EDE-A78F-C667565970C9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6U VME </a:t>
            </a:r>
            <a:r>
              <a:rPr lang="en-US" u="sng" dirty="0" smtClean="0"/>
              <a:t>D</a:t>
            </a:r>
            <a:r>
              <a:rPr lang="en-US" dirty="0" smtClean="0"/>
              <a:t>igital </a:t>
            </a:r>
            <a:r>
              <a:rPr lang="en-US" u="sng" dirty="0" smtClean="0"/>
              <a:t>A</a:t>
            </a:r>
            <a:r>
              <a:rPr lang="en-US" dirty="0" smtClean="0"/>
              <a:t>tlas </a:t>
            </a:r>
            <a:r>
              <a:rPr lang="en-US" u="sng" dirty="0" err="1" smtClean="0"/>
              <a:t>V</a:t>
            </a:r>
            <a:r>
              <a:rPr lang="en-US" dirty="0" err="1" smtClean="0"/>
              <a:t>me</a:t>
            </a:r>
            <a:r>
              <a:rPr lang="en-US" u="sng" dirty="0" smtClean="0"/>
              <a:t>E</a:t>
            </a:r>
            <a:r>
              <a:rPr lang="en-US" dirty="0" smtClean="0"/>
              <a:t>lectronics (DAVE) card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2162" dirty="0" smtClean="0">
                <a:solidFill>
                  <a:schemeClr val="accent6">
                    <a:lumMod val="50000"/>
                  </a:schemeClr>
                </a:solidFill>
              </a:rPr>
              <a:t>(acronym reflects a certain sense of </a:t>
            </a:r>
            <a:r>
              <a:rPr lang="en-US" sz="2162" dirty="0" err="1" smtClean="0">
                <a:solidFill>
                  <a:schemeClr val="accent6">
                    <a:lumMod val="50000"/>
                  </a:schemeClr>
                </a:solidFill>
              </a:rPr>
              <a:t>humour</a:t>
            </a:r>
            <a:r>
              <a:rPr lang="en-US" sz="2162" dirty="0" smtClean="0">
                <a:solidFill>
                  <a:schemeClr val="accent6">
                    <a:lumMod val="50000"/>
                  </a:schemeClr>
                </a:solidFill>
              </a:rPr>
              <a:t> by our engineers)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Design, production and firmware by UCL and Cambridge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Maurice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Goodrick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Rick Shaw (Cambridge)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Matt Warren, Martin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Postranecky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(UCL)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Support and encouragement from ATLAS</a:t>
            </a:r>
            <a:endParaRPr lang="en-US" dirty="0" smtClean="0">
              <a:solidFill>
                <a:srgbClr val="953735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rgbClr val="953735"/>
                </a:solidFill>
              </a:rPr>
              <a:t>Strong support and ideas from </a:t>
            </a:r>
            <a:r>
              <a:rPr lang="en-US" dirty="0" err="1" smtClean="0">
                <a:solidFill>
                  <a:srgbClr val="953735"/>
                </a:solidFill>
              </a:rPr>
              <a:t>ThiloPauly</a:t>
            </a:r>
            <a:r>
              <a:rPr lang="en-US" dirty="0" smtClean="0">
                <a:solidFill>
                  <a:srgbClr val="953735"/>
                </a:solidFill>
              </a:rPr>
              <a:t>, Carolina </a:t>
            </a:r>
            <a:r>
              <a:rPr lang="en-US" dirty="0" err="1" smtClean="0">
                <a:solidFill>
                  <a:srgbClr val="953735"/>
                </a:solidFill>
              </a:rPr>
              <a:t>Gabaldone</a:t>
            </a:r>
            <a:endParaRPr lang="en-US" dirty="0" smtClean="0">
              <a:solidFill>
                <a:srgbClr val="953735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rgbClr val="953735"/>
                </a:solidFill>
              </a:rPr>
              <a:t>User case suggestions from </a:t>
            </a:r>
            <a:r>
              <a:rPr lang="en-US" dirty="0" err="1" smtClean="0">
                <a:solidFill>
                  <a:srgbClr val="953735"/>
                </a:solidFill>
              </a:rPr>
              <a:t>IskanderIbragimov</a:t>
            </a:r>
            <a:r>
              <a:rPr lang="en-US" dirty="0" smtClean="0">
                <a:solidFill>
                  <a:srgbClr val="953735"/>
                </a:solidFill>
              </a:rPr>
              <a:t>, Bruce Barnett, Andrej </a:t>
            </a:r>
            <a:r>
              <a:rPr lang="en-US" dirty="0" err="1" smtClean="0">
                <a:solidFill>
                  <a:srgbClr val="953735"/>
                </a:solidFill>
              </a:rPr>
              <a:t>Gorisek</a:t>
            </a:r>
            <a:endParaRPr lang="en-US" dirty="0">
              <a:solidFill>
                <a:srgbClr val="953735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CB56DF-F2A5-4AC2-8C0B-5FE7E8E4F7F8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Concept &amp; Motivation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141F4-7F80-44C4-82C9-804E4B06F2A7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Delay 7"/>
          <p:cNvSpPr/>
          <p:nvPr/>
        </p:nvSpPr>
        <p:spPr>
          <a:xfrm>
            <a:off x="3538538" y="2098675"/>
            <a:ext cx="347662" cy="454025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63700" y="2874963"/>
            <a:ext cx="604838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Delay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90800" y="2874963"/>
            <a:ext cx="744538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Stretch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46263" y="2098675"/>
            <a:ext cx="973137" cy="4540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Pulse Generator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17" name="Straight Connector 16"/>
          <p:cNvCxnSpPr>
            <a:stCxn id="15" idx="3"/>
            <a:endCxn id="8" idx="1"/>
          </p:cNvCxnSpPr>
          <p:nvPr/>
        </p:nvCxnSpPr>
        <p:spPr>
          <a:xfrm>
            <a:off x="2819400" y="2325688"/>
            <a:ext cx="719138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268538" y="3021013"/>
            <a:ext cx="322262" cy="158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1"/>
          </p:cNvCxnSpPr>
          <p:nvPr/>
        </p:nvCxnSpPr>
        <p:spPr>
          <a:xfrm rot="10800000">
            <a:off x="1041400" y="3021013"/>
            <a:ext cx="622300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hape 24"/>
          <p:cNvCxnSpPr>
            <a:stCxn id="12" idx="3"/>
          </p:cNvCxnSpPr>
          <p:nvPr/>
        </p:nvCxnSpPr>
        <p:spPr>
          <a:xfrm flipV="1">
            <a:off x="3335338" y="2552700"/>
            <a:ext cx="292100" cy="471488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21" name="TextBox 26"/>
          <p:cNvSpPr txBox="1">
            <a:spLocks noChangeArrowheads="1"/>
          </p:cNvSpPr>
          <p:nvPr/>
        </p:nvSpPr>
        <p:spPr bwMode="auto">
          <a:xfrm>
            <a:off x="2152650" y="1820863"/>
            <a:ext cx="6143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Trigger</a:t>
            </a:r>
          </a:p>
        </p:txBody>
      </p:sp>
      <p:sp>
        <p:nvSpPr>
          <p:cNvPr id="17422" name="TextBox 27"/>
          <p:cNvSpPr txBox="1">
            <a:spLocks noChangeArrowheads="1"/>
          </p:cNvSpPr>
          <p:nvPr/>
        </p:nvSpPr>
        <p:spPr bwMode="auto">
          <a:xfrm>
            <a:off x="777875" y="2736850"/>
            <a:ext cx="885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Orbit (BCR)</a:t>
            </a:r>
          </a:p>
        </p:txBody>
      </p:sp>
      <p:cxnSp>
        <p:nvCxnSpPr>
          <p:cNvPr id="31" name="Straight Arrow Connector 30"/>
          <p:cNvCxnSpPr>
            <a:stCxn id="8" idx="3"/>
          </p:cNvCxnSpPr>
          <p:nvPr/>
        </p:nvCxnSpPr>
        <p:spPr>
          <a:xfrm>
            <a:off x="3886200" y="2325688"/>
            <a:ext cx="495300" cy="158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424" name="TextBox 31"/>
          <p:cNvSpPr txBox="1">
            <a:spLocks noChangeArrowheads="1"/>
          </p:cNvSpPr>
          <p:nvPr/>
        </p:nvSpPr>
        <p:spPr bwMode="auto">
          <a:xfrm>
            <a:off x="3886200" y="1957388"/>
            <a:ext cx="8255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L1A to LTP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2300" y="1417638"/>
            <a:ext cx="4089400" cy="2100262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26" name="TextBox 33"/>
          <p:cNvSpPr txBox="1">
            <a:spLocks noChangeArrowheads="1"/>
          </p:cNvSpPr>
          <p:nvPr/>
        </p:nvSpPr>
        <p:spPr bwMode="auto">
          <a:xfrm>
            <a:off x="708025" y="1450975"/>
            <a:ext cx="2371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NIM Crate – SCT USA15</a:t>
            </a:r>
          </a:p>
        </p:txBody>
      </p:sp>
      <p:sp>
        <p:nvSpPr>
          <p:cNvPr id="17427" name="TextBox 34"/>
          <p:cNvSpPr txBox="1">
            <a:spLocks noChangeArrowheads="1"/>
          </p:cNvSpPr>
          <p:nvPr/>
        </p:nvSpPr>
        <p:spPr bwMode="auto">
          <a:xfrm>
            <a:off x="3625850" y="2598738"/>
            <a:ext cx="520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VETO</a:t>
            </a:r>
          </a:p>
        </p:txBody>
      </p:sp>
      <p:sp>
        <p:nvSpPr>
          <p:cNvPr id="17428" name="TextBox 35"/>
          <p:cNvSpPr txBox="1">
            <a:spLocks noChangeArrowheads="1"/>
          </p:cNvSpPr>
          <p:nvPr/>
        </p:nvSpPr>
        <p:spPr bwMode="auto">
          <a:xfrm>
            <a:off x="4991100" y="1450975"/>
            <a:ext cx="39243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We long wanted to eliminate use of a NIM crate in USA15 which provides our trigger for standalone physics runs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Contains veto logic (prevent BCR/L1A clash) which drifts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Need to go downstairs to adjust trigger rate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Non-realistic conditions</a:t>
            </a:r>
          </a:p>
        </p:txBody>
      </p:sp>
      <p:sp>
        <p:nvSpPr>
          <p:cNvPr id="17429" name="TextBox 37"/>
          <p:cNvSpPr txBox="1">
            <a:spLocks noChangeArrowheads="1"/>
          </p:cNvSpPr>
          <p:nvPr/>
        </p:nvSpPr>
        <p:spPr bwMode="auto">
          <a:xfrm>
            <a:off x="622300" y="3873500"/>
            <a:ext cx="8064500" cy="1938338"/>
          </a:xfrm>
          <a:prstGeom prst="rect">
            <a:avLst/>
          </a:prstGeom>
          <a:solidFill>
            <a:srgbClr val="FCD5B5"/>
          </a:solidFill>
          <a:ln w="9525">
            <a:solidFill>
              <a:srgbClr val="26262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 First thoughts were replace this simple logic in a VME card</a:t>
            </a:r>
          </a:p>
          <a:p>
            <a:pPr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 Concept quickly grew to add more generic features</a:t>
            </a:r>
          </a:p>
          <a:p>
            <a:pPr>
              <a:buFont typeface="Arial" charset="0"/>
              <a:buChar char="•"/>
            </a:pPr>
            <a:r>
              <a:rPr lang="en-US" sz="2000">
                <a:latin typeface="Calibri" pitchFamily="34" charset="0"/>
              </a:rPr>
              <a:t> Significant enhancement to adopt ATLAS CTP functionality to exactly duplicate running conditions, whilst incorporating much generic functionality, has evolved the card into a powerful and flexible logic card, potentially useful to all ATLAS subsystems as well as for non-ATLAS 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63"/>
          <p:cNvSpPr txBox="1">
            <a:spLocks noChangeArrowheads="1"/>
          </p:cNvSpPr>
          <p:nvPr/>
        </p:nvSpPr>
        <p:spPr bwMode="auto">
          <a:xfrm>
            <a:off x="387350" y="6370638"/>
            <a:ext cx="406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DAVE card: examples of CTP Functionality</a:t>
            </a: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A160A0-0CA0-43DE-A01D-A99065F27A20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18435" name="Group 172"/>
          <p:cNvGrpSpPr>
            <a:grpSpLocks/>
          </p:cNvGrpSpPr>
          <p:nvPr/>
        </p:nvGrpSpPr>
        <p:grpSpPr bwMode="auto">
          <a:xfrm>
            <a:off x="515938" y="2471738"/>
            <a:ext cx="2422525" cy="1203325"/>
            <a:chOff x="592667" y="287867"/>
            <a:chExt cx="2421466" cy="1202266"/>
          </a:xfrm>
        </p:grpSpPr>
        <p:sp>
          <p:nvSpPr>
            <p:cNvPr id="126" name="Rectangle 125"/>
            <p:cNvSpPr/>
            <p:nvPr/>
          </p:nvSpPr>
          <p:spPr>
            <a:xfrm>
              <a:off x="592667" y="287867"/>
              <a:ext cx="2421466" cy="1202266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3" name="Trapezoid 82"/>
            <p:cNvSpPr/>
            <p:nvPr/>
          </p:nvSpPr>
          <p:spPr>
            <a:xfrm rot="5400000">
              <a:off x="1805899" y="935745"/>
              <a:ext cx="540861" cy="203111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 flipV="1">
              <a:off x="1719299" y="1034921"/>
              <a:ext cx="247542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300382" y="1193531"/>
              <a:ext cx="669632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/>
            <p:cNvSpPr/>
            <p:nvPr/>
          </p:nvSpPr>
          <p:spPr>
            <a:xfrm>
              <a:off x="1252778" y="957202"/>
              <a:ext cx="457000" cy="16495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0" name="Straight Connector 99"/>
            <p:cNvCxnSpPr/>
            <p:nvPr/>
          </p:nvCxnSpPr>
          <p:spPr>
            <a:xfrm>
              <a:off x="1706605" y="868381"/>
              <a:ext cx="255475" cy="15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3" idx="0"/>
            </p:cNvCxnSpPr>
            <p:nvPr/>
          </p:nvCxnSpPr>
          <p:spPr>
            <a:xfrm flipV="1">
              <a:off x="2177886" y="1033335"/>
              <a:ext cx="480803" cy="3172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TextBox 103"/>
            <p:cNvSpPr txBox="1"/>
            <p:nvPr/>
          </p:nvSpPr>
          <p:spPr>
            <a:xfrm>
              <a:off x="2328633" y="728804"/>
              <a:ext cx="544274" cy="25377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 err="1">
                  <a:latin typeface="+mn-lt"/>
                  <a:cs typeface="+mn-cs"/>
                </a:rPr>
                <a:t>ECRsel</a:t>
              </a:r>
              <a:endParaRPr lang="en-US" sz="1050" dirty="0">
                <a:latin typeface="+mn-lt"/>
                <a:cs typeface="+mn-cs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252778" y="678048"/>
              <a:ext cx="455413" cy="25377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VME</a:t>
              </a:r>
              <a:endParaRPr lang="en-US" sz="1050" dirty="0">
                <a:latin typeface="+mn-lt"/>
                <a:cs typeface="+mn-cs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813233" y="1049196"/>
              <a:ext cx="495083" cy="25536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 err="1">
                  <a:latin typeface="+mn-lt"/>
                  <a:cs typeface="+mn-cs"/>
                </a:rPr>
                <a:t>ECRin</a:t>
              </a:r>
              <a:endParaRPr lang="en-US" sz="1050" dirty="0">
                <a:latin typeface="+mn-lt"/>
                <a:cs typeface="+mn-cs"/>
              </a:endParaRPr>
            </a:p>
          </p:txBody>
        </p:sp>
        <p:sp>
          <p:nvSpPr>
            <p:cNvPr id="18563" name="TextBox 107"/>
            <p:cNvSpPr txBox="1">
              <a:spLocks noChangeArrowheads="1"/>
            </p:cNvSpPr>
            <p:nvPr/>
          </p:nvSpPr>
          <p:spPr bwMode="auto">
            <a:xfrm>
              <a:off x="1244600" y="931334"/>
              <a:ext cx="490958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>
                  <a:latin typeface="Calibri" pitchFamily="34" charset="0"/>
                </a:rPr>
                <a:t>period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11387" y="311566"/>
              <a:ext cx="604853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n>
                    <a:solidFill>
                      <a:srgbClr val="000000"/>
                    </a:solidFill>
                  </a:ln>
                  <a:latin typeface="+mn-lt"/>
                  <a:cs typeface="+mn-cs"/>
                </a:rPr>
                <a:t>ECR:</a:t>
              </a:r>
              <a:endParaRPr lang="en-US" dirty="0">
                <a:ln>
                  <a:solidFill>
                    <a:srgbClr val="000000"/>
                  </a:solidFill>
                </a:ln>
                <a:latin typeface="+mn-lt"/>
                <a:cs typeface="+mn-cs"/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1738313" y="939800"/>
            <a:ext cx="414337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16163" y="1020763"/>
            <a:ext cx="542925" cy="144462"/>
          </a:xfrm>
          <a:prstGeom prst="rect">
            <a:avLst/>
          </a:prstGeom>
          <a:gradFill flip="none" rotWithShape="1">
            <a:gsLst>
              <a:gs pos="43000">
                <a:schemeClr val="bg1">
                  <a:lumMod val="75000"/>
                </a:schemeClr>
              </a:gs>
              <a:gs pos="100000">
                <a:srgbClr val="FFFFFF"/>
              </a:gs>
            </a:gsLst>
            <a:lin ang="0" scaled="1"/>
            <a:tileRect/>
          </a:gra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64966" y="939650"/>
            <a:ext cx="414679" cy="120326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>
                  <a:solidFill>
                    <a:srgbClr val="000000"/>
                  </a:solidFill>
                </a:ln>
              </a:rPr>
              <a:t>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>
                  <a:solidFill>
                    <a:srgbClr val="000000"/>
                  </a:solidFill>
                </a:ln>
              </a:rPr>
              <a:t>U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n>
                  <a:solidFill>
                    <a:srgbClr val="000000"/>
                  </a:solidFill>
                </a:ln>
              </a:rPr>
              <a:t>T</a:t>
            </a:r>
          </a:p>
        </p:txBody>
      </p:sp>
      <p:cxnSp>
        <p:nvCxnSpPr>
          <p:cNvPr id="14" name="Straight Connector 13"/>
          <p:cNvCxnSpPr>
            <a:stCxn id="4" idx="3"/>
            <a:endCxn id="11" idx="1"/>
          </p:cNvCxnSpPr>
          <p:nvPr/>
        </p:nvCxnSpPr>
        <p:spPr>
          <a:xfrm>
            <a:off x="2152650" y="1089025"/>
            <a:ext cx="163513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59088" y="1089025"/>
            <a:ext cx="406400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59088" y="1828800"/>
            <a:ext cx="406400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30325" y="1093788"/>
            <a:ext cx="407988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1419226" y="1038225"/>
            <a:ext cx="144462" cy="10953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44" name="TextBox 23"/>
          <p:cNvSpPr txBox="1">
            <a:spLocks noChangeArrowheads="1"/>
          </p:cNvSpPr>
          <p:nvPr/>
        </p:nvSpPr>
        <p:spPr bwMode="auto">
          <a:xfrm>
            <a:off x="1381125" y="752475"/>
            <a:ext cx="44608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8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11625" y="1390650"/>
            <a:ext cx="414338" cy="2968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PS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14888" y="1393825"/>
            <a:ext cx="515937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MSK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7" name="Delay 26"/>
          <p:cNvSpPr/>
          <p:nvPr/>
        </p:nvSpPr>
        <p:spPr>
          <a:xfrm>
            <a:off x="5711825" y="1317625"/>
            <a:ext cx="347663" cy="455613"/>
          </a:xfrm>
          <a:prstGeom prst="flowChartDelay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ln>
                <a:solidFill>
                  <a:srgbClr val="000000"/>
                </a:solidFill>
              </a:ln>
            </a:endParaRPr>
          </a:p>
        </p:txBody>
      </p:sp>
      <p:cxnSp>
        <p:nvCxnSpPr>
          <p:cNvPr id="31" name="Straight Connector 30"/>
          <p:cNvCxnSpPr>
            <a:stCxn id="25" idx="1"/>
            <a:endCxn id="12" idx="3"/>
          </p:cNvCxnSpPr>
          <p:nvPr/>
        </p:nvCxnSpPr>
        <p:spPr>
          <a:xfrm rot="10800000" flipV="1">
            <a:off x="3679825" y="1539875"/>
            <a:ext cx="4318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5" idx="3"/>
            <a:endCxn id="26" idx="1"/>
          </p:cNvCxnSpPr>
          <p:nvPr/>
        </p:nvCxnSpPr>
        <p:spPr>
          <a:xfrm>
            <a:off x="4525963" y="1539875"/>
            <a:ext cx="288925" cy="31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6" idx="3"/>
            <a:endCxn id="27" idx="1"/>
          </p:cNvCxnSpPr>
          <p:nvPr/>
        </p:nvCxnSpPr>
        <p:spPr>
          <a:xfrm>
            <a:off x="5330825" y="1543050"/>
            <a:ext cx="381000" cy="1588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6461125" y="1390650"/>
            <a:ext cx="515938" cy="2984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Gate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38" name="Straight Connector 37"/>
          <p:cNvCxnSpPr>
            <a:stCxn id="27" idx="3"/>
          </p:cNvCxnSpPr>
          <p:nvPr/>
        </p:nvCxnSpPr>
        <p:spPr>
          <a:xfrm flipV="1">
            <a:off x="6059488" y="1539875"/>
            <a:ext cx="401637" cy="4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461125" y="682625"/>
            <a:ext cx="515938" cy="2968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rgbClr val="000000"/>
                </a:solidFill>
              </a:rPr>
              <a:t>Veto</a:t>
            </a:r>
            <a:endParaRPr lang="en-US" sz="1200" dirty="0">
              <a:solidFill>
                <a:srgbClr val="000000"/>
              </a:solidFill>
            </a:endParaRPr>
          </a:p>
        </p:txBody>
      </p:sp>
      <p:cxnSp>
        <p:nvCxnSpPr>
          <p:cNvPr id="45" name="Straight Arrow Connector 44"/>
          <p:cNvCxnSpPr>
            <a:stCxn id="39" idx="2"/>
            <a:endCxn id="36" idx="0"/>
          </p:cNvCxnSpPr>
          <p:nvPr/>
        </p:nvCxnSpPr>
        <p:spPr>
          <a:xfrm rot="5400000">
            <a:off x="6513512" y="1185863"/>
            <a:ext cx="411163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3"/>
          </p:cNvCxnSpPr>
          <p:nvPr/>
        </p:nvCxnSpPr>
        <p:spPr>
          <a:xfrm>
            <a:off x="6977063" y="1539875"/>
            <a:ext cx="762000" cy="158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56" name="Rectangle 49"/>
          <p:cNvSpPr>
            <a:spLocks noChangeArrowheads="1"/>
          </p:cNvSpPr>
          <p:nvPr/>
        </p:nvSpPr>
        <p:spPr bwMode="auto">
          <a:xfrm>
            <a:off x="5681663" y="1400175"/>
            <a:ext cx="3778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alibri" pitchFamily="34" charset="0"/>
              </a:rPr>
              <a:t>OR</a:t>
            </a:r>
            <a:endParaRPr lang="en-US" sz="1200">
              <a:latin typeface="Calibri" pitchFamily="34" charset="0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3804444" y="1483519"/>
            <a:ext cx="144463" cy="1111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017044" y="1032669"/>
            <a:ext cx="144463" cy="1111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>
            <a:off x="3017044" y="1778794"/>
            <a:ext cx="144463" cy="1111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60" name="TextBox 55"/>
          <p:cNvSpPr txBox="1">
            <a:spLocks noChangeArrowheads="1"/>
          </p:cNvSpPr>
          <p:nvPr/>
        </p:nvSpPr>
        <p:spPr bwMode="auto">
          <a:xfrm>
            <a:off x="2882900" y="820738"/>
            <a:ext cx="3825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8</a:t>
            </a:r>
          </a:p>
        </p:txBody>
      </p:sp>
      <p:sp>
        <p:nvSpPr>
          <p:cNvPr id="18461" name="TextBox 58"/>
          <p:cNvSpPr txBox="1">
            <a:spLocks noChangeArrowheads="1"/>
          </p:cNvSpPr>
          <p:nvPr/>
        </p:nvSpPr>
        <p:spPr bwMode="auto">
          <a:xfrm>
            <a:off x="3679825" y="1268413"/>
            <a:ext cx="30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8</a:t>
            </a:r>
          </a:p>
        </p:txBody>
      </p:sp>
      <p:sp>
        <p:nvSpPr>
          <p:cNvPr id="18462" name="Rectangle 59"/>
          <p:cNvSpPr>
            <a:spLocks noChangeArrowheads="1"/>
          </p:cNvSpPr>
          <p:nvPr/>
        </p:nvSpPr>
        <p:spPr bwMode="auto">
          <a:xfrm>
            <a:off x="1720850" y="950913"/>
            <a:ext cx="43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SHP</a:t>
            </a:r>
          </a:p>
        </p:txBody>
      </p:sp>
      <p:sp>
        <p:nvSpPr>
          <p:cNvPr id="18463" name="Rectangle 87"/>
          <p:cNvSpPr>
            <a:spLocks noChangeArrowheads="1"/>
          </p:cNvSpPr>
          <p:nvPr/>
        </p:nvSpPr>
        <p:spPr bwMode="auto">
          <a:xfrm>
            <a:off x="542925" y="949325"/>
            <a:ext cx="8080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ExtTrigger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515938" y="393700"/>
            <a:ext cx="8094662" cy="1897063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550520" y="417399"/>
            <a:ext cx="137140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>
                  <a:solidFill>
                    <a:srgbClr val="000000"/>
                  </a:solidFill>
                </a:ln>
                <a:latin typeface="+mn-lt"/>
                <a:cs typeface="+mn-cs"/>
              </a:rPr>
              <a:t>Trigger path:</a:t>
            </a:r>
            <a:endParaRPr lang="en-US" dirty="0">
              <a:ln>
                <a:solidFill>
                  <a:srgbClr val="000000"/>
                </a:solidFill>
              </a:ln>
              <a:latin typeface="+mn-lt"/>
              <a:cs typeface="+mn-cs"/>
            </a:endParaRPr>
          </a:p>
        </p:txBody>
      </p:sp>
      <p:cxnSp>
        <p:nvCxnSpPr>
          <p:cNvPr id="132" name="Elbow Connector 131"/>
          <p:cNvCxnSpPr/>
          <p:nvPr/>
        </p:nvCxnSpPr>
        <p:spPr>
          <a:xfrm>
            <a:off x="5529263" y="1528763"/>
            <a:ext cx="2217737" cy="508000"/>
          </a:xfrm>
          <a:prstGeom prst="bentConnector3">
            <a:avLst>
              <a:gd name="adj1" fmla="val 382"/>
            </a:avLst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/>
          <p:nvPr/>
        </p:nvCxnSpPr>
        <p:spPr>
          <a:xfrm rot="5400000">
            <a:off x="5430044" y="1464469"/>
            <a:ext cx="144463" cy="1111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68" name="TextBox 138"/>
          <p:cNvSpPr txBox="1">
            <a:spLocks noChangeArrowheads="1"/>
          </p:cNvSpPr>
          <p:nvPr/>
        </p:nvSpPr>
        <p:spPr bwMode="auto">
          <a:xfrm>
            <a:off x="5343525" y="1249363"/>
            <a:ext cx="30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8</a:t>
            </a:r>
          </a:p>
        </p:txBody>
      </p:sp>
      <p:cxnSp>
        <p:nvCxnSpPr>
          <p:cNvPr id="140" name="Straight Connector 139"/>
          <p:cNvCxnSpPr/>
          <p:nvPr/>
        </p:nvCxnSpPr>
        <p:spPr>
          <a:xfrm rot="5400000">
            <a:off x="7290594" y="1978819"/>
            <a:ext cx="144463" cy="1111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70" name="TextBox 140"/>
          <p:cNvSpPr txBox="1">
            <a:spLocks noChangeArrowheads="1"/>
          </p:cNvSpPr>
          <p:nvPr/>
        </p:nvSpPr>
        <p:spPr bwMode="auto">
          <a:xfrm>
            <a:off x="7165975" y="1763713"/>
            <a:ext cx="30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4</a:t>
            </a:r>
          </a:p>
        </p:txBody>
      </p:sp>
      <p:cxnSp>
        <p:nvCxnSpPr>
          <p:cNvPr id="142" name="Straight Connector 141"/>
          <p:cNvCxnSpPr/>
          <p:nvPr/>
        </p:nvCxnSpPr>
        <p:spPr>
          <a:xfrm rot="5400000">
            <a:off x="6204744" y="1489869"/>
            <a:ext cx="144463" cy="1111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72" name="TextBox 142"/>
          <p:cNvSpPr txBox="1">
            <a:spLocks noChangeArrowheads="1"/>
          </p:cNvSpPr>
          <p:nvPr/>
        </p:nvSpPr>
        <p:spPr bwMode="auto">
          <a:xfrm>
            <a:off x="6080125" y="1274763"/>
            <a:ext cx="30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1</a:t>
            </a:r>
          </a:p>
        </p:txBody>
      </p:sp>
      <p:cxnSp>
        <p:nvCxnSpPr>
          <p:cNvPr id="144" name="Straight Connector 143"/>
          <p:cNvCxnSpPr/>
          <p:nvPr/>
        </p:nvCxnSpPr>
        <p:spPr>
          <a:xfrm rot="5400000">
            <a:off x="7366794" y="1477169"/>
            <a:ext cx="144463" cy="1111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74" name="TextBox 144"/>
          <p:cNvSpPr txBox="1">
            <a:spLocks noChangeArrowheads="1"/>
          </p:cNvSpPr>
          <p:nvPr/>
        </p:nvSpPr>
        <p:spPr bwMode="auto">
          <a:xfrm>
            <a:off x="7242175" y="1262063"/>
            <a:ext cx="301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Calibri" pitchFamily="34" charset="0"/>
              </a:rPr>
              <a:t>1</a:t>
            </a:r>
          </a:p>
        </p:txBody>
      </p:sp>
      <p:sp>
        <p:nvSpPr>
          <p:cNvPr id="18475" name="Rectangle 145"/>
          <p:cNvSpPr>
            <a:spLocks noChangeArrowheads="1"/>
          </p:cNvSpPr>
          <p:nvPr/>
        </p:nvSpPr>
        <p:spPr bwMode="auto">
          <a:xfrm>
            <a:off x="7743825" y="1406525"/>
            <a:ext cx="633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L1Aout</a:t>
            </a:r>
          </a:p>
        </p:txBody>
      </p:sp>
      <p:sp>
        <p:nvSpPr>
          <p:cNvPr id="18476" name="Rectangle 146"/>
          <p:cNvSpPr>
            <a:spLocks noChangeArrowheads="1"/>
          </p:cNvSpPr>
          <p:nvPr/>
        </p:nvSpPr>
        <p:spPr bwMode="auto">
          <a:xfrm>
            <a:off x="7807325" y="1889125"/>
            <a:ext cx="850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TriggerOut</a:t>
            </a:r>
          </a:p>
        </p:txBody>
      </p:sp>
      <p:grpSp>
        <p:nvGrpSpPr>
          <p:cNvPr id="18477" name="Group 178"/>
          <p:cNvGrpSpPr>
            <a:grpSpLocks/>
          </p:cNvGrpSpPr>
          <p:nvPr/>
        </p:nvGrpSpPr>
        <p:grpSpPr bwMode="auto">
          <a:xfrm>
            <a:off x="5092700" y="2509838"/>
            <a:ext cx="3556000" cy="2032000"/>
            <a:chOff x="3251200" y="2472267"/>
            <a:chExt cx="3555999" cy="2032000"/>
          </a:xfrm>
        </p:grpSpPr>
        <p:grpSp>
          <p:nvGrpSpPr>
            <p:cNvPr id="18527" name="Group 173"/>
            <p:cNvGrpSpPr>
              <a:grpSpLocks/>
            </p:cNvGrpSpPr>
            <p:nvPr/>
          </p:nvGrpSpPr>
          <p:grpSpPr bwMode="auto">
            <a:xfrm>
              <a:off x="3251200" y="2472267"/>
              <a:ext cx="3555999" cy="2032000"/>
              <a:chOff x="749300" y="3932767"/>
              <a:chExt cx="3555999" cy="2032000"/>
            </a:xfrm>
          </p:grpSpPr>
          <p:sp>
            <p:nvSpPr>
              <p:cNvPr id="61" name="Delay 60"/>
              <p:cNvSpPr/>
              <p:nvPr/>
            </p:nvSpPr>
            <p:spPr>
              <a:xfrm>
                <a:off x="3360737" y="4534429"/>
                <a:ext cx="431800" cy="1257300"/>
              </a:xfrm>
              <a:prstGeom prst="flowChartDelay">
                <a:avLst/>
              </a:pr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dirty="0">
                  <a:ln>
                    <a:solidFill>
                      <a:srgbClr val="000000"/>
                    </a:solidFill>
                  </a:ln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714624" y="5088467"/>
                <a:ext cx="414338" cy="2968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rgbClr val="000000"/>
                    </a:solidFill>
                  </a:rPr>
                  <a:t>SD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2714624" y="5494867"/>
                <a:ext cx="414338" cy="29686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200" dirty="0">
                    <a:solidFill>
                      <a:srgbClr val="000000"/>
                    </a:solidFill>
                  </a:rPr>
                  <a:t>CD</a:t>
                </a: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65" name="Straight Connector 64"/>
              <p:cNvCxnSpPr/>
              <p:nvPr/>
            </p:nvCxnSpPr>
            <p:spPr>
              <a:xfrm rot="10800000">
                <a:off x="2538412" y="4978929"/>
                <a:ext cx="822325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62" idx="3"/>
              </p:cNvCxnSpPr>
              <p:nvPr/>
            </p:nvCxnSpPr>
            <p:spPr>
              <a:xfrm>
                <a:off x="3128962" y="5237692"/>
                <a:ext cx="231775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>
                <a:off x="3128962" y="5652029"/>
                <a:ext cx="231775" cy="1588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36" name="Rectangle 75"/>
              <p:cNvSpPr>
                <a:spLocks noChangeArrowheads="1"/>
              </p:cNvSpPr>
              <p:nvPr/>
            </p:nvSpPr>
            <p:spPr bwMode="auto">
              <a:xfrm>
                <a:off x="3360372" y="4965700"/>
                <a:ext cx="37702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200">
                    <a:solidFill>
                      <a:srgbClr val="000000"/>
                    </a:solidFill>
                    <a:latin typeface="Calibri" pitchFamily="34" charset="0"/>
                  </a:rPr>
                  <a:t>OR</a:t>
                </a:r>
                <a:endParaRPr lang="en-US" sz="1200">
                  <a:latin typeface="Calibri" pitchFamily="34" charset="0"/>
                </a:endParaRPr>
              </a:p>
            </p:txBody>
          </p:sp>
          <p:sp>
            <p:nvSpPr>
              <p:cNvPr id="18537" name="Rectangle 77"/>
              <p:cNvSpPr>
                <a:spLocks noChangeArrowheads="1"/>
              </p:cNvSpPr>
              <p:nvPr/>
            </p:nvSpPr>
            <p:spPr bwMode="auto">
              <a:xfrm>
                <a:off x="2035339" y="4832053"/>
                <a:ext cx="51809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BUSY</a:t>
                </a:r>
              </a:p>
            </p:txBody>
          </p:sp>
          <p:sp>
            <p:nvSpPr>
              <p:cNvPr id="18538" name="Rectangle 81"/>
              <p:cNvSpPr>
                <a:spLocks noChangeArrowheads="1"/>
              </p:cNvSpPr>
              <p:nvPr/>
            </p:nvSpPr>
            <p:spPr bwMode="auto">
              <a:xfrm>
                <a:off x="905686" y="5248664"/>
                <a:ext cx="53256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L1Ain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800287" y="4142733"/>
                <a:ext cx="676312" cy="3693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ln>
                      <a:solidFill>
                        <a:srgbClr val="000000"/>
                      </a:solidFill>
                    </a:ln>
                    <a:latin typeface="+mn-lt"/>
                    <a:cs typeface="+mn-cs"/>
                  </a:rPr>
                  <a:t>Veto:</a:t>
                </a:r>
                <a:endParaRPr lang="en-US" dirty="0">
                  <a:ln>
                    <a:solidFill>
                      <a:srgbClr val="000000"/>
                    </a:solidFill>
                  </a:ln>
                  <a:latin typeface="+mn-lt"/>
                  <a:cs typeface="+mn-cs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671762" y="4545542"/>
                <a:ext cx="523875" cy="2984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000" dirty="0">
                    <a:solidFill>
                      <a:srgbClr val="000000"/>
                    </a:solidFill>
                  </a:rPr>
                  <a:t>1+1ms</a:t>
                </a:r>
                <a:endParaRPr lang="en-US" sz="1000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10" name="Straight Connector 109"/>
              <p:cNvCxnSpPr>
                <a:stCxn id="109" idx="3"/>
              </p:cNvCxnSpPr>
              <p:nvPr/>
            </p:nvCxnSpPr>
            <p:spPr>
              <a:xfrm>
                <a:off x="3195637" y="4694767"/>
                <a:ext cx="173037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endCxn id="109" idx="1"/>
              </p:cNvCxnSpPr>
              <p:nvPr/>
            </p:nvCxnSpPr>
            <p:spPr>
              <a:xfrm flipV="1">
                <a:off x="2492375" y="4694767"/>
                <a:ext cx="179388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43" name="Rectangle 111"/>
              <p:cNvSpPr>
                <a:spLocks noChangeArrowheads="1"/>
              </p:cNvSpPr>
              <p:nvPr/>
            </p:nvSpPr>
            <p:spPr bwMode="auto">
              <a:xfrm>
                <a:off x="1944905" y="4558719"/>
                <a:ext cx="59568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ECRsel</a:t>
                </a:r>
              </a:p>
            </p:txBody>
          </p:sp>
          <p:cxnSp>
            <p:nvCxnSpPr>
              <p:cNvPr id="118" name="Elbow Connector 117"/>
              <p:cNvCxnSpPr>
                <a:stCxn id="109" idx="0"/>
              </p:cNvCxnSpPr>
              <p:nvPr/>
            </p:nvCxnSpPr>
            <p:spPr>
              <a:xfrm rot="5400000" flipH="1" flipV="1">
                <a:off x="2962274" y="4099454"/>
                <a:ext cx="417513" cy="474663"/>
              </a:xfrm>
              <a:prstGeom prst="bentConnector2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45" name="Rectangle 123"/>
              <p:cNvSpPr>
                <a:spLocks noChangeArrowheads="1"/>
              </p:cNvSpPr>
              <p:nvPr/>
            </p:nvSpPr>
            <p:spPr bwMode="auto">
              <a:xfrm>
                <a:off x="3451972" y="4008385"/>
                <a:ext cx="63400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ECRout</a:t>
                </a:r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749300" y="3932767"/>
                <a:ext cx="3555999" cy="2032000"/>
              </a:xfrm>
              <a:prstGeom prst="rect">
                <a:avLst/>
              </a:prstGeom>
              <a:noFill/>
              <a:ln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54" name="Trapezoid 153"/>
              <p:cNvSpPr/>
              <p:nvPr/>
            </p:nvSpPr>
            <p:spPr>
              <a:xfrm rot="5400000">
                <a:off x="1787525" y="5159904"/>
                <a:ext cx="406400" cy="158750"/>
              </a:xfrm>
              <a:prstGeom prst="trapezoid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155" name="Straight Connector 154"/>
              <p:cNvCxnSpPr/>
              <p:nvPr/>
            </p:nvCxnSpPr>
            <p:spPr>
              <a:xfrm flipV="1">
                <a:off x="1655763" y="5155142"/>
                <a:ext cx="247650" cy="317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>
                <a:off x="1371600" y="5347229"/>
                <a:ext cx="534988" cy="1588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>
                <a:stCxn id="154" idx="0"/>
                <a:endCxn id="62" idx="1"/>
              </p:cNvCxnSpPr>
              <p:nvPr/>
            </p:nvCxnSpPr>
            <p:spPr>
              <a:xfrm flipV="1">
                <a:off x="2070100" y="5237692"/>
                <a:ext cx="644525" cy="1587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Elbow Connector 117"/>
              <p:cNvCxnSpPr>
                <a:endCxn id="63" idx="1"/>
              </p:cNvCxnSpPr>
              <p:nvPr/>
            </p:nvCxnSpPr>
            <p:spPr>
              <a:xfrm rot="16200000" flipH="1">
                <a:off x="2336006" y="5263885"/>
                <a:ext cx="404812" cy="352425"/>
              </a:xfrm>
              <a:prstGeom prst="bentConnector2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52" name="Rectangle 170"/>
              <p:cNvSpPr>
                <a:spLocks noChangeArrowheads="1"/>
              </p:cNvSpPr>
              <p:nvPr/>
            </p:nvSpPr>
            <p:spPr bwMode="auto">
              <a:xfrm>
                <a:off x="1077136" y="4969264"/>
                <a:ext cx="633507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>
                    <a:latin typeface="Calibri" pitchFamily="34" charset="0"/>
                  </a:rPr>
                  <a:t>L1Aout</a:t>
                </a:r>
              </a:p>
            </p:txBody>
          </p:sp>
        </p:grpSp>
        <p:cxnSp>
          <p:nvCxnSpPr>
            <p:cNvPr id="175" name="Elbow Connector 117"/>
            <p:cNvCxnSpPr/>
            <p:nvPr/>
          </p:nvCxnSpPr>
          <p:spPr>
            <a:xfrm>
              <a:off x="6299199" y="3694642"/>
              <a:ext cx="317500" cy="1587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29" name="Rectangle 177"/>
            <p:cNvSpPr>
              <a:spLocks noChangeArrowheads="1"/>
            </p:cNvSpPr>
            <p:nvPr/>
          </p:nvSpPr>
          <p:spPr bwMode="auto">
            <a:xfrm>
              <a:off x="6284072" y="3347985"/>
              <a:ext cx="47125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Veto</a:t>
              </a:r>
            </a:p>
          </p:txBody>
        </p:sp>
      </p:grpSp>
      <p:grpSp>
        <p:nvGrpSpPr>
          <p:cNvPr id="18478" name="Group 218"/>
          <p:cNvGrpSpPr>
            <a:grpSpLocks/>
          </p:cNvGrpSpPr>
          <p:nvPr/>
        </p:nvGrpSpPr>
        <p:grpSpPr bwMode="auto">
          <a:xfrm>
            <a:off x="515938" y="3881438"/>
            <a:ext cx="2519362" cy="1503362"/>
            <a:chOff x="592667" y="4224867"/>
            <a:chExt cx="2518834" cy="1502834"/>
          </a:xfrm>
        </p:grpSpPr>
        <p:sp>
          <p:nvSpPr>
            <p:cNvPr id="181" name="Rectangle 180"/>
            <p:cNvSpPr/>
            <p:nvPr/>
          </p:nvSpPr>
          <p:spPr>
            <a:xfrm>
              <a:off x="592667" y="4224867"/>
              <a:ext cx="2518834" cy="1502834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Trapezoid 181"/>
            <p:cNvSpPr/>
            <p:nvPr/>
          </p:nvSpPr>
          <p:spPr>
            <a:xfrm rot="5400000">
              <a:off x="1648986" y="5028639"/>
              <a:ext cx="855362" cy="203157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83" name="Straight Connector 182"/>
            <p:cNvCxnSpPr/>
            <p:nvPr/>
          </p:nvCxnSpPr>
          <p:spPr>
            <a:xfrm flipV="1">
              <a:off x="1717968" y="5010403"/>
              <a:ext cx="247598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flipV="1">
              <a:off x="1260864" y="5423008"/>
              <a:ext cx="703116" cy="47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Rectangle 184"/>
            <p:cNvSpPr/>
            <p:nvPr/>
          </p:nvSpPr>
          <p:spPr>
            <a:xfrm>
              <a:off x="1252929" y="4935817"/>
              <a:ext cx="457104" cy="1650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86" name="Straight Connector 185"/>
            <p:cNvCxnSpPr/>
            <p:nvPr/>
          </p:nvCxnSpPr>
          <p:spPr>
            <a:xfrm>
              <a:off x="1705271" y="4804100"/>
              <a:ext cx="257121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>
              <a:stCxn id="182" idx="0"/>
            </p:cNvCxnSpPr>
            <p:nvPr/>
          </p:nvCxnSpPr>
          <p:spPr>
            <a:xfrm>
              <a:off x="2178247" y="5131011"/>
              <a:ext cx="488848" cy="4761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8" name="TextBox 187"/>
            <p:cNvSpPr txBox="1"/>
            <p:nvPr/>
          </p:nvSpPr>
          <p:spPr>
            <a:xfrm>
              <a:off x="2395689" y="4854883"/>
              <a:ext cx="612647" cy="25391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Internal</a:t>
              </a:r>
              <a:endParaRPr lang="en-US" sz="1050" dirty="0">
                <a:latin typeface="+mn-lt"/>
                <a:cs typeface="+mn-cs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660915" y="5288118"/>
              <a:ext cx="660262" cy="25391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  <a:cs typeface="+mn-cs"/>
                </a:rPr>
                <a:t>Playback</a:t>
              </a:r>
              <a:endParaRPr lang="en-US" sz="1050" dirty="0">
                <a:latin typeface="+mn-lt"/>
                <a:cs typeface="+mn-cs"/>
              </a:endParaRPr>
            </a:p>
          </p:txBody>
        </p:sp>
        <p:sp>
          <p:nvSpPr>
            <p:cNvPr id="18512" name="TextBox 190"/>
            <p:cNvSpPr txBox="1">
              <a:spLocks noChangeArrowheads="1"/>
            </p:cNvSpPr>
            <p:nvPr/>
          </p:nvSpPr>
          <p:spPr bwMode="auto">
            <a:xfrm>
              <a:off x="1210735" y="4906434"/>
              <a:ext cx="558335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00">
                  <a:latin typeface="Calibri" pitchFamily="34" charset="0"/>
                </a:rPr>
                <a:t>Fixed Freq</a:t>
              </a: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711387" y="4248566"/>
              <a:ext cx="1761720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n>
                    <a:solidFill>
                      <a:srgbClr val="000000"/>
                    </a:solidFill>
                  </a:ln>
                  <a:latin typeface="+mn-lt"/>
                  <a:cs typeface="+mn-cs"/>
                </a:rPr>
                <a:t>Internal Triggers:</a:t>
              </a:r>
              <a:endParaRPr lang="en-US" dirty="0">
                <a:ln>
                  <a:solidFill>
                    <a:srgbClr val="000000"/>
                  </a:solidFill>
                </a:ln>
                <a:latin typeface="+mn-lt"/>
                <a:cs typeface="+mn-cs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1248167" y="4732689"/>
              <a:ext cx="457104" cy="1650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15" name="TextBox 199"/>
            <p:cNvSpPr txBox="1">
              <a:spLocks noChangeArrowheads="1"/>
            </p:cNvSpPr>
            <p:nvPr/>
          </p:nvSpPr>
          <p:spPr bwMode="auto">
            <a:xfrm>
              <a:off x="1223435" y="4682068"/>
              <a:ext cx="392843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>
                  <a:latin typeface="Calibri" pitchFamily="34" charset="0"/>
                </a:rPr>
                <a:t>RND</a:t>
              </a:r>
            </a:p>
          </p:txBody>
        </p:sp>
        <p:cxnSp>
          <p:nvCxnSpPr>
            <p:cNvPr id="203" name="Straight Connector 202"/>
            <p:cNvCxnSpPr/>
            <p:nvPr/>
          </p:nvCxnSpPr>
          <p:spPr>
            <a:xfrm>
              <a:off x="1714794" y="5207184"/>
              <a:ext cx="255534" cy="15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Rectangle 204"/>
            <p:cNvSpPr/>
            <p:nvPr/>
          </p:nvSpPr>
          <p:spPr>
            <a:xfrm>
              <a:off x="1257690" y="5135772"/>
              <a:ext cx="457104" cy="1650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518" name="TextBox 205"/>
            <p:cNvSpPr txBox="1">
              <a:spLocks noChangeArrowheads="1"/>
            </p:cNvSpPr>
            <p:nvPr/>
          </p:nvSpPr>
          <p:spPr bwMode="auto">
            <a:xfrm>
              <a:off x="1231902" y="5084234"/>
              <a:ext cx="320257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900">
                  <a:latin typeface="Calibri" pitchFamily="34" charset="0"/>
                </a:rPr>
                <a:t>BG</a:t>
              </a:r>
            </a:p>
          </p:txBody>
        </p:sp>
        <p:cxnSp>
          <p:nvCxnSpPr>
            <p:cNvPr id="210" name="Straight Connector 209"/>
            <p:cNvCxnSpPr/>
            <p:nvPr/>
          </p:nvCxnSpPr>
          <p:spPr>
            <a:xfrm rot="5400000">
              <a:off x="1775910" y="4725539"/>
              <a:ext cx="145999" cy="10951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20" name="TextBox 210"/>
            <p:cNvSpPr txBox="1">
              <a:spLocks noChangeArrowheads="1"/>
            </p:cNvSpPr>
            <p:nvPr/>
          </p:nvSpPr>
          <p:spPr bwMode="auto">
            <a:xfrm>
              <a:off x="1664158" y="4551182"/>
              <a:ext cx="3016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212" name="Straight Connector 211"/>
            <p:cNvCxnSpPr/>
            <p:nvPr/>
          </p:nvCxnSpPr>
          <p:spPr>
            <a:xfrm rot="5400000">
              <a:off x="1779878" y="4953265"/>
              <a:ext cx="145999" cy="111102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22" name="TextBox 212"/>
            <p:cNvSpPr txBox="1">
              <a:spLocks noChangeArrowheads="1"/>
            </p:cNvSpPr>
            <p:nvPr/>
          </p:nvSpPr>
          <p:spPr bwMode="auto">
            <a:xfrm>
              <a:off x="1668392" y="4779785"/>
              <a:ext cx="3016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2</a:t>
              </a:r>
            </a:p>
          </p:txBody>
        </p:sp>
        <p:cxnSp>
          <p:nvCxnSpPr>
            <p:cNvPr id="214" name="Straight Connector 213"/>
            <p:cNvCxnSpPr/>
            <p:nvPr/>
          </p:nvCxnSpPr>
          <p:spPr>
            <a:xfrm rot="5400000">
              <a:off x="1789400" y="5161155"/>
              <a:ext cx="144412" cy="10951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24" name="TextBox 214"/>
            <p:cNvSpPr txBox="1">
              <a:spLocks noChangeArrowheads="1"/>
            </p:cNvSpPr>
            <p:nvPr/>
          </p:nvSpPr>
          <p:spPr bwMode="auto">
            <a:xfrm>
              <a:off x="1676858" y="4987217"/>
              <a:ext cx="30166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4</a:t>
              </a:r>
            </a:p>
          </p:txBody>
        </p:sp>
        <p:cxnSp>
          <p:nvCxnSpPr>
            <p:cNvPr id="216" name="Straight Connector 215"/>
            <p:cNvCxnSpPr/>
            <p:nvPr/>
          </p:nvCxnSpPr>
          <p:spPr>
            <a:xfrm rot="5400000">
              <a:off x="2297295" y="5064351"/>
              <a:ext cx="144411" cy="109515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526" name="TextBox 216"/>
            <p:cNvSpPr txBox="1">
              <a:spLocks noChangeArrowheads="1"/>
            </p:cNvSpPr>
            <p:nvPr/>
          </p:nvSpPr>
          <p:spPr bwMode="auto">
            <a:xfrm>
              <a:off x="2184857" y="4830585"/>
              <a:ext cx="35937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>
                  <a:latin typeface="Calibri" pitchFamily="34" charset="0"/>
                </a:rPr>
                <a:t>6?</a:t>
              </a:r>
            </a:p>
          </p:txBody>
        </p:sp>
      </p:grpSp>
      <p:sp>
        <p:nvSpPr>
          <p:cNvPr id="218" name="TextBox 217"/>
          <p:cNvSpPr txBox="1"/>
          <p:nvPr/>
        </p:nvSpPr>
        <p:spPr>
          <a:xfrm>
            <a:off x="2252663" y="1693863"/>
            <a:ext cx="611187" cy="25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Internal</a:t>
            </a:r>
            <a:endParaRPr lang="en-US" sz="1050" dirty="0">
              <a:latin typeface="+mn-lt"/>
              <a:cs typeface="+mn-cs"/>
            </a:endParaRPr>
          </a:p>
        </p:txBody>
      </p:sp>
      <p:grpSp>
        <p:nvGrpSpPr>
          <p:cNvPr id="18480" name="Group 252"/>
          <p:cNvGrpSpPr>
            <a:grpSpLocks/>
          </p:cNvGrpSpPr>
          <p:nvPr/>
        </p:nvGrpSpPr>
        <p:grpSpPr bwMode="auto">
          <a:xfrm>
            <a:off x="5126038" y="4694238"/>
            <a:ext cx="3197225" cy="1676400"/>
            <a:chOff x="5139266" y="4732866"/>
            <a:chExt cx="3196266" cy="1676401"/>
          </a:xfrm>
        </p:grpSpPr>
        <p:sp>
          <p:nvSpPr>
            <p:cNvPr id="221" name="Rectangle 220"/>
            <p:cNvSpPr/>
            <p:nvPr/>
          </p:nvSpPr>
          <p:spPr>
            <a:xfrm>
              <a:off x="5139266" y="4732866"/>
              <a:ext cx="3162938" cy="1676401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2" name="Trapezoid 221"/>
            <p:cNvSpPr/>
            <p:nvPr/>
          </p:nvSpPr>
          <p:spPr>
            <a:xfrm rot="5400000">
              <a:off x="6098540" y="5282966"/>
              <a:ext cx="541337" cy="203139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23" name="Straight Connector 222"/>
            <p:cNvCxnSpPr>
              <a:stCxn id="225" idx="3"/>
            </p:cNvCxnSpPr>
            <p:nvPr/>
          </p:nvCxnSpPr>
          <p:spPr>
            <a:xfrm flipV="1">
              <a:off x="5994671" y="5266266"/>
              <a:ext cx="258685" cy="47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5591567" y="5540903"/>
              <a:ext cx="67131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Rectangle 224"/>
            <p:cNvSpPr/>
            <p:nvPr/>
          </p:nvSpPr>
          <p:spPr>
            <a:xfrm>
              <a:off x="5482063" y="5139266"/>
              <a:ext cx="512608" cy="2619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</a:rPr>
                <a:t>VCXO</a:t>
              </a:r>
              <a:endParaRPr 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27" name="Straight Connector 226"/>
            <p:cNvCxnSpPr>
              <a:stCxn id="222" idx="0"/>
              <a:endCxn id="235" idx="1"/>
            </p:cNvCxnSpPr>
            <p:nvPr/>
          </p:nvCxnSpPr>
          <p:spPr>
            <a:xfrm>
              <a:off x="6470778" y="5385328"/>
              <a:ext cx="226945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TextBox 227"/>
            <p:cNvSpPr txBox="1"/>
            <p:nvPr/>
          </p:nvSpPr>
          <p:spPr>
            <a:xfrm>
              <a:off x="7819749" y="5101166"/>
              <a:ext cx="515783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 err="1">
                  <a:latin typeface="+mn-lt"/>
                  <a:cs typeface="+mn-cs"/>
                </a:rPr>
                <a:t>BCout</a:t>
              </a:r>
              <a:endParaRPr lang="en-US" sz="1050" dirty="0">
                <a:latin typeface="+mn-lt"/>
                <a:cs typeface="+mn-cs"/>
              </a:endParaRPr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5147201" y="5436128"/>
              <a:ext cx="431670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 err="1">
                  <a:latin typeface="+mn-lt"/>
                  <a:cs typeface="+mn-cs"/>
                </a:rPr>
                <a:t>BCin</a:t>
              </a:r>
              <a:endParaRPr lang="en-US" sz="1050" dirty="0">
                <a:latin typeface="+mn-lt"/>
                <a:cs typeface="+mn-cs"/>
              </a:endParaRPr>
            </a:p>
          </p:txBody>
        </p:sp>
        <p:sp>
          <p:nvSpPr>
            <p:cNvPr id="232" name="TextBox 231"/>
            <p:cNvSpPr txBox="1"/>
            <p:nvPr/>
          </p:nvSpPr>
          <p:spPr>
            <a:xfrm>
              <a:off x="5173320" y="4765033"/>
              <a:ext cx="1143500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n>
                    <a:solidFill>
                      <a:srgbClr val="000000"/>
                    </a:solidFill>
                  </a:ln>
                  <a:latin typeface="+mn-lt"/>
                  <a:cs typeface="+mn-cs"/>
                </a:rPr>
                <a:t>BC/ORBIT:</a:t>
              </a:r>
              <a:endParaRPr lang="en-US" dirty="0">
                <a:ln>
                  <a:solidFill>
                    <a:srgbClr val="000000"/>
                  </a:solidFill>
                </a:ln>
                <a:latin typeface="+mn-lt"/>
                <a:cs typeface="+mn-cs"/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6697723" y="5253566"/>
              <a:ext cx="511022" cy="2619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700" dirty="0">
                  <a:solidFill>
                    <a:schemeClr val="tx1"/>
                  </a:solidFill>
                </a:rPr>
                <a:t>DELAY25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7335707" y="5253566"/>
              <a:ext cx="512608" cy="2619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700" dirty="0">
                  <a:solidFill>
                    <a:schemeClr val="tx1"/>
                  </a:solidFill>
                </a:rPr>
                <a:t>QPLL?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cxnSp>
          <p:nvCxnSpPr>
            <p:cNvPr id="239" name="Straight Connector 238"/>
            <p:cNvCxnSpPr>
              <a:endCxn id="238" idx="1"/>
            </p:cNvCxnSpPr>
            <p:nvPr/>
          </p:nvCxnSpPr>
          <p:spPr>
            <a:xfrm>
              <a:off x="7211919" y="5385328"/>
              <a:ext cx="123788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7854663" y="5393266"/>
              <a:ext cx="125375" cy="0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5" name="Trapezoid 244"/>
            <p:cNvSpPr/>
            <p:nvPr/>
          </p:nvSpPr>
          <p:spPr>
            <a:xfrm rot="5400000">
              <a:off x="6105681" y="5888597"/>
              <a:ext cx="542925" cy="203139"/>
            </a:xfrm>
            <a:prstGeom prst="trapezoid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46" name="Straight Connector 245"/>
            <p:cNvCxnSpPr>
              <a:stCxn id="248" idx="3"/>
            </p:cNvCxnSpPr>
            <p:nvPr/>
          </p:nvCxnSpPr>
          <p:spPr>
            <a:xfrm flipV="1">
              <a:off x="6002607" y="5871104"/>
              <a:ext cx="258684" cy="47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>
              <a:off x="5601089" y="6147329"/>
              <a:ext cx="66972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8" name="Rectangle 247"/>
            <p:cNvSpPr/>
            <p:nvPr/>
          </p:nvSpPr>
          <p:spPr>
            <a:xfrm>
              <a:off x="5489998" y="5744104"/>
              <a:ext cx="512609" cy="2635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chemeClr val="tx1"/>
                  </a:solidFill>
                </a:rPr>
                <a:t>internal</a:t>
              </a: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5156723" y="6040967"/>
              <a:ext cx="520544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 err="1">
                  <a:latin typeface="+mn-lt"/>
                  <a:cs typeface="+mn-cs"/>
                </a:rPr>
                <a:t>ORBin</a:t>
              </a:r>
              <a:endParaRPr lang="en-US" sz="1050" dirty="0">
                <a:latin typeface="+mn-lt"/>
                <a:cs typeface="+mn-cs"/>
              </a:endParaRPr>
            </a:p>
          </p:txBody>
        </p:sp>
        <p:cxnSp>
          <p:nvCxnSpPr>
            <p:cNvPr id="250" name="Straight Connector 249"/>
            <p:cNvCxnSpPr/>
            <p:nvPr/>
          </p:nvCxnSpPr>
          <p:spPr>
            <a:xfrm>
              <a:off x="6483475" y="5985404"/>
              <a:ext cx="1501325" cy="4763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TextBox 251"/>
            <p:cNvSpPr txBox="1"/>
            <p:nvPr/>
          </p:nvSpPr>
          <p:spPr>
            <a:xfrm>
              <a:off x="7721353" y="5710767"/>
              <a:ext cx="607831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 err="1">
                  <a:latin typeface="+mn-lt"/>
                  <a:cs typeface="+mn-cs"/>
                </a:rPr>
                <a:t>ORBout</a:t>
              </a:r>
              <a:endParaRPr lang="en-US" sz="1050" dirty="0">
                <a:latin typeface="+mn-lt"/>
                <a:cs typeface="+mn-cs"/>
              </a:endParaRPr>
            </a:p>
          </p:txBody>
        </p:sp>
      </p:grpSp>
      <p:sp>
        <p:nvSpPr>
          <p:cNvPr id="133" name="Date Placeholder 13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134" name="Footer Placeholder 1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Interesting use-cases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Trigger generator for LTP (via LEMO)</a:t>
            </a:r>
            <a:endParaRPr lang="en-US" dirty="0" smtClean="0">
              <a:solidFill>
                <a:srgbClr val="984807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rgbClr val="984807"/>
                </a:solidFill>
              </a:rPr>
              <a:t>no busy gating, feed-forward of </a:t>
            </a:r>
            <a:r>
              <a:rPr lang="en-US" dirty="0" err="1" smtClean="0">
                <a:solidFill>
                  <a:srgbClr val="984807"/>
                </a:solidFill>
              </a:rPr>
              <a:t>deadtime</a:t>
            </a:r>
            <a:r>
              <a:rPr lang="en-US" dirty="0" smtClean="0">
                <a:solidFill>
                  <a:srgbClr val="984807"/>
                </a:solidFill>
              </a:rPr>
              <a:t> to LTP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Standalone trigger generator without LTP</a:t>
            </a:r>
            <a:endParaRPr lang="en-US" dirty="0" smtClean="0">
              <a:solidFill>
                <a:srgbClr val="984807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rgbClr val="984807"/>
                </a:solidFill>
              </a:rPr>
              <a:t>busy gating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ECR generator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VETO generator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L1A (or other signal) sequence </a:t>
            </a:r>
            <a:r>
              <a:rPr lang="en-US" dirty="0" err="1" smtClean="0"/>
              <a:t>analyser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u="sng" dirty="0" smtClean="0"/>
              <a:t>Sequence playback</a:t>
            </a:r>
            <a:endParaRPr lang="en-US" dirty="0" smtClean="0">
              <a:solidFill>
                <a:srgbClr val="984807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err="1" smtClean="0">
                <a:solidFill>
                  <a:srgbClr val="984807"/>
                </a:solidFill>
              </a:rPr>
              <a:t>Eg</a:t>
            </a:r>
            <a:r>
              <a:rPr lang="en-US" dirty="0" smtClean="0">
                <a:solidFill>
                  <a:srgbClr val="984807"/>
                </a:solidFill>
              </a:rPr>
              <a:t> capture and replay trigger sequences that causes </a:t>
            </a:r>
            <a:r>
              <a:rPr lang="en-US" dirty="0" err="1" smtClean="0">
                <a:solidFill>
                  <a:srgbClr val="984807"/>
                </a:solidFill>
              </a:rPr>
              <a:t>susbsystem</a:t>
            </a:r>
            <a:r>
              <a:rPr lang="en-US" dirty="0" smtClean="0">
                <a:solidFill>
                  <a:srgbClr val="984807"/>
                </a:solidFill>
              </a:rPr>
              <a:t> busy etc</a:t>
            </a:r>
            <a:endParaRPr lang="en-US" dirty="0">
              <a:solidFill>
                <a:srgbClr val="98480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BC/ORBIT source, fine-delay (</a:t>
            </a:r>
            <a:r>
              <a:rPr lang="en-US" dirty="0" err="1" smtClean="0"/>
              <a:t>dt</a:t>
            </a:r>
            <a:r>
              <a:rPr lang="en-US" dirty="0" smtClean="0"/>
              <a:t>=0.5-1ns) for timing scans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Generic delay line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Generic counter facility</a:t>
            </a:r>
            <a:endParaRPr lang="en-US" dirty="0" smtClean="0">
              <a:solidFill>
                <a:srgbClr val="984807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rgbClr val="984807"/>
                </a:solidFill>
              </a:rPr>
              <a:t>a few counters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rgbClr val="984807"/>
                </a:solidFill>
              </a:rPr>
              <a:t>per-bunch counters?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Generic logic unit</a:t>
            </a:r>
            <a:endParaRPr lang="en-US" dirty="0" smtClean="0">
              <a:solidFill>
                <a:srgbClr val="984807"/>
              </a:solidFill>
            </a:endParaRP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>
                <a:solidFill>
                  <a:srgbClr val="984807"/>
                </a:solidFill>
              </a:rPr>
              <a:t>Programmable “NIM crate”</a:t>
            </a:r>
            <a:endParaRPr lang="en-US" dirty="0">
              <a:solidFill>
                <a:srgbClr val="98480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0B88E-9F79-4A4B-B10B-D997F80A76A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4737100" y="4127500"/>
            <a:ext cx="4038600" cy="23082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u="sng">
                <a:latin typeface="Calibri" pitchFamily="34" charset="0"/>
              </a:rPr>
              <a:t>SCT</a:t>
            </a:r>
            <a:r>
              <a:rPr lang="en-US">
                <a:latin typeface="Calibri" pitchFamily="34" charset="0"/>
              </a:rPr>
              <a:t> Use: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Trigger generator to LTP via lemo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Programmable random rate up to 100kHz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BGS appropriate to take care of BCR/L1A clash</a:t>
            </a:r>
          </a:p>
          <a:p>
            <a:pPr>
              <a:buFont typeface="Arial" charset="0"/>
              <a:buChar char="•"/>
            </a:pPr>
            <a:r>
              <a:rPr lang="en-US">
                <a:latin typeface="Calibri" pitchFamily="34" charset="0"/>
              </a:rPr>
              <a:t> feed-forward of deadtime (simple/complex) to LTP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Line 578"/>
          <p:cNvSpPr>
            <a:spLocks noChangeShapeType="1"/>
          </p:cNvSpPr>
          <p:nvPr/>
        </p:nvSpPr>
        <p:spPr bwMode="auto">
          <a:xfrm flipH="1">
            <a:off x="7462838" y="4545013"/>
            <a:ext cx="0" cy="1368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82" name="Text Box 8"/>
          <p:cNvSpPr txBox="1">
            <a:spLocks noChangeArrowheads="1"/>
          </p:cNvSpPr>
          <p:nvPr/>
        </p:nvSpPr>
        <p:spPr bwMode="auto">
          <a:xfrm>
            <a:off x="257175" y="180975"/>
            <a:ext cx="7937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3x LEDs</a:t>
            </a:r>
          </a:p>
        </p:txBody>
      </p:sp>
      <p:sp>
        <p:nvSpPr>
          <p:cNvPr id="20483" name="Text Box 10"/>
          <p:cNvSpPr txBox="1">
            <a:spLocks noChangeArrowheads="1"/>
          </p:cNvSpPr>
          <p:nvPr/>
        </p:nvSpPr>
        <p:spPr bwMode="auto">
          <a:xfrm>
            <a:off x="1028700" y="2182813"/>
            <a:ext cx="50006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NIM</a:t>
            </a: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ECL</a:t>
            </a:r>
          </a:p>
        </p:txBody>
      </p:sp>
      <p:grpSp>
        <p:nvGrpSpPr>
          <p:cNvPr id="20484" name="Group 24"/>
          <p:cNvGrpSpPr>
            <a:grpSpLocks/>
          </p:cNvGrpSpPr>
          <p:nvPr/>
        </p:nvGrpSpPr>
        <p:grpSpPr bwMode="auto">
          <a:xfrm>
            <a:off x="352425" y="425450"/>
            <a:ext cx="546100" cy="179388"/>
            <a:chOff x="675" y="970"/>
            <a:chExt cx="372" cy="113"/>
          </a:xfrm>
        </p:grpSpPr>
        <p:grpSp>
          <p:nvGrpSpPr>
            <p:cNvPr id="20889" name="Group 23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20891" name="AutoShape 20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20892" name="AutoShape 21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20890" name="AutoShape 22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20485" name="Group 25"/>
          <p:cNvGrpSpPr>
            <a:grpSpLocks/>
          </p:cNvGrpSpPr>
          <p:nvPr/>
        </p:nvGrpSpPr>
        <p:grpSpPr bwMode="auto">
          <a:xfrm>
            <a:off x="352425" y="801688"/>
            <a:ext cx="546100" cy="179387"/>
            <a:chOff x="675" y="970"/>
            <a:chExt cx="372" cy="113"/>
          </a:xfrm>
        </p:grpSpPr>
        <p:grpSp>
          <p:nvGrpSpPr>
            <p:cNvPr id="20885" name="Group 26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20887" name="AutoShape 27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20888" name="AutoShape 28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20886" name="AutoShape 29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20486" name="Group 30"/>
          <p:cNvGrpSpPr>
            <a:grpSpLocks/>
          </p:cNvGrpSpPr>
          <p:nvPr/>
        </p:nvGrpSpPr>
        <p:grpSpPr bwMode="auto">
          <a:xfrm>
            <a:off x="352425" y="981075"/>
            <a:ext cx="546100" cy="179388"/>
            <a:chOff x="675" y="970"/>
            <a:chExt cx="372" cy="113"/>
          </a:xfrm>
        </p:grpSpPr>
        <p:grpSp>
          <p:nvGrpSpPr>
            <p:cNvPr id="20881" name="Group 31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20883" name="AutoShape 32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20884" name="AutoShape 33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20882" name="AutoShape 34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20487" name="Group 35"/>
          <p:cNvGrpSpPr>
            <a:grpSpLocks/>
          </p:cNvGrpSpPr>
          <p:nvPr/>
        </p:nvGrpSpPr>
        <p:grpSpPr bwMode="auto">
          <a:xfrm>
            <a:off x="352425" y="1162050"/>
            <a:ext cx="546100" cy="179388"/>
            <a:chOff x="675" y="970"/>
            <a:chExt cx="372" cy="113"/>
          </a:xfrm>
        </p:grpSpPr>
        <p:grpSp>
          <p:nvGrpSpPr>
            <p:cNvPr id="20877" name="Group 36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20879" name="AutoShape 37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20880" name="AutoShape 38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20878" name="AutoShape 39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grpSp>
        <p:nvGrpSpPr>
          <p:cNvPr id="20488" name="Group 40"/>
          <p:cNvGrpSpPr>
            <a:grpSpLocks/>
          </p:cNvGrpSpPr>
          <p:nvPr/>
        </p:nvGrpSpPr>
        <p:grpSpPr bwMode="auto">
          <a:xfrm>
            <a:off x="352425" y="1341438"/>
            <a:ext cx="546100" cy="179387"/>
            <a:chOff x="675" y="970"/>
            <a:chExt cx="372" cy="113"/>
          </a:xfrm>
        </p:grpSpPr>
        <p:grpSp>
          <p:nvGrpSpPr>
            <p:cNvPr id="20873" name="Group 41"/>
            <p:cNvGrpSpPr>
              <a:grpSpLocks/>
            </p:cNvGrpSpPr>
            <p:nvPr/>
          </p:nvGrpSpPr>
          <p:grpSpPr bwMode="auto">
            <a:xfrm>
              <a:off x="675" y="970"/>
              <a:ext cx="248" cy="113"/>
              <a:chOff x="675" y="970"/>
              <a:chExt cx="248" cy="113"/>
            </a:xfrm>
          </p:grpSpPr>
          <p:sp>
            <p:nvSpPr>
              <p:cNvPr id="20875" name="AutoShape 42"/>
              <p:cNvSpPr>
                <a:spLocks noChangeArrowheads="1"/>
              </p:cNvSpPr>
              <p:nvPr/>
            </p:nvSpPr>
            <p:spPr bwMode="auto">
              <a:xfrm>
                <a:off x="675" y="970"/>
                <a:ext cx="124" cy="113"/>
              </a:xfrm>
              <a:prstGeom prst="flowChartSummingJunction">
                <a:avLst/>
              </a:prstGeom>
              <a:solidFill>
                <a:srgbClr val="00CC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  <p:sp>
            <p:nvSpPr>
              <p:cNvPr id="20876" name="AutoShape 43"/>
              <p:cNvSpPr>
                <a:spLocks noChangeArrowheads="1"/>
              </p:cNvSpPr>
              <p:nvPr/>
            </p:nvSpPr>
            <p:spPr bwMode="auto">
              <a:xfrm>
                <a:off x="799" y="970"/>
                <a:ext cx="124" cy="113"/>
              </a:xfrm>
              <a:prstGeom prst="flowChartSummingJunction">
                <a:avLst/>
              </a:prstGeom>
              <a:solidFill>
                <a:srgbClr val="FF9900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GB">
                  <a:latin typeface="Calibri" pitchFamily="34" charset="0"/>
                </a:endParaRPr>
              </a:p>
            </p:txBody>
          </p:sp>
        </p:grpSp>
        <p:sp>
          <p:nvSpPr>
            <p:cNvPr id="20874" name="AutoShape 44"/>
            <p:cNvSpPr>
              <a:spLocks noChangeArrowheads="1"/>
            </p:cNvSpPr>
            <p:nvPr/>
          </p:nvSpPr>
          <p:spPr bwMode="auto">
            <a:xfrm>
              <a:off x="923" y="970"/>
              <a:ext cx="124" cy="113"/>
            </a:xfrm>
            <a:prstGeom prst="flowChartSummingJunction">
              <a:avLst/>
            </a:prstGeom>
            <a:solidFill>
              <a:srgbClr val="FF00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</p:grpSp>
      <p:sp>
        <p:nvSpPr>
          <p:cNvPr id="20489" name="Text Box 50"/>
          <p:cNvSpPr txBox="1">
            <a:spLocks noChangeArrowheads="1"/>
          </p:cNvSpPr>
          <p:nvPr/>
        </p:nvSpPr>
        <p:spPr bwMode="auto">
          <a:xfrm>
            <a:off x="254000" y="584200"/>
            <a:ext cx="79216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12x LEDs</a:t>
            </a:r>
          </a:p>
        </p:txBody>
      </p:sp>
      <p:grpSp>
        <p:nvGrpSpPr>
          <p:cNvPr id="20490" name="Group 54"/>
          <p:cNvGrpSpPr>
            <a:grpSpLocks/>
          </p:cNvGrpSpPr>
          <p:nvPr/>
        </p:nvGrpSpPr>
        <p:grpSpPr bwMode="auto">
          <a:xfrm>
            <a:off x="898525" y="225425"/>
            <a:ext cx="650875" cy="379413"/>
            <a:chOff x="476" y="142"/>
            <a:chExt cx="444" cy="239"/>
          </a:xfrm>
        </p:grpSpPr>
        <p:grpSp>
          <p:nvGrpSpPr>
            <p:cNvPr id="20869" name="Group 53"/>
            <p:cNvGrpSpPr>
              <a:grpSpLocks/>
            </p:cNvGrpSpPr>
            <p:nvPr/>
          </p:nvGrpSpPr>
          <p:grpSpPr bwMode="auto">
            <a:xfrm>
              <a:off x="476" y="268"/>
              <a:ext cx="421" cy="113"/>
              <a:chOff x="476" y="268"/>
              <a:chExt cx="421" cy="113"/>
            </a:xfrm>
          </p:grpSpPr>
          <p:sp>
            <p:nvSpPr>
              <p:cNvPr id="20871" name="Line 17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72" name="Line 51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70" name="Text Box 52"/>
            <p:cNvSpPr txBox="1">
              <a:spLocks noChangeArrowheads="1"/>
            </p:cNvSpPr>
            <p:nvPr/>
          </p:nvSpPr>
          <p:spPr bwMode="auto">
            <a:xfrm>
              <a:off x="671" y="142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1" name="Group 88"/>
          <p:cNvGrpSpPr>
            <a:grpSpLocks/>
          </p:cNvGrpSpPr>
          <p:nvPr/>
        </p:nvGrpSpPr>
        <p:grpSpPr bwMode="auto">
          <a:xfrm>
            <a:off x="884238" y="620713"/>
            <a:ext cx="763587" cy="342900"/>
            <a:chOff x="466" y="391"/>
            <a:chExt cx="522" cy="216"/>
          </a:xfrm>
        </p:grpSpPr>
        <p:grpSp>
          <p:nvGrpSpPr>
            <p:cNvPr id="20865" name="Group 56"/>
            <p:cNvGrpSpPr>
              <a:grpSpLocks/>
            </p:cNvGrpSpPr>
            <p:nvPr/>
          </p:nvGrpSpPr>
          <p:grpSpPr bwMode="auto">
            <a:xfrm>
              <a:off x="466" y="494"/>
              <a:ext cx="421" cy="113"/>
              <a:chOff x="476" y="268"/>
              <a:chExt cx="421" cy="113"/>
            </a:xfrm>
          </p:grpSpPr>
          <p:sp>
            <p:nvSpPr>
              <p:cNvPr id="20867" name="Line 57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8" name="Line 58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66" name="Text Box 59"/>
            <p:cNvSpPr txBox="1">
              <a:spLocks noChangeArrowheads="1"/>
            </p:cNvSpPr>
            <p:nvPr/>
          </p:nvSpPr>
          <p:spPr bwMode="auto">
            <a:xfrm>
              <a:off x="739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2" name="Group 89"/>
          <p:cNvGrpSpPr>
            <a:grpSpLocks/>
          </p:cNvGrpSpPr>
          <p:nvPr/>
        </p:nvGrpSpPr>
        <p:grpSpPr bwMode="auto">
          <a:xfrm>
            <a:off x="884238" y="836613"/>
            <a:ext cx="763587" cy="323850"/>
            <a:chOff x="466" y="527"/>
            <a:chExt cx="522" cy="204"/>
          </a:xfrm>
        </p:grpSpPr>
        <p:grpSp>
          <p:nvGrpSpPr>
            <p:cNvPr id="20861" name="Group 61"/>
            <p:cNvGrpSpPr>
              <a:grpSpLocks/>
            </p:cNvGrpSpPr>
            <p:nvPr/>
          </p:nvGrpSpPr>
          <p:grpSpPr bwMode="auto">
            <a:xfrm>
              <a:off x="466" y="618"/>
              <a:ext cx="421" cy="113"/>
              <a:chOff x="476" y="268"/>
              <a:chExt cx="421" cy="113"/>
            </a:xfrm>
          </p:grpSpPr>
          <p:sp>
            <p:nvSpPr>
              <p:cNvPr id="20863" name="Line 62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4" name="Line 63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62" name="Text Box 64"/>
            <p:cNvSpPr txBox="1">
              <a:spLocks noChangeArrowheads="1"/>
            </p:cNvSpPr>
            <p:nvPr/>
          </p:nvSpPr>
          <p:spPr bwMode="auto">
            <a:xfrm>
              <a:off x="739" y="527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3" name="Group 90"/>
          <p:cNvGrpSpPr>
            <a:grpSpLocks/>
          </p:cNvGrpSpPr>
          <p:nvPr/>
        </p:nvGrpSpPr>
        <p:grpSpPr bwMode="auto">
          <a:xfrm>
            <a:off x="884238" y="1023938"/>
            <a:ext cx="763587" cy="300037"/>
            <a:chOff x="466" y="645"/>
            <a:chExt cx="522" cy="189"/>
          </a:xfrm>
        </p:grpSpPr>
        <p:grpSp>
          <p:nvGrpSpPr>
            <p:cNvPr id="20857" name="Group 66"/>
            <p:cNvGrpSpPr>
              <a:grpSpLocks/>
            </p:cNvGrpSpPr>
            <p:nvPr/>
          </p:nvGrpSpPr>
          <p:grpSpPr bwMode="auto">
            <a:xfrm>
              <a:off x="466" y="721"/>
              <a:ext cx="421" cy="113"/>
              <a:chOff x="476" y="268"/>
              <a:chExt cx="421" cy="113"/>
            </a:xfrm>
          </p:grpSpPr>
          <p:sp>
            <p:nvSpPr>
              <p:cNvPr id="20859" name="Line 67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60" name="Line 68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58" name="Text Box 69"/>
            <p:cNvSpPr txBox="1">
              <a:spLocks noChangeArrowheads="1"/>
            </p:cNvSpPr>
            <p:nvPr/>
          </p:nvSpPr>
          <p:spPr bwMode="auto">
            <a:xfrm>
              <a:off x="739" y="645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3</a:t>
              </a:r>
            </a:p>
          </p:txBody>
        </p:sp>
      </p:grpSp>
      <p:grpSp>
        <p:nvGrpSpPr>
          <p:cNvPr id="20494" name="Group 192"/>
          <p:cNvGrpSpPr>
            <a:grpSpLocks/>
          </p:cNvGrpSpPr>
          <p:nvPr/>
        </p:nvGrpSpPr>
        <p:grpSpPr bwMode="auto">
          <a:xfrm>
            <a:off x="884238" y="1196975"/>
            <a:ext cx="763587" cy="323850"/>
            <a:chOff x="466" y="754"/>
            <a:chExt cx="522" cy="204"/>
          </a:xfrm>
        </p:grpSpPr>
        <p:grpSp>
          <p:nvGrpSpPr>
            <p:cNvPr id="20853" name="Group 71"/>
            <p:cNvGrpSpPr>
              <a:grpSpLocks/>
            </p:cNvGrpSpPr>
            <p:nvPr/>
          </p:nvGrpSpPr>
          <p:grpSpPr bwMode="auto">
            <a:xfrm>
              <a:off x="466" y="845"/>
              <a:ext cx="421" cy="113"/>
              <a:chOff x="476" y="268"/>
              <a:chExt cx="421" cy="113"/>
            </a:xfrm>
          </p:grpSpPr>
          <p:sp>
            <p:nvSpPr>
              <p:cNvPr id="20855" name="Line 72"/>
              <p:cNvSpPr>
                <a:spLocks noChangeShapeType="1"/>
              </p:cNvSpPr>
              <p:nvPr/>
            </p:nvSpPr>
            <p:spPr bwMode="auto">
              <a:xfrm flipH="1" flipV="1">
                <a:off x="476" y="323"/>
                <a:ext cx="421" cy="0"/>
              </a:xfrm>
              <a:prstGeom prst="line">
                <a:avLst/>
              </a:prstGeom>
              <a:noFill/>
              <a:ln w="63500" cmpd="dbl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56" name="Line 73"/>
              <p:cNvSpPr>
                <a:spLocks noChangeShapeType="1"/>
              </p:cNvSpPr>
              <p:nvPr/>
            </p:nvSpPr>
            <p:spPr bwMode="auto">
              <a:xfrm flipH="1">
                <a:off x="739" y="268"/>
                <a:ext cx="79" cy="1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54" name="Text Box 74"/>
            <p:cNvSpPr txBox="1">
              <a:spLocks noChangeArrowheads="1"/>
            </p:cNvSpPr>
            <p:nvPr/>
          </p:nvSpPr>
          <p:spPr bwMode="auto">
            <a:xfrm>
              <a:off x="739" y="754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20495" name="Rectangle 80"/>
          <p:cNvSpPr>
            <a:spLocks noChangeArrowheads="1"/>
          </p:cNvSpPr>
          <p:nvPr/>
        </p:nvSpPr>
        <p:spPr bwMode="auto">
          <a:xfrm>
            <a:off x="1514475" y="425450"/>
            <a:ext cx="466725" cy="10953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496" name="Text Box 81"/>
          <p:cNvSpPr txBox="1">
            <a:spLocks noChangeArrowheads="1"/>
          </p:cNvSpPr>
          <p:nvPr/>
        </p:nvSpPr>
        <p:spPr bwMode="auto">
          <a:xfrm>
            <a:off x="1482725" y="692150"/>
            <a:ext cx="56515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SHIFT</a:t>
            </a:r>
          </a:p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REG.</a:t>
            </a:r>
          </a:p>
        </p:txBody>
      </p:sp>
      <p:sp>
        <p:nvSpPr>
          <p:cNvPr id="20497" name="Line 82"/>
          <p:cNvSpPr>
            <a:spLocks noChangeShapeType="1"/>
          </p:cNvSpPr>
          <p:nvPr/>
        </p:nvSpPr>
        <p:spPr bwMode="auto">
          <a:xfrm flipH="1">
            <a:off x="1981200" y="865188"/>
            <a:ext cx="3455988" cy="635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Rectangle 83"/>
          <p:cNvSpPr>
            <a:spLocks noChangeArrowheads="1"/>
          </p:cNvSpPr>
          <p:nvPr/>
        </p:nvSpPr>
        <p:spPr bwMode="auto">
          <a:xfrm>
            <a:off x="6434138" y="4073525"/>
            <a:ext cx="693737" cy="84772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grpSp>
        <p:nvGrpSpPr>
          <p:cNvPr id="20499" name="Group 466"/>
          <p:cNvGrpSpPr>
            <a:grpSpLocks/>
          </p:cNvGrpSpPr>
          <p:nvPr/>
        </p:nvGrpSpPr>
        <p:grpSpPr bwMode="auto">
          <a:xfrm>
            <a:off x="2246313" y="620713"/>
            <a:ext cx="365125" cy="342900"/>
            <a:chOff x="1396" y="391"/>
            <a:chExt cx="249" cy="216"/>
          </a:xfrm>
        </p:grpSpPr>
        <p:sp>
          <p:nvSpPr>
            <p:cNvPr id="20851" name="Text Box 84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2</a:t>
              </a:r>
            </a:p>
          </p:txBody>
        </p:sp>
        <p:sp>
          <p:nvSpPr>
            <p:cNvPr id="20852" name="Line 85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00" name="Group 94"/>
          <p:cNvGrpSpPr>
            <a:grpSpLocks/>
          </p:cNvGrpSpPr>
          <p:nvPr/>
        </p:nvGrpSpPr>
        <p:grpSpPr bwMode="auto">
          <a:xfrm>
            <a:off x="452438" y="2390775"/>
            <a:ext cx="398462" cy="215900"/>
            <a:chOff x="149" y="1253"/>
            <a:chExt cx="272" cy="136"/>
          </a:xfrm>
        </p:grpSpPr>
        <p:sp>
          <p:nvSpPr>
            <p:cNvPr id="20849" name="AutoShape 86"/>
            <p:cNvSpPr>
              <a:spLocks noChangeArrowheads="1"/>
            </p:cNvSpPr>
            <p:nvPr/>
          </p:nvSpPr>
          <p:spPr bwMode="auto">
            <a:xfrm>
              <a:off x="149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50" name="AutoShape 91"/>
            <p:cNvSpPr>
              <a:spLocks noChangeArrowheads="1"/>
            </p:cNvSpPr>
            <p:nvPr/>
          </p:nvSpPr>
          <p:spPr bwMode="auto">
            <a:xfrm>
              <a:off x="285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01" name="Group 93"/>
          <p:cNvGrpSpPr>
            <a:grpSpLocks/>
          </p:cNvGrpSpPr>
          <p:nvPr/>
        </p:nvGrpSpPr>
        <p:grpSpPr bwMode="auto">
          <a:xfrm>
            <a:off x="452438" y="2678113"/>
            <a:ext cx="398462" cy="215900"/>
            <a:chOff x="661" y="1253"/>
            <a:chExt cx="272" cy="136"/>
          </a:xfrm>
        </p:grpSpPr>
        <p:sp>
          <p:nvSpPr>
            <p:cNvPr id="20847" name="AutoShape 87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48" name="AutoShape 92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02" name="Group 95"/>
          <p:cNvGrpSpPr>
            <a:grpSpLocks/>
          </p:cNvGrpSpPr>
          <p:nvPr/>
        </p:nvGrpSpPr>
        <p:grpSpPr bwMode="auto">
          <a:xfrm>
            <a:off x="452438" y="2894013"/>
            <a:ext cx="398462" cy="215900"/>
            <a:chOff x="661" y="1253"/>
            <a:chExt cx="272" cy="136"/>
          </a:xfrm>
        </p:grpSpPr>
        <p:sp>
          <p:nvSpPr>
            <p:cNvPr id="20845" name="AutoShape 96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46" name="AutoShape 97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03" name="Group 98"/>
          <p:cNvGrpSpPr>
            <a:grpSpLocks/>
          </p:cNvGrpSpPr>
          <p:nvPr/>
        </p:nvGrpSpPr>
        <p:grpSpPr bwMode="auto">
          <a:xfrm>
            <a:off x="452438" y="3109913"/>
            <a:ext cx="398462" cy="215900"/>
            <a:chOff x="661" y="1253"/>
            <a:chExt cx="272" cy="136"/>
          </a:xfrm>
        </p:grpSpPr>
        <p:sp>
          <p:nvSpPr>
            <p:cNvPr id="20843" name="AutoShape 99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44" name="AutoShape 100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04" name="Group 101"/>
          <p:cNvGrpSpPr>
            <a:grpSpLocks/>
          </p:cNvGrpSpPr>
          <p:nvPr/>
        </p:nvGrpSpPr>
        <p:grpSpPr bwMode="auto">
          <a:xfrm>
            <a:off x="452438" y="3325813"/>
            <a:ext cx="398462" cy="215900"/>
            <a:chOff x="661" y="1253"/>
            <a:chExt cx="272" cy="136"/>
          </a:xfrm>
        </p:grpSpPr>
        <p:sp>
          <p:nvSpPr>
            <p:cNvPr id="20841" name="AutoShape 102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42" name="AutoShape 103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sp>
        <p:nvSpPr>
          <p:cNvPr id="20505" name="Text Box 104"/>
          <p:cNvSpPr txBox="1">
            <a:spLocks noChangeArrowheads="1"/>
          </p:cNvSpPr>
          <p:nvPr/>
        </p:nvSpPr>
        <p:spPr bwMode="auto">
          <a:xfrm>
            <a:off x="285750" y="2236788"/>
            <a:ext cx="4270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CLKIN0</a:t>
            </a:r>
          </a:p>
        </p:txBody>
      </p:sp>
      <p:sp>
        <p:nvSpPr>
          <p:cNvPr id="20506" name="Text Box 107"/>
          <p:cNvSpPr txBox="1">
            <a:spLocks noChangeArrowheads="1"/>
          </p:cNvSpPr>
          <p:nvPr/>
        </p:nvSpPr>
        <p:spPr bwMode="auto">
          <a:xfrm>
            <a:off x="228600" y="2709863"/>
            <a:ext cx="290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IN0</a:t>
            </a:r>
          </a:p>
        </p:txBody>
      </p:sp>
      <p:sp>
        <p:nvSpPr>
          <p:cNvPr id="20507" name="Text Box 108"/>
          <p:cNvSpPr txBox="1">
            <a:spLocks noChangeArrowheads="1"/>
          </p:cNvSpPr>
          <p:nvPr/>
        </p:nvSpPr>
        <p:spPr bwMode="auto">
          <a:xfrm>
            <a:off x="228600" y="2925763"/>
            <a:ext cx="290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IN2</a:t>
            </a:r>
          </a:p>
        </p:txBody>
      </p:sp>
      <p:sp>
        <p:nvSpPr>
          <p:cNvPr id="20508" name="Text Box 109"/>
          <p:cNvSpPr txBox="1">
            <a:spLocks noChangeArrowheads="1"/>
          </p:cNvSpPr>
          <p:nvPr/>
        </p:nvSpPr>
        <p:spPr bwMode="auto">
          <a:xfrm>
            <a:off x="228600" y="3357563"/>
            <a:ext cx="290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IN6</a:t>
            </a:r>
          </a:p>
        </p:txBody>
      </p:sp>
      <p:sp>
        <p:nvSpPr>
          <p:cNvPr id="20509" name="Text Box 110"/>
          <p:cNvSpPr txBox="1">
            <a:spLocks noChangeArrowheads="1"/>
          </p:cNvSpPr>
          <p:nvPr/>
        </p:nvSpPr>
        <p:spPr bwMode="auto">
          <a:xfrm>
            <a:off x="228600" y="3141663"/>
            <a:ext cx="2905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IN4</a:t>
            </a:r>
          </a:p>
        </p:txBody>
      </p:sp>
      <p:sp>
        <p:nvSpPr>
          <p:cNvPr id="20510" name="Text Box 106"/>
          <p:cNvSpPr txBox="1">
            <a:spLocks noChangeArrowheads="1"/>
          </p:cNvSpPr>
          <p:nvPr/>
        </p:nvSpPr>
        <p:spPr bwMode="auto">
          <a:xfrm>
            <a:off x="585788" y="2236788"/>
            <a:ext cx="465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CLKIN1</a:t>
            </a:r>
          </a:p>
        </p:txBody>
      </p:sp>
      <p:grpSp>
        <p:nvGrpSpPr>
          <p:cNvPr id="20511" name="Group 137"/>
          <p:cNvGrpSpPr>
            <a:grpSpLocks/>
          </p:cNvGrpSpPr>
          <p:nvPr/>
        </p:nvGrpSpPr>
        <p:grpSpPr bwMode="auto">
          <a:xfrm>
            <a:off x="452438" y="3752850"/>
            <a:ext cx="398462" cy="215900"/>
            <a:chOff x="149" y="1253"/>
            <a:chExt cx="272" cy="136"/>
          </a:xfrm>
        </p:grpSpPr>
        <p:sp>
          <p:nvSpPr>
            <p:cNvPr id="20839" name="AutoShape 138"/>
            <p:cNvSpPr>
              <a:spLocks noChangeArrowheads="1"/>
            </p:cNvSpPr>
            <p:nvPr/>
          </p:nvSpPr>
          <p:spPr bwMode="auto">
            <a:xfrm>
              <a:off x="149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40" name="AutoShape 139"/>
            <p:cNvSpPr>
              <a:spLocks noChangeArrowheads="1"/>
            </p:cNvSpPr>
            <p:nvPr/>
          </p:nvSpPr>
          <p:spPr bwMode="auto">
            <a:xfrm>
              <a:off x="285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12" name="Group 140"/>
          <p:cNvGrpSpPr>
            <a:grpSpLocks/>
          </p:cNvGrpSpPr>
          <p:nvPr/>
        </p:nvGrpSpPr>
        <p:grpSpPr bwMode="auto">
          <a:xfrm>
            <a:off x="452438" y="4041775"/>
            <a:ext cx="398462" cy="215900"/>
            <a:chOff x="661" y="1253"/>
            <a:chExt cx="272" cy="136"/>
          </a:xfrm>
        </p:grpSpPr>
        <p:sp>
          <p:nvSpPr>
            <p:cNvPr id="20837" name="AutoShape 141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38" name="AutoShape 142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13" name="Group 143"/>
          <p:cNvGrpSpPr>
            <a:grpSpLocks/>
          </p:cNvGrpSpPr>
          <p:nvPr/>
        </p:nvGrpSpPr>
        <p:grpSpPr bwMode="auto">
          <a:xfrm>
            <a:off x="452438" y="4257675"/>
            <a:ext cx="398462" cy="215900"/>
            <a:chOff x="661" y="1253"/>
            <a:chExt cx="272" cy="136"/>
          </a:xfrm>
        </p:grpSpPr>
        <p:sp>
          <p:nvSpPr>
            <p:cNvPr id="20835" name="AutoShape 144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36" name="AutoShape 145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14" name="Group 146"/>
          <p:cNvGrpSpPr>
            <a:grpSpLocks/>
          </p:cNvGrpSpPr>
          <p:nvPr/>
        </p:nvGrpSpPr>
        <p:grpSpPr bwMode="auto">
          <a:xfrm>
            <a:off x="452438" y="4473575"/>
            <a:ext cx="398462" cy="215900"/>
            <a:chOff x="661" y="1253"/>
            <a:chExt cx="272" cy="136"/>
          </a:xfrm>
        </p:grpSpPr>
        <p:sp>
          <p:nvSpPr>
            <p:cNvPr id="20833" name="AutoShape 147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34" name="AutoShape 148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grpSp>
        <p:nvGrpSpPr>
          <p:cNvPr id="20515" name="Group 149"/>
          <p:cNvGrpSpPr>
            <a:grpSpLocks/>
          </p:cNvGrpSpPr>
          <p:nvPr/>
        </p:nvGrpSpPr>
        <p:grpSpPr bwMode="auto">
          <a:xfrm>
            <a:off x="452438" y="4689475"/>
            <a:ext cx="398462" cy="215900"/>
            <a:chOff x="661" y="1253"/>
            <a:chExt cx="272" cy="136"/>
          </a:xfrm>
        </p:grpSpPr>
        <p:sp>
          <p:nvSpPr>
            <p:cNvPr id="20831" name="AutoShape 150"/>
            <p:cNvSpPr>
              <a:spLocks noChangeArrowheads="1"/>
            </p:cNvSpPr>
            <p:nvPr/>
          </p:nvSpPr>
          <p:spPr bwMode="auto">
            <a:xfrm>
              <a:off x="661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20832" name="AutoShape 151"/>
            <p:cNvSpPr>
              <a:spLocks noChangeArrowheads="1"/>
            </p:cNvSpPr>
            <p:nvPr/>
          </p:nvSpPr>
          <p:spPr bwMode="auto">
            <a:xfrm>
              <a:off x="797" y="1253"/>
              <a:ext cx="136" cy="136"/>
            </a:xfrm>
            <a:custGeom>
              <a:avLst/>
              <a:gdLst>
                <a:gd name="T0" fmla="*/ 68 w 21600"/>
                <a:gd name="T1" fmla="*/ 0 h 21600"/>
                <a:gd name="T2" fmla="*/ 20 w 21600"/>
                <a:gd name="T3" fmla="*/ 20 h 21600"/>
                <a:gd name="T4" fmla="*/ 0 w 21600"/>
                <a:gd name="T5" fmla="*/ 68 h 21600"/>
                <a:gd name="T6" fmla="*/ 20 w 21600"/>
                <a:gd name="T7" fmla="*/ 116 h 21600"/>
                <a:gd name="T8" fmla="*/ 68 w 21600"/>
                <a:gd name="T9" fmla="*/ 136 h 21600"/>
                <a:gd name="T10" fmla="*/ 116 w 21600"/>
                <a:gd name="T11" fmla="*/ 116 h 21600"/>
                <a:gd name="T12" fmla="*/ 136 w 21600"/>
                <a:gd name="T13" fmla="*/ 68 h 21600"/>
                <a:gd name="T14" fmla="*/ 116 w 21600"/>
                <a:gd name="T15" fmla="*/ 2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76 w 21600"/>
                <a:gd name="T25" fmla="*/ 3176 h 21600"/>
                <a:gd name="T26" fmla="*/ 18424 w 21600"/>
                <a:gd name="T27" fmla="*/ 18424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CC66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GB">
                <a:solidFill>
                  <a:srgbClr val="0066FF"/>
                </a:solidFill>
                <a:latin typeface="Calibri" pitchFamily="34" charset="0"/>
              </a:endParaRPr>
            </a:p>
          </p:txBody>
        </p:sp>
      </p:grpSp>
      <p:sp>
        <p:nvSpPr>
          <p:cNvPr id="20516" name="Text Box 152"/>
          <p:cNvSpPr txBox="1">
            <a:spLocks noChangeArrowheads="1"/>
          </p:cNvSpPr>
          <p:nvPr/>
        </p:nvSpPr>
        <p:spPr bwMode="auto">
          <a:xfrm>
            <a:off x="185738" y="3605213"/>
            <a:ext cx="5556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CLKOUT0</a:t>
            </a:r>
          </a:p>
        </p:txBody>
      </p:sp>
      <p:sp>
        <p:nvSpPr>
          <p:cNvPr id="20517" name="Text Box 153"/>
          <p:cNvSpPr txBox="1">
            <a:spLocks noChangeArrowheads="1"/>
          </p:cNvSpPr>
          <p:nvPr/>
        </p:nvSpPr>
        <p:spPr bwMode="auto">
          <a:xfrm>
            <a:off x="120650" y="4073525"/>
            <a:ext cx="388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OUT0</a:t>
            </a:r>
          </a:p>
        </p:txBody>
      </p:sp>
      <p:sp>
        <p:nvSpPr>
          <p:cNvPr id="20518" name="Text Box 154"/>
          <p:cNvSpPr txBox="1">
            <a:spLocks noChangeArrowheads="1"/>
          </p:cNvSpPr>
          <p:nvPr/>
        </p:nvSpPr>
        <p:spPr bwMode="auto">
          <a:xfrm>
            <a:off x="63500" y="4289425"/>
            <a:ext cx="4889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OUT2</a:t>
            </a:r>
          </a:p>
        </p:txBody>
      </p:sp>
      <p:sp>
        <p:nvSpPr>
          <p:cNvPr id="20519" name="Text Box 155"/>
          <p:cNvSpPr txBox="1">
            <a:spLocks noChangeArrowheads="1"/>
          </p:cNvSpPr>
          <p:nvPr/>
        </p:nvSpPr>
        <p:spPr bwMode="auto">
          <a:xfrm>
            <a:off x="120650" y="4721225"/>
            <a:ext cx="388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OUT6</a:t>
            </a:r>
          </a:p>
        </p:txBody>
      </p:sp>
      <p:sp>
        <p:nvSpPr>
          <p:cNvPr id="20520" name="Text Box 156"/>
          <p:cNvSpPr txBox="1">
            <a:spLocks noChangeArrowheads="1"/>
          </p:cNvSpPr>
          <p:nvPr/>
        </p:nvSpPr>
        <p:spPr bwMode="auto">
          <a:xfrm>
            <a:off x="120650" y="4505325"/>
            <a:ext cx="388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OUT4</a:t>
            </a:r>
          </a:p>
        </p:txBody>
      </p:sp>
      <p:sp>
        <p:nvSpPr>
          <p:cNvPr id="20521" name="Text Box 157"/>
          <p:cNvSpPr txBox="1">
            <a:spLocks noChangeArrowheads="1"/>
          </p:cNvSpPr>
          <p:nvPr/>
        </p:nvSpPr>
        <p:spPr bwMode="auto">
          <a:xfrm>
            <a:off x="552450" y="3605213"/>
            <a:ext cx="5635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CLKOUT1</a:t>
            </a:r>
          </a:p>
        </p:txBody>
      </p:sp>
      <p:grpSp>
        <p:nvGrpSpPr>
          <p:cNvPr id="20522" name="Group 191"/>
          <p:cNvGrpSpPr>
            <a:grpSpLocks/>
          </p:cNvGrpSpPr>
          <p:nvPr/>
        </p:nvGrpSpPr>
        <p:grpSpPr bwMode="auto">
          <a:xfrm>
            <a:off x="452438" y="1592263"/>
            <a:ext cx="365125" cy="250825"/>
            <a:chOff x="353" y="1071"/>
            <a:chExt cx="249" cy="158"/>
          </a:xfrm>
        </p:grpSpPr>
        <p:sp>
          <p:nvSpPr>
            <p:cNvPr id="20829" name="Rectangle 180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0830" name="Text Box 179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>
                  <a:latin typeface="Calibri" pitchFamily="34" charset="0"/>
                </a:rPr>
                <a:t>SW</a:t>
              </a:r>
            </a:p>
          </p:txBody>
        </p:sp>
      </p:grpSp>
      <p:grpSp>
        <p:nvGrpSpPr>
          <p:cNvPr id="20523" name="Group 200"/>
          <p:cNvGrpSpPr>
            <a:grpSpLocks/>
          </p:cNvGrpSpPr>
          <p:nvPr/>
        </p:nvGrpSpPr>
        <p:grpSpPr bwMode="auto">
          <a:xfrm>
            <a:off x="452438" y="1916113"/>
            <a:ext cx="365125" cy="250825"/>
            <a:chOff x="353" y="1071"/>
            <a:chExt cx="249" cy="158"/>
          </a:xfrm>
        </p:grpSpPr>
        <p:sp>
          <p:nvSpPr>
            <p:cNvPr id="20827" name="Rectangle 201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0828" name="Text Box 202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>
                  <a:latin typeface="Calibri" pitchFamily="34" charset="0"/>
                </a:rPr>
                <a:t>SW</a:t>
              </a:r>
            </a:p>
          </p:txBody>
        </p:sp>
      </p:grpSp>
      <p:grpSp>
        <p:nvGrpSpPr>
          <p:cNvPr id="20524" name="Group 203"/>
          <p:cNvGrpSpPr>
            <a:grpSpLocks/>
          </p:cNvGrpSpPr>
          <p:nvPr/>
        </p:nvGrpSpPr>
        <p:grpSpPr bwMode="auto">
          <a:xfrm>
            <a:off x="6811963" y="6418263"/>
            <a:ext cx="365125" cy="250825"/>
            <a:chOff x="353" y="1071"/>
            <a:chExt cx="249" cy="158"/>
          </a:xfrm>
        </p:grpSpPr>
        <p:sp>
          <p:nvSpPr>
            <p:cNvPr id="20825" name="Rectangle 204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0826" name="Text Box 205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>
                  <a:latin typeface="Calibri" pitchFamily="34" charset="0"/>
                </a:rPr>
                <a:t>SW</a:t>
              </a:r>
            </a:p>
          </p:txBody>
        </p:sp>
      </p:grpSp>
      <p:sp>
        <p:nvSpPr>
          <p:cNvPr id="20525" name="AutoShape 229"/>
          <p:cNvSpPr>
            <a:spLocks noChangeArrowheads="1"/>
          </p:cNvSpPr>
          <p:nvPr/>
        </p:nvSpPr>
        <p:spPr bwMode="auto">
          <a:xfrm rot="5400000">
            <a:off x="1129507" y="2307431"/>
            <a:ext cx="190500" cy="147637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26" name="AutoShape 231"/>
          <p:cNvSpPr>
            <a:spLocks noChangeArrowheads="1"/>
          </p:cNvSpPr>
          <p:nvPr/>
        </p:nvSpPr>
        <p:spPr bwMode="auto">
          <a:xfrm rot="5400000">
            <a:off x="1128713" y="2505075"/>
            <a:ext cx="188912" cy="147638"/>
          </a:xfrm>
          <a:prstGeom prst="triangle">
            <a:avLst>
              <a:gd name="adj" fmla="val 50000"/>
            </a:avLst>
          </a:prstGeom>
          <a:solidFill>
            <a:srgbClr val="EEB0C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27" name="Line 233"/>
          <p:cNvSpPr>
            <a:spLocks noChangeShapeType="1"/>
          </p:cNvSpPr>
          <p:nvPr/>
        </p:nvSpPr>
        <p:spPr bwMode="auto">
          <a:xfrm flipV="1">
            <a:off x="1101725" y="2359025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8" name="Line 234"/>
          <p:cNvSpPr>
            <a:spLocks noChangeShapeType="1"/>
          </p:cNvSpPr>
          <p:nvPr/>
        </p:nvSpPr>
        <p:spPr bwMode="auto">
          <a:xfrm flipV="1">
            <a:off x="1101725" y="2355850"/>
            <a:ext cx="60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9" name="Line 235"/>
          <p:cNvSpPr>
            <a:spLocks noChangeShapeType="1"/>
          </p:cNvSpPr>
          <p:nvPr/>
        </p:nvSpPr>
        <p:spPr bwMode="auto">
          <a:xfrm flipV="1">
            <a:off x="1098550" y="2592388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0" name="Line 236"/>
          <p:cNvSpPr>
            <a:spLocks noChangeShapeType="1"/>
          </p:cNvSpPr>
          <p:nvPr/>
        </p:nvSpPr>
        <p:spPr bwMode="auto">
          <a:xfrm rot="10800000" flipV="1">
            <a:off x="1344613" y="2376488"/>
            <a:ext cx="0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1" name="Line 237"/>
          <p:cNvSpPr>
            <a:spLocks noChangeShapeType="1"/>
          </p:cNvSpPr>
          <p:nvPr/>
        </p:nvSpPr>
        <p:spPr bwMode="auto">
          <a:xfrm rot="10800000" flipV="1">
            <a:off x="1346200" y="2463800"/>
            <a:ext cx="900113" cy="15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2" name="Line 238"/>
          <p:cNvSpPr>
            <a:spLocks noChangeShapeType="1"/>
          </p:cNvSpPr>
          <p:nvPr/>
        </p:nvSpPr>
        <p:spPr bwMode="auto">
          <a:xfrm rot="10800000" flipV="1">
            <a:off x="1277938" y="2574925"/>
            <a:ext cx="650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3" name="Line 239"/>
          <p:cNvSpPr>
            <a:spLocks noChangeShapeType="1"/>
          </p:cNvSpPr>
          <p:nvPr/>
        </p:nvSpPr>
        <p:spPr bwMode="auto">
          <a:xfrm rot="10800000" flipV="1">
            <a:off x="1279525" y="2384425"/>
            <a:ext cx="66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4" name="Oval 240"/>
          <p:cNvSpPr>
            <a:spLocks noChangeArrowheads="1"/>
          </p:cNvSpPr>
          <p:nvPr/>
        </p:nvSpPr>
        <p:spPr bwMode="auto">
          <a:xfrm>
            <a:off x="1336675" y="2463800"/>
            <a:ext cx="25400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35" name="Oval 241"/>
          <p:cNvSpPr>
            <a:spLocks noChangeArrowheads="1"/>
          </p:cNvSpPr>
          <p:nvPr/>
        </p:nvSpPr>
        <p:spPr bwMode="auto">
          <a:xfrm>
            <a:off x="1084263" y="2463800"/>
            <a:ext cx="25400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36" name="Line 242"/>
          <p:cNvSpPr>
            <a:spLocks noChangeShapeType="1"/>
          </p:cNvSpPr>
          <p:nvPr/>
        </p:nvSpPr>
        <p:spPr bwMode="auto">
          <a:xfrm rot="10800000">
            <a:off x="1447800" y="3860800"/>
            <a:ext cx="7985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37" name="AutoShape 244"/>
          <p:cNvSpPr>
            <a:spLocks noChangeArrowheads="1"/>
          </p:cNvSpPr>
          <p:nvPr/>
        </p:nvSpPr>
        <p:spPr bwMode="auto">
          <a:xfrm rot="5400000">
            <a:off x="1129507" y="2945606"/>
            <a:ext cx="190500" cy="147637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38" name="AutoShape 246"/>
          <p:cNvSpPr>
            <a:spLocks noChangeArrowheads="1"/>
          </p:cNvSpPr>
          <p:nvPr/>
        </p:nvSpPr>
        <p:spPr bwMode="auto">
          <a:xfrm rot="5400000">
            <a:off x="1128713" y="3143250"/>
            <a:ext cx="188912" cy="1476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39" name="Line 248"/>
          <p:cNvSpPr>
            <a:spLocks noChangeShapeType="1"/>
          </p:cNvSpPr>
          <p:nvPr/>
        </p:nvSpPr>
        <p:spPr bwMode="auto">
          <a:xfrm flipV="1">
            <a:off x="1101725" y="2997200"/>
            <a:ext cx="0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0" name="Line 249"/>
          <p:cNvSpPr>
            <a:spLocks noChangeShapeType="1"/>
          </p:cNvSpPr>
          <p:nvPr/>
        </p:nvSpPr>
        <p:spPr bwMode="auto">
          <a:xfrm flipV="1">
            <a:off x="1101725" y="2994025"/>
            <a:ext cx="60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1" name="Line 250"/>
          <p:cNvSpPr>
            <a:spLocks noChangeShapeType="1"/>
          </p:cNvSpPr>
          <p:nvPr/>
        </p:nvSpPr>
        <p:spPr bwMode="auto">
          <a:xfrm flipV="1">
            <a:off x="1098550" y="3230563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2" name="Line 251"/>
          <p:cNvSpPr>
            <a:spLocks noChangeShapeType="1"/>
          </p:cNvSpPr>
          <p:nvPr/>
        </p:nvSpPr>
        <p:spPr bwMode="auto">
          <a:xfrm rot="10800000" flipV="1">
            <a:off x="1344613" y="3014663"/>
            <a:ext cx="0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3" name="Line 252"/>
          <p:cNvSpPr>
            <a:spLocks noChangeShapeType="1"/>
          </p:cNvSpPr>
          <p:nvPr/>
        </p:nvSpPr>
        <p:spPr bwMode="auto">
          <a:xfrm rot="10800000" flipV="1">
            <a:off x="1346200" y="3109913"/>
            <a:ext cx="1133475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4" name="Line 253"/>
          <p:cNvSpPr>
            <a:spLocks noChangeShapeType="1"/>
          </p:cNvSpPr>
          <p:nvPr/>
        </p:nvSpPr>
        <p:spPr bwMode="auto">
          <a:xfrm rot="10800000" flipV="1">
            <a:off x="1277938" y="3213100"/>
            <a:ext cx="650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5" name="Line 254"/>
          <p:cNvSpPr>
            <a:spLocks noChangeShapeType="1"/>
          </p:cNvSpPr>
          <p:nvPr/>
        </p:nvSpPr>
        <p:spPr bwMode="auto">
          <a:xfrm rot="10800000" flipV="1">
            <a:off x="1279525" y="3022600"/>
            <a:ext cx="66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46" name="Oval 255"/>
          <p:cNvSpPr>
            <a:spLocks noChangeArrowheads="1"/>
          </p:cNvSpPr>
          <p:nvPr/>
        </p:nvSpPr>
        <p:spPr bwMode="auto">
          <a:xfrm>
            <a:off x="1336675" y="3101975"/>
            <a:ext cx="25400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47" name="Oval 256"/>
          <p:cNvSpPr>
            <a:spLocks noChangeArrowheads="1"/>
          </p:cNvSpPr>
          <p:nvPr/>
        </p:nvSpPr>
        <p:spPr bwMode="auto">
          <a:xfrm>
            <a:off x="1084263" y="3101975"/>
            <a:ext cx="25400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48" name="AutoShape 272"/>
          <p:cNvSpPr>
            <a:spLocks noChangeArrowheads="1"/>
          </p:cNvSpPr>
          <p:nvPr/>
        </p:nvSpPr>
        <p:spPr bwMode="auto">
          <a:xfrm rot="-5400000">
            <a:off x="1213644" y="3874294"/>
            <a:ext cx="190500" cy="147638"/>
          </a:xfrm>
          <a:prstGeom prst="triangle">
            <a:avLst>
              <a:gd name="adj" fmla="val 50000"/>
            </a:avLst>
          </a:prstGeom>
          <a:solidFill>
            <a:srgbClr val="EEB0C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49" name="AutoShape 274"/>
          <p:cNvSpPr>
            <a:spLocks noChangeArrowheads="1"/>
          </p:cNvSpPr>
          <p:nvPr/>
        </p:nvSpPr>
        <p:spPr bwMode="auto">
          <a:xfrm rot="-5400000">
            <a:off x="1213644" y="3675856"/>
            <a:ext cx="190500" cy="147638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50" name="Line 276"/>
          <p:cNvSpPr>
            <a:spLocks noChangeShapeType="1"/>
          </p:cNvSpPr>
          <p:nvPr/>
        </p:nvSpPr>
        <p:spPr bwMode="auto">
          <a:xfrm rot="10800000" flipV="1">
            <a:off x="1428750" y="3725863"/>
            <a:ext cx="0" cy="2428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1" name="Line 277"/>
          <p:cNvSpPr>
            <a:spLocks noChangeShapeType="1"/>
          </p:cNvSpPr>
          <p:nvPr/>
        </p:nvSpPr>
        <p:spPr bwMode="auto">
          <a:xfrm rot="10800000" flipV="1">
            <a:off x="1370013" y="3973513"/>
            <a:ext cx="60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2" name="Line 278"/>
          <p:cNvSpPr>
            <a:spLocks noChangeShapeType="1"/>
          </p:cNvSpPr>
          <p:nvPr/>
        </p:nvSpPr>
        <p:spPr bwMode="auto">
          <a:xfrm rot="10800000" flipV="1">
            <a:off x="1370013" y="3736975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3" name="Line 279"/>
          <p:cNvSpPr>
            <a:spLocks noChangeShapeType="1"/>
          </p:cNvSpPr>
          <p:nvPr/>
        </p:nvSpPr>
        <p:spPr bwMode="auto">
          <a:xfrm flipV="1">
            <a:off x="1185863" y="3754438"/>
            <a:ext cx="0" cy="195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4" name="Line 280"/>
          <p:cNvSpPr>
            <a:spLocks noChangeShapeType="1"/>
          </p:cNvSpPr>
          <p:nvPr/>
        </p:nvSpPr>
        <p:spPr bwMode="auto">
          <a:xfrm flipV="1">
            <a:off x="850900" y="3851275"/>
            <a:ext cx="32067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5" name="Line 281"/>
          <p:cNvSpPr>
            <a:spLocks noChangeShapeType="1"/>
          </p:cNvSpPr>
          <p:nvPr/>
        </p:nvSpPr>
        <p:spPr bwMode="auto">
          <a:xfrm flipV="1">
            <a:off x="1189038" y="3752850"/>
            <a:ext cx="650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6" name="Line 282"/>
          <p:cNvSpPr>
            <a:spLocks noChangeShapeType="1"/>
          </p:cNvSpPr>
          <p:nvPr/>
        </p:nvSpPr>
        <p:spPr bwMode="auto">
          <a:xfrm flipV="1">
            <a:off x="1184275" y="3944938"/>
            <a:ext cx="66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7" name="Oval 283"/>
          <p:cNvSpPr>
            <a:spLocks noChangeArrowheads="1"/>
          </p:cNvSpPr>
          <p:nvPr/>
        </p:nvSpPr>
        <p:spPr bwMode="auto">
          <a:xfrm rot="10800000">
            <a:off x="1171575" y="3838575"/>
            <a:ext cx="23813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58" name="Oval 284"/>
          <p:cNvSpPr>
            <a:spLocks noChangeArrowheads="1"/>
          </p:cNvSpPr>
          <p:nvPr/>
        </p:nvSpPr>
        <p:spPr bwMode="auto">
          <a:xfrm rot="10800000">
            <a:off x="1422400" y="3838575"/>
            <a:ext cx="25400" cy="23813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59" name="AutoShape 300"/>
          <p:cNvSpPr>
            <a:spLocks noChangeArrowheads="1"/>
          </p:cNvSpPr>
          <p:nvPr/>
        </p:nvSpPr>
        <p:spPr bwMode="auto">
          <a:xfrm rot="-5400000">
            <a:off x="1213644" y="4485481"/>
            <a:ext cx="190500" cy="1476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60" name="AutoShape 302"/>
          <p:cNvSpPr>
            <a:spLocks noChangeArrowheads="1"/>
          </p:cNvSpPr>
          <p:nvPr/>
        </p:nvSpPr>
        <p:spPr bwMode="auto">
          <a:xfrm rot="-5400000">
            <a:off x="1215232" y="4287044"/>
            <a:ext cx="190500" cy="147637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561" name="Line 304"/>
          <p:cNvSpPr>
            <a:spLocks noChangeShapeType="1"/>
          </p:cNvSpPr>
          <p:nvPr/>
        </p:nvSpPr>
        <p:spPr bwMode="auto">
          <a:xfrm rot="10800000" flipV="1">
            <a:off x="1430338" y="4337050"/>
            <a:ext cx="0" cy="2428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2" name="Line 305"/>
          <p:cNvSpPr>
            <a:spLocks noChangeShapeType="1"/>
          </p:cNvSpPr>
          <p:nvPr/>
        </p:nvSpPr>
        <p:spPr bwMode="auto">
          <a:xfrm rot="10800000" flipV="1">
            <a:off x="1371600" y="4584700"/>
            <a:ext cx="60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3" name="Line 306"/>
          <p:cNvSpPr>
            <a:spLocks noChangeShapeType="1"/>
          </p:cNvSpPr>
          <p:nvPr/>
        </p:nvSpPr>
        <p:spPr bwMode="auto">
          <a:xfrm rot="10800000" flipV="1">
            <a:off x="1371600" y="4348163"/>
            <a:ext cx="635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4" name="Line 307"/>
          <p:cNvSpPr>
            <a:spLocks noChangeShapeType="1"/>
          </p:cNvSpPr>
          <p:nvPr/>
        </p:nvSpPr>
        <p:spPr bwMode="auto">
          <a:xfrm flipV="1">
            <a:off x="1187450" y="4365625"/>
            <a:ext cx="0" cy="1952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5" name="Line 308"/>
          <p:cNvSpPr>
            <a:spLocks noChangeShapeType="1"/>
          </p:cNvSpPr>
          <p:nvPr/>
        </p:nvSpPr>
        <p:spPr bwMode="auto">
          <a:xfrm>
            <a:off x="817563" y="4459288"/>
            <a:ext cx="371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6" name="Line 309"/>
          <p:cNvSpPr>
            <a:spLocks noChangeShapeType="1"/>
          </p:cNvSpPr>
          <p:nvPr/>
        </p:nvSpPr>
        <p:spPr bwMode="auto">
          <a:xfrm flipV="1">
            <a:off x="1190625" y="4364038"/>
            <a:ext cx="650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7" name="Line 310"/>
          <p:cNvSpPr>
            <a:spLocks noChangeShapeType="1"/>
          </p:cNvSpPr>
          <p:nvPr/>
        </p:nvSpPr>
        <p:spPr bwMode="auto">
          <a:xfrm flipV="1">
            <a:off x="1185863" y="4556125"/>
            <a:ext cx="66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8" name="Oval 311"/>
          <p:cNvSpPr>
            <a:spLocks noChangeArrowheads="1"/>
          </p:cNvSpPr>
          <p:nvPr/>
        </p:nvSpPr>
        <p:spPr bwMode="auto">
          <a:xfrm rot="10800000">
            <a:off x="1171575" y="4449763"/>
            <a:ext cx="25400" cy="238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69" name="Oval 312"/>
          <p:cNvSpPr>
            <a:spLocks noChangeArrowheads="1"/>
          </p:cNvSpPr>
          <p:nvPr/>
        </p:nvSpPr>
        <p:spPr bwMode="auto">
          <a:xfrm rot="10800000">
            <a:off x="1423988" y="4449763"/>
            <a:ext cx="25400" cy="23812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70" name="Line 313"/>
          <p:cNvSpPr>
            <a:spLocks noChangeShapeType="1"/>
          </p:cNvSpPr>
          <p:nvPr/>
        </p:nvSpPr>
        <p:spPr bwMode="auto">
          <a:xfrm rot="10800000" flipV="1">
            <a:off x="1457325" y="4473575"/>
            <a:ext cx="590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1" name="Line 314"/>
          <p:cNvSpPr>
            <a:spLocks noChangeShapeType="1"/>
          </p:cNvSpPr>
          <p:nvPr/>
        </p:nvSpPr>
        <p:spPr bwMode="auto">
          <a:xfrm rot="10800000">
            <a:off x="850900" y="2487613"/>
            <a:ext cx="2333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2" name="Line 315"/>
          <p:cNvSpPr>
            <a:spLocks noChangeShapeType="1"/>
          </p:cNvSpPr>
          <p:nvPr/>
        </p:nvSpPr>
        <p:spPr bwMode="auto">
          <a:xfrm rot="10800000">
            <a:off x="781050" y="3101975"/>
            <a:ext cx="303213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3" name="Line 316"/>
          <p:cNvSpPr>
            <a:spLocks noChangeShapeType="1"/>
          </p:cNvSpPr>
          <p:nvPr/>
        </p:nvSpPr>
        <p:spPr bwMode="auto">
          <a:xfrm flipH="1">
            <a:off x="950913" y="2397125"/>
            <a:ext cx="100012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4" name="Line 317"/>
          <p:cNvSpPr>
            <a:spLocks noChangeShapeType="1"/>
          </p:cNvSpPr>
          <p:nvPr/>
        </p:nvSpPr>
        <p:spPr bwMode="auto">
          <a:xfrm flipH="1">
            <a:off x="1435100" y="2386013"/>
            <a:ext cx="98425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5" name="Line 318"/>
          <p:cNvSpPr>
            <a:spLocks noChangeShapeType="1"/>
          </p:cNvSpPr>
          <p:nvPr/>
        </p:nvSpPr>
        <p:spPr bwMode="auto">
          <a:xfrm flipH="1">
            <a:off x="950913" y="3011488"/>
            <a:ext cx="100012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6" name="Line 319"/>
          <p:cNvSpPr>
            <a:spLocks noChangeShapeType="1"/>
          </p:cNvSpPr>
          <p:nvPr/>
        </p:nvSpPr>
        <p:spPr bwMode="auto">
          <a:xfrm flipH="1">
            <a:off x="1422400" y="3035300"/>
            <a:ext cx="100013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7" name="Line 320"/>
          <p:cNvSpPr>
            <a:spLocks noChangeShapeType="1"/>
          </p:cNvSpPr>
          <p:nvPr/>
        </p:nvSpPr>
        <p:spPr bwMode="auto">
          <a:xfrm flipH="1">
            <a:off x="1017588" y="3752850"/>
            <a:ext cx="98425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8" name="Line 321"/>
          <p:cNvSpPr>
            <a:spLocks noChangeShapeType="1"/>
          </p:cNvSpPr>
          <p:nvPr/>
        </p:nvSpPr>
        <p:spPr bwMode="auto">
          <a:xfrm flipH="1">
            <a:off x="1514475" y="3789363"/>
            <a:ext cx="100013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9" name="Line 322"/>
          <p:cNvSpPr>
            <a:spLocks noChangeShapeType="1"/>
          </p:cNvSpPr>
          <p:nvPr/>
        </p:nvSpPr>
        <p:spPr bwMode="auto">
          <a:xfrm flipH="1">
            <a:off x="1017588" y="4365625"/>
            <a:ext cx="98425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0" name="Line 323"/>
          <p:cNvSpPr>
            <a:spLocks noChangeShapeType="1"/>
          </p:cNvSpPr>
          <p:nvPr/>
        </p:nvSpPr>
        <p:spPr bwMode="auto">
          <a:xfrm flipH="1">
            <a:off x="1514475" y="4402138"/>
            <a:ext cx="100013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81" name="Text Box 324"/>
          <p:cNvSpPr txBox="1">
            <a:spLocks noChangeArrowheads="1"/>
          </p:cNvSpPr>
          <p:nvPr/>
        </p:nvSpPr>
        <p:spPr bwMode="auto">
          <a:xfrm>
            <a:off x="1349375" y="2241550"/>
            <a:ext cx="21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2</a:t>
            </a:r>
          </a:p>
        </p:txBody>
      </p:sp>
      <p:sp>
        <p:nvSpPr>
          <p:cNvPr id="20582" name="Text Box 325"/>
          <p:cNvSpPr txBox="1">
            <a:spLocks noChangeArrowheads="1"/>
          </p:cNvSpPr>
          <p:nvPr/>
        </p:nvSpPr>
        <p:spPr bwMode="auto">
          <a:xfrm>
            <a:off x="884238" y="2247900"/>
            <a:ext cx="217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2</a:t>
            </a:r>
          </a:p>
        </p:txBody>
      </p:sp>
      <p:sp>
        <p:nvSpPr>
          <p:cNvPr id="20583" name="Text Box 326"/>
          <p:cNvSpPr txBox="1">
            <a:spLocks noChangeArrowheads="1"/>
          </p:cNvSpPr>
          <p:nvPr/>
        </p:nvSpPr>
        <p:spPr bwMode="auto">
          <a:xfrm>
            <a:off x="1336675" y="2889250"/>
            <a:ext cx="217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8</a:t>
            </a:r>
          </a:p>
        </p:txBody>
      </p:sp>
      <p:sp>
        <p:nvSpPr>
          <p:cNvPr id="20584" name="Text Box 327"/>
          <p:cNvSpPr txBox="1">
            <a:spLocks noChangeArrowheads="1"/>
          </p:cNvSpPr>
          <p:nvPr/>
        </p:nvSpPr>
        <p:spPr bwMode="auto">
          <a:xfrm>
            <a:off x="866775" y="2889250"/>
            <a:ext cx="217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8</a:t>
            </a:r>
          </a:p>
        </p:txBody>
      </p:sp>
      <p:sp>
        <p:nvSpPr>
          <p:cNvPr id="20585" name="Text Box 328"/>
          <p:cNvSpPr txBox="1">
            <a:spLocks noChangeArrowheads="1"/>
          </p:cNvSpPr>
          <p:nvPr/>
        </p:nvSpPr>
        <p:spPr bwMode="auto">
          <a:xfrm>
            <a:off x="1430338" y="3630613"/>
            <a:ext cx="2174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2</a:t>
            </a:r>
          </a:p>
        </p:txBody>
      </p:sp>
      <p:sp>
        <p:nvSpPr>
          <p:cNvPr id="20586" name="Text Box 329"/>
          <p:cNvSpPr txBox="1">
            <a:spLocks noChangeArrowheads="1"/>
          </p:cNvSpPr>
          <p:nvPr/>
        </p:nvSpPr>
        <p:spPr bwMode="auto">
          <a:xfrm>
            <a:off x="930275" y="3608388"/>
            <a:ext cx="21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2</a:t>
            </a:r>
          </a:p>
        </p:txBody>
      </p:sp>
      <p:sp>
        <p:nvSpPr>
          <p:cNvPr id="20587" name="Text Box 330"/>
          <p:cNvSpPr txBox="1">
            <a:spLocks noChangeArrowheads="1"/>
          </p:cNvSpPr>
          <p:nvPr/>
        </p:nvSpPr>
        <p:spPr bwMode="auto">
          <a:xfrm>
            <a:off x="1430338" y="4229100"/>
            <a:ext cx="2174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8</a:t>
            </a:r>
          </a:p>
        </p:txBody>
      </p:sp>
      <p:sp>
        <p:nvSpPr>
          <p:cNvPr id="20588" name="Text Box 331"/>
          <p:cNvSpPr txBox="1">
            <a:spLocks noChangeArrowheads="1"/>
          </p:cNvSpPr>
          <p:nvPr/>
        </p:nvSpPr>
        <p:spPr bwMode="auto">
          <a:xfrm>
            <a:off x="931863" y="4221163"/>
            <a:ext cx="219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8</a:t>
            </a:r>
          </a:p>
        </p:txBody>
      </p:sp>
      <p:sp>
        <p:nvSpPr>
          <p:cNvPr id="20589" name="Text Box 334"/>
          <p:cNvSpPr txBox="1">
            <a:spLocks noChangeArrowheads="1"/>
          </p:cNvSpPr>
          <p:nvPr/>
        </p:nvSpPr>
        <p:spPr bwMode="auto">
          <a:xfrm>
            <a:off x="1028700" y="3551238"/>
            <a:ext cx="500063" cy="59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NIM</a:t>
            </a: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ECL</a:t>
            </a:r>
          </a:p>
        </p:txBody>
      </p:sp>
      <p:sp>
        <p:nvSpPr>
          <p:cNvPr id="20590" name="Line 335"/>
          <p:cNvSpPr>
            <a:spLocks noChangeShapeType="1"/>
          </p:cNvSpPr>
          <p:nvPr/>
        </p:nvSpPr>
        <p:spPr bwMode="auto">
          <a:xfrm flipH="1" flipV="1">
            <a:off x="6500813" y="6391275"/>
            <a:ext cx="361950" cy="4763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1" name="Text Box 340"/>
          <p:cNvSpPr txBox="1">
            <a:spLocks noChangeArrowheads="1"/>
          </p:cNvSpPr>
          <p:nvPr/>
        </p:nvSpPr>
        <p:spPr bwMode="auto">
          <a:xfrm>
            <a:off x="1035050" y="4156075"/>
            <a:ext cx="4984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NIM</a:t>
            </a: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TTL</a:t>
            </a:r>
          </a:p>
        </p:txBody>
      </p:sp>
      <p:sp>
        <p:nvSpPr>
          <p:cNvPr id="20592" name="Line 341"/>
          <p:cNvSpPr>
            <a:spLocks noChangeShapeType="1"/>
          </p:cNvSpPr>
          <p:nvPr/>
        </p:nvSpPr>
        <p:spPr bwMode="auto">
          <a:xfrm flipH="1">
            <a:off x="2446338" y="2241550"/>
            <a:ext cx="2990850" cy="14288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3" name="Text Box 342"/>
          <p:cNvSpPr txBox="1">
            <a:spLocks noChangeArrowheads="1"/>
          </p:cNvSpPr>
          <p:nvPr/>
        </p:nvSpPr>
        <p:spPr bwMode="auto">
          <a:xfrm>
            <a:off x="1016000" y="2816225"/>
            <a:ext cx="49847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NIM</a:t>
            </a: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endParaRPr lang="en-GB" sz="6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600">
                <a:latin typeface="Calibri" pitchFamily="34" charset="0"/>
              </a:rPr>
              <a:t>TTL</a:t>
            </a:r>
          </a:p>
        </p:txBody>
      </p:sp>
      <p:sp>
        <p:nvSpPr>
          <p:cNvPr id="20594" name="Rectangle 344"/>
          <p:cNvSpPr>
            <a:spLocks noChangeArrowheads="1"/>
          </p:cNvSpPr>
          <p:nvPr/>
        </p:nvSpPr>
        <p:spPr bwMode="auto">
          <a:xfrm>
            <a:off x="420688" y="6021388"/>
            <a:ext cx="430212" cy="368300"/>
          </a:xfrm>
          <a:prstGeom prst="rect">
            <a:avLst/>
          </a:prstGeom>
          <a:solidFill>
            <a:srgbClr val="00CC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95" name="Line 346"/>
          <p:cNvSpPr>
            <a:spLocks noChangeShapeType="1"/>
          </p:cNvSpPr>
          <p:nvPr/>
        </p:nvSpPr>
        <p:spPr bwMode="auto">
          <a:xfrm flipV="1">
            <a:off x="511175" y="6116638"/>
            <a:ext cx="241300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6" name="Line 347"/>
          <p:cNvSpPr>
            <a:spLocks noChangeShapeType="1"/>
          </p:cNvSpPr>
          <p:nvPr/>
        </p:nvSpPr>
        <p:spPr bwMode="auto">
          <a:xfrm>
            <a:off x="850900" y="6200775"/>
            <a:ext cx="4586288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597" name="Text Box 348"/>
          <p:cNvSpPr txBox="1">
            <a:spLocks noChangeArrowheads="1"/>
          </p:cNvSpPr>
          <p:nvPr/>
        </p:nvSpPr>
        <p:spPr bwMode="auto">
          <a:xfrm>
            <a:off x="153988" y="5843588"/>
            <a:ext cx="1000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HEX SELECT</a:t>
            </a:r>
          </a:p>
        </p:txBody>
      </p:sp>
      <p:sp>
        <p:nvSpPr>
          <p:cNvPr id="20598" name="Rectangle 353"/>
          <p:cNvSpPr>
            <a:spLocks noChangeArrowheads="1"/>
          </p:cNvSpPr>
          <p:nvPr/>
        </p:nvSpPr>
        <p:spPr bwMode="auto">
          <a:xfrm>
            <a:off x="379413" y="5172075"/>
            <a:ext cx="571500" cy="204788"/>
          </a:xfrm>
          <a:prstGeom prst="rect">
            <a:avLst/>
          </a:prstGeom>
          <a:solidFill>
            <a:srgbClr val="00CC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99" name="Text Box 354"/>
          <p:cNvSpPr txBox="1">
            <a:spLocks noChangeArrowheads="1"/>
          </p:cNvSpPr>
          <p:nvPr/>
        </p:nvSpPr>
        <p:spPr bwMode="auto">
          <a:xfrm>
            <a:off x="-47625" y="4978400"/>
            <a:ext cx="14287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16-pin AUX. CONNECTOR</a:t>
            </a:r>
          </a:p>
        </p:txBody>
      </p:sp>
      <p:grpSp>
        <p:nvGrpSpPr>
          <p:cNvPr id="20600" name="Group 370"/>
          <p:cNvGrpSpPr>
            <a:grpSpLocks/>
          </p:cNvGrpSpPr>
          <p:nvPr/>
        </p:nvGrpSpPr>
        <p:grpSpPr bwMode="auto">
          <a:xfrm>
            <a:off x="352425" y="6446838"/>
            <a:ext cx="771525" cy="276225"/>
            <a:chOff x="122" y="3511"/>
            <a:chExt cx="527" cy="174"/>
          </a:xfrm>
        </p:grpSpPr>
        <p:sp>
          <p:nvSpPr>
            <p:cNvPr id="20823" name="Rectangle 363"/>
            <p:cNvSpPr>
              <a:spLocks noChangeArrowheads="1"/>
            </p:cNvSpPr>
            <p:nvPr/>
          </p:nvSpPr>
          <p:spPr bwMode="auto">
            <a:xfrm>
              <a:off x="122" y="3551"/>
              <a:ext cx="390" cy="12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 sz="1200">
                <a:latin typeface="Calibri" pitchFamily="34" charset="0"/>
              </a:endParaRPr>
            </a:p>
          </p:txBody>
        </p:sp>
        <p:sp>
          <p:nvSpPr>
            <p:cNvPr id="20824" name="Text Box 358"/>
            <p:cNvSpPr txBox="1">
              <a:spLocks noChangeArrowheads="1"/>
            </p:cNvSpPr>
            <p:nvPr/>
          </p:nvSpPr>
          <p:spPr bwMode="auto">
            <a:xfrm>
              <a:off x="153" y="3511"/>
              <a:ext cx="496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USB</a:t>
              </a:r>
            </a:p>
          </p:txBody>
        </p:sp>
      </p:grpSp>
      <p:sp>
        <p:nvSpPr>
          <p:cNvPr id="20601" name="Rectangle 360"/>
          <p:cNvSpPr>
            <a:spLocks noChangeArrowheads="1"/>
          </p:cNvSpPr>
          <p:nvPr/>
        </p:nvSpPr>
        <p:spPr bwMode="auto">
          <a:xfrm>
            <a:off x="379413" y="5529263"/>
            <a:ext cx="571500" cy="204787"/>
          </a:xfrm>
          <a:prstGeom prst="rect">
            <a:avLst/>
          </a:prstGeom>
          <a:solidFill>
            <a:srgbClr val="00CC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200">
                <a:latin typeface="Calibri" pitchFamily="34" charset="0"/>
              </a:rPr>
              <a:t>J</a:t>
            </a:r>
            <a:r>
              <a:rPr lang="en-GB">
                <a:latin typeface="Calibri" pitchFamily="34" charset="0"/>
              </a:rPr>
              <a:t>-</a:t>
            </a:r>
            <a:r>
              <a:rPr lang="en-GB" sz="1200">
                <a:latin typeface="Calibri" pitchFamily="34" charset="0"/>
              </a:rPr>
              <a:t>TAG</a:t>
            </a:r>
          </a:p>
        </p:txBody>
      </p:sp>
      <p:sp>
        <p:nvSpPr>
          <p:cNvPr id="20602" name="Line 375"/>
          <p:cNvSpPr>
            <a:spLocks noChangeShapeType="1"/>
          </p:cNvSpPr>
          <p:nvPr/>
        </p:nvSpPr>
        <p:spPr bwMode="auto">
          <a:xfrm>
            <a:off x="917575" y="6597650"/>
            <a:ext cx="4519613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3" name="Line 376"/>
          <p:cNvSpPr>
            <a:spLocks noChangeShapeType="1"/>
          </p:cNvSpPr>
          <p:nvPr/>
        </p:nvSpPr>
        <p:spPr bwMode="auto">
          <a:xfrm>
            <a:off x="950913" y="5624513"/>
            <a:ext cx="4486275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4" name="Line 377"/>
          <p:cNvSpPr>
            <a:spLocks noChangeShapeType="1"/>
          </p:cNvSpPr>
          <p:nvPr/>
        </p:nvSpPr>
        <p:spPr bwMode="auto">
          <a:xfrm rot="10800000">
            <a:off x="781050" y="1720850"/>
            <a:ext cx="46831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5" name="Line 378"/>
          <p:cNvSpPr>
            <a:spLocks noChangeShapeType="1"/>
          </p:cNvSpPr>
          <p:nvPr/>
        </p:nvSpPr>
        <p:spPr bwMode="auto">
          <a:xfrm rot="10800000">
            <a:off x="781050" y="2060575"/>
            <a:ext cx="4656138" cy="7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6" name="Line 379"/>
          <p:cNvSpPr>
            <a:spLocks noChangeShapeType="1"/>
          </p:cNvSpPr>
          <p:nvPr/>
        </p:nvSpPr>
        <p:spPr bwMode="auto">
          <a:xfrm flipV="1">
            <a:off x="950913" y="5265738"/>
            <a:ext cx="4486275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07" name="Line 382"/>
          <p:cNvSpPr>
            <a:spLocks noChangeShapeType="1"/>
          </p:cNvSpPr>
          <p:nvPr/>
        </p:nvSpPr>
        <p:spPr bwMode="auto">
          <a:xfrm rot="10800000" flipV="1">
            <a:off x="3043238" y="3752850"/>
            <a:ext cx="239395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8" name="Line 384"/>
          <p:cNvSpPr>
            <a:spLocks noChangeShapeType="1"/>
          </p:cNvSpPr>
          <p:nvPr/>
        </p:nvSpPr>
        <p:spPr bwMode="auto">
          <a:xfrm>
            <a:off x="3800475" y="2708275"/>
            <a:ext cx="0" cy="3079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09" name="Line 385"/>
          <p:cNvSpPr>
            <a:spLocks noChangeShapeType="1"/>
          </p:cNvSpPr>
          <p:nvPr/>
        </p:nvSpPr>
        <p:spPr bwMode="auto">
          <a:xfrm>
            <a:off x="3673475" y="2822575"/>
            <a:ext cx="127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0" name="AutoShape 393"/>
          <p:cNvSpPr>
            <a:spLocks noChangeArrowheads="1"/>
          </p:cNvSpPr>
          <p:nvPr/>
        </p:nvSpPr>
        <p:spPr bwMode="auto">
          <a:xfrm rot="-5400000">
            <a:off x="3040857" y="2672556"/>
            <a:ext cx="889000" cy="376237"/>
          </a:xfrm>
          <a:custGeom>
            <a:avLst/>
            <a:gdLst>
              <a:gd name="T0" fmla="*/ 777875 w 21600"/>
              <a:gd name="T1" fmla="*/ 188302 h 21600"/>
              <a:gd name="T2" fmla="*/ 444500 w 21600"/>
              <a:gd name="T3" fmla="*/ 376604 h 21600"/>
              <a:gd name="T4" fmla="*/ 111125 w 21600"/>
              <a:gd name="T5" fmla="*/ 188302 h 21600"/>
              <a:gd name="T6" fmla="*/ 4445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11" name="Rectangle 394"/>
          <p:cNvSpPr>
            <a:spLocks noChangeArrowheads="1"/>
          </p:cNvSpPr>
          <p:nvPr/>
        </p:nvSpPr>
        <p:spPr bwMode="auto">
          <a:xfrm>
            <a:off x="2744788" y="3897313"/>
            <a:ext cx="428625" cy="368300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12" name="AutoShape 395"/>
          <p:cNvSpPr>
            <a:spLocks noChangeArrowheads="1"/>
          </p:cNvSpPr>
          <p:nvPr/>
        </p:nvSpPr>
        <p:spPr bwMode="auto">
          <a:xfrm>
            <a:off x="2676525" y="3500438"/>
            <a:ext cx="311150" cy="2730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613" name="Line 396"/>
          <p:cNvSpPr>
            <a:spLocks noChangeShapeType="1"/>
          </p:cNvSpPr>
          <p:nvPr/>
        </p:nvSpPr>
        <p:spPr bwMode="auto">
          <a:xfrm flipH="1" flipV="1">
            <a:off x="2973388" y="3033713"/>
            <a:ext cx="323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4" name="Line 397"/>
          <p:cNvSpPr>
            <a:spLocks noChangeShapeType="1"/>
          </p:cNvSpPr>
          <p:nvPr/>
        </p:nvSpPr>
        <p:spPr bwMode="auto">
          <a:xfrm flipH="1" flipV="1">
            <a:off x="2968625" y="2349500"/>
            <a:ext cx="4763" cy="841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5" name="Line 398"/>
          <p:cNvSpPr>
            <a:spLocks noChangeShapeType="1"/>
          </p:cNvSpPr>
          <p:nvPr/>
        </p:nvSpPr>
        <p:spPr bwMode="auto">
          <a:xfrm>
            <a:off x="2844800" y="3773488"/>
            <a:ext cx="0" cy="123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6" name="Text Box 399"/>
          <p:cNvSpPr txBox="1">
            <a:spLocks noChangeArrowheads="1"/>
          </p:cNvSpPr>
          <p:nvPr/>
        </p:nvSpPr>
        <p:spPr bwMode="auto">
          <a:xfrm>
            <a:off x="2409825" y="3890963"/>
            <a:ext cx="1182688" cy="58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X-TAL</a:t>
            </a:r>
          </a:p>
          <a:p>
            <a:pPr>
              <a:spcBef>
                <a:spcPct val="50000"/>
              </a:spcBef>
            </a:pPr>
            <a:endParaRPr lang="en-GB" sz="800">
              <a:latin typeface="Calibri" pitchFamily="34" charset="0"/>
            </a:endParaRPr>
          </a:p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80.15733MHz</a:t>
            </a:r>
          </a:p>
        </p:txBody>
      </p:sp>
      <p:sp>
        <p:nvSpPr>
          <p:cNvPr id="20617" name="Text Box 400"/>
          <p:cNvSpPr txBox="1">
            <a:spLocks noChangeArrowheads="1"/>
          </p:cNvSpPr>
          <p:nvPr/>
        </p:nvSpPr>
        <p:spPr bwMode="auto">
          <a:xfrm>
            <a:off x="2892425" y="2538413"/>
            <a:ext cx="10064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MPX</a:t>
            </a:r>
          </a:p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PLL</a:t>
            </a:r>
          </a:p>
        </p:txBody>
      </p:sp>
      <p:sp>
        <p:nvSpPr>
          <p:cNvPr id="20618" name="Line 401"/>
          <p:cNvSpPr>
            <a:spLocks noChangeShapeType="1"/>
          </p:cNvSpPr>
          <p:nvPr/>
        </p:nvSpPr>
        <p:spPr bwMode="auto">
          <a:xfrm>
            <a:off x="2968625" y="2349500"/>
            <a:ext cx="24685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9" name="Oval 402"/>
          <p:cNvSpPr>
            <a:spLocks noChangeArrowheads="1"/>
          </p:cNvSpPr>
          <p:nvPr/>
        </p:nvSpPr>
        <p:spPr bwMode="auto">
          <a:xfrm>
            <a:off x="2943225" y="2995613"/>
            <a:ext cx="39688" cy="730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20" name="Rectangle 403"/>
          <p:cNvSpPr>
            <a:spLocks noChangeArrowheads="1"/>
          </p:cNvSpPr>
          <p:nvPr/>
        </p:nvSpPr>
        <p:spPr bwMode="auto">
          <a:xfrm>
            <a:off x="2744788" y="3141663"/>
            <a:ext cx="465137" cy="268287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21" name="Line 404"/>
          <p:cNvSpPr>
            <a:spLocks noChangeShapeType="1"/>
          </p:cNvSpPr>
          <p:nvPr/>
        </p:nvSpPr>
        <p:spPr bwMode="auto">
          <a:xfrm>
            <a:off x="2844800" y="3413125"/>
            <a:ext cx="0" cy="873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2" name="Line 405"/>
          <p:cNvSpPr>
            <a:spLocks noChangeShapeType="1"/>
          </p:cNvSpPr>
          <p:nvPr/>
        </p:nvSpPr>
        <p:spPr bwMode="auto">
          <a:xfrm flipH="1">
            <a:off x="3043238" y="3414713"/>
            <a:ext cx="0" cy="4746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3" name="Text Box 406"/>
          <p:cNvSpPr txBox="1">
            <a:spLocks noChangeArrowheads="1"/>
          </p:cNvSpPr>
          <p:nvPr/>
        </p:nvSpPr>
        <p:spPr bwMode="auto">
          <a:xfrm>
            <a:off x="2644775" y="3544888"/>
            <a:ext cx="3984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:2</a:t>
            </a:r>
          </a:p>
        </p:txBody>
      </p:sp>
      <p:sp>
        <p:nvSpPr>
          <p:cNvPr id="20624" name="Text Box 407"/>
          <p:cNvSpPr txBox="1">
            <a:spLocks noChangeArrowheads="1"/>
          </p:cNvSpPr>
          <p:nvPr/>
        </p:nvSpPr>
        <p:spPr bwMode="auto">
          <a:xfrm>
            <a:off x="2686050" y="3114675"/>
            <a:ext cx="744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40/80MHz select</a:t>
            </a:r>
          </a:p>
        </p:txBody>
      </p:sp>
      <p:sp>
        <p:nvSpPr>
          <p:cNvPr id="20625" name="Rectangle 408"/>
          <p:cNvSpPr>
            <a:spLocks noChangeArrowheads="1"/>
          </p:cNvSpPr>
          <p:nvPr/>
        </p:nvSpPr>
        <p:spPr bwMode="auto">
          <a:xfrm rot="5400000">
            <a:off x="2117725" y="2333626"/>
            <a:ext cx="504825" cy="24765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26" name="Oval 409"/>
          <p:cNvSpPr>
            <a:spLocks noChangeArrowheads="1"/>
          </p:cNvSpPr>
          <p:nvPr/>
        </p:nvSpPr>
        <p:spPr bwMode="auto">
          <a:xfrm>
            <a:off x="3022600" y="3716338"/>
            <a:ext cx="39688" cy="730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27" name="Line 410"/>
          <p:cNvSpPr>
            <a:spLocks noChangeShapeType="1"/>
          </p:cNvSpPr>
          <p:nvPr/>
        </p:nvSpPr>
        <p:spPr bwMode="auto">
          <a:xfrm rot="10800000" flipV="1">
            <a:off x="2471738" y="3130550"/>
            <a:ext cx="0" cy="1425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8" name="Line 411"/>
          <p:cNvSpPr>
            <a:spLocks noChangeShapeType="1"/>
          </p:cNvSpPr>
          <p:nvPr/>
        </p:nvSpPr>
        <p:spPr bwMode="auto">
          <a:xfrm rot="10800000">
            <a:off x="2481263" y="2584450"/>
            <a:ext cx="828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9" name="Line 221"/>
          <p:cNvSpPr>
            <a:spLocks noChangeShapeType="1"/>
          </p:cNvSpPr>
          <p:nvPr/>
        </p:nvSpPr>
        <p:spPr bwMode="auto">
          <a:xfrm flipV="1">
            <a:off x="3800475" y="2706688"/>
            <a:ext cx="114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0" name="Rectangle 381"/>
          <p:cNvSpPr>
            <a:spLocks noChangeArrowheads="1"/>
          </p:cNvSpPr>
          <p:nvPr/>
        </p:nvSpPr>
        <p:spPr bwMode="auto">
          <a:xfrm>
            <a:off x="3925888" y="2605088"/>
            <a:ext cx="587375" cy="19208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31" name="Line 383"/>
          <p:cNvSpPr>
            <a:spLocks noChangeShapeType="1"/>
          </p:cNvSpPr>
          <p:nvPr/>
        </p:nvSpPr>
        <p:spPr bwMode="auto">
          <a:xfrm flipV="1">
            <a:off x="4087813" y="2457450"/>
            <a:ext cx="252412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32" name="Line 386"/>
          <p:cNvSpPr>
            <a:spLocks noChangeShapeType="1"/>
          </p:cNvSpPr>
          <p:nvPr/>
        </p:nvSpPr>
        <p:spPr bwMode="auto">
          <a:xfrm>
            <a:off x="3810000" y="2995613"/>
            <a:ext cx="162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3" name="Text Box 389"/>
          <p:cNvSpPr txBox="1">
            <a:spLocks noChangeArrowheads="1"/>
          </p:cNvSpPr>
          <p:nvPr/>
        </p:nvSpPr>
        <p:spPr bwMode="auto">
          <a:xfrm>
            <a:off x="3787775" y="2817813"/>
            <a:ext cx="1328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CLK Master DELAY</a:t>
            </a:r>
          </a:p>
        </p:txBody>
      </p:sp>
      <p:sp>
        <p:nvSpPr>
          <p:cNvPr id="20634" name="Oval 391"/>
          <p:cNvSpPr>
            <a:spLocks noChangeArrowheads="1"/>
          </p:cNvSpPr>
          <p:nvPr/>
        </p:nvSpPr>
        <p:spPr bwMode="auto">
          <a:xfrm>
            <a:off x="3781425" y="2784475"/>
            <a:ext cx="55563" cy="8731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35" name="Line 412"/>
          <p:cNvSpPr>
            <a:spLocks noChangeShapeType="1"/>
          </p:cNvSpPr>
          <p:nvPr/>
        </p:nvSpPr>
        <p:spPr bwMode="auto">
          <a:xfrm flipH="1">
            <a:off x="4513263" y="2636838"/>
            <a:ext cx="923925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36" name="Line 413"/>
          <p:cNvSpPr>
            <a:spLocks noChangeShapeType="1"/>
          </p:cNvSpPr>
          <p:nvPr/>
        </p:nvSpPr>
        <p:spPr bwMode="auto">
          <a:xfrm rot="10800000" flipV="1">
            <a:off x="2246313" y="3860800"/>
            <a:ext cx="0" cy="9207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7" name="Line 414"/>
          <p:cNvSpPr>
            <a:spLocks noChangeShapeType="1"/>
          </p:cNvSpPr>
          <p:nvPr/>
        </p:nvSpPr>
        <p:spPr bwMode="auto">
          <a:xfrm rot="10800000" flipV="1">
            <a:off x="2047875" y="4464050"/>
            <a:ext cx="1588" cy="504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8" name="Line 415"/>
          <p:cNvSpPr>
            <a:spLocks noChangeShapeType="1"/>
          </p:cNvSpPr>
          <p:nvPr/>
        </p:nvSpPr>
        <p:spPr bwMode="auto">
          <a:xfrm rot="10800000">
            <a:off x="2471738" y="4545013"/>
            <a:ext cx="2965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9" name="Line 416"/>
          <p:cNvSpPr>
            <a:spLocks noChangeShapeType="1"/>
          </p:cNvSpPr>
          <p:nvPr/>
        </p:nvSpPr>
        <p:spPr bwMode="auto">
          <a:xfrm rot="10800000">
            <a:off x="2244725" y="4754563"/>
            <a:ext cx="31924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0" name="Line 417"/>
          <p:cNvSpPr>
            <a:spLocks noChangeShapeType="1"/>
          </p:cNvSpPr>
          <p:nvPr/>
        </p:nvSpPr>
        <p:spPr bwMode="auto">
          <a:xfrm rot="10800000">
            <a:off x="2047875" y="4968875"/>
            <a:ext cx="3389313" cy="9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1" name="Line 420"/>
          <p:cNvSpPr>
            <a:spLocks noChangeShapeType="1"/>
          </p:cNvSpPr>
          <p:nvPr/>
        </p:nvSpPr>
        <p:spPr bwMode="auto">
          <a:xfrm flipV="1">
            <a:off x="3800475" y="3140075"/>
            <a:ext cx="1143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2" name="Rectangle 421"/>
          <p:cNvSpPr>
            <a:spLocks noChangeArrowheads="1"/>
          </p:cNvSpPr>
          <p:nvPr/>
        </p:nvSpPr>
        <p:spPr bwMode="auto">
          <a:xfrm>
            <a:off x="3925888" y="3057525"/>
            <a:ext cx="587375" cy="19208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43" name="Line 422"/>
          <p:cNvSpPr>
            <a:spLocks noChangeShapeType="1"/>
          </p:cNvSpPr>
          <p:nvPr/>
        </p:nvSpPr>
        <p:spPr bwMode="auto">
          <a:xfrm flipV="1">
            <a:off x="4087813" y="2973388"/>
            <a:ext cx="171450" cy="331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44" name="Line 423"/>
          <p:cNvSpPr>
            <a:spLocks noChangeShapeType="1"/>
          </p:cNvSpPr>
          <p:nvPr/>
        </p:nvSpPr>
        <p:spPr bwMode="auto">
          <a:xfrm>
            <a:off x="3808413" y="3429000"/>
            <a:ext cx="1628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5" name="Text Box 424"/>
          <p:cNvSpPr txBox="1">
            <a:spLocks noChangeArrowheads="1"/>
          </p:cNvSpPr>
          <p:nvPr/>
        </p:nvSpPr>
        <p:spPr bwMode="auto">
          <a:xfrm>
            <a:off x="3775075" y="3251200"/>
            <a:ext cx="1328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4x Slave DELAYS</a:t>
            </a:r>
          </a:p>
        </p:txBody>
      </p:sp>
      <p:sp>
        <p:nvSpPr>
          <p:cNvPr id="20646" name="Line 426"/>
          <p:cNvSpPr>
            <a:spLocks noChangeShapeType="1"/>
          </p:cNvSpPr>
          <p:nvPr/>
        </p:nvSpPr>
        <p:spPr bwMode="auto">
          <a:xfrm flipH="1">
            <a:off x="4513263" y="3068638"/>
            <a:ext cx="923925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47" name="Line 451"/>
          <p:cNvSpPr>
            <a:spLocks noChangeShapeType="1"/>
          </p:cNvSpPr>
          <p:nvPr/>
        </p:nvSpPr>
        <p:spPr bwMode="auto">
          <a:xfrm>
            <a:off x="3800475" y="3141663"/>
            <a:ext cx="0" cy="2873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8" name="Line 452"/>
          <p:cNvSpPr>
            <a:spLocks noChangeShapeType="1"/>
          </p:cNvSpPr>
          <p:nvPr/>
        </p:nvSpPr>
        <p:spPr bwMode="auto">
          <a:xfrm>
            <a:off x="4521200" y="2744788"/>
            <a:ext cx="917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9" name="Line 453"/>
          <p:cNvSpPr>
            <a:spLocks noChangeShapeType="1"/>
          </p:cNvSpPr>
          <p:nvPr/>
        </p:nvSpPr>
        <p:spPr bwMode="auto">
          <a:xfrm>
            <a:off x="4506913" y="3198813"/>
            <a:ext cx="9175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0" name="Text Box 458"/>
          <p:cNvSpPr txBox="1">
            <a:spLocks noChangeArrowheads="1"/>
          </p:cNvSpPr>
          <p:nvPr/>
        </p:nvSpPr>
        <p:spPr bwMode="auto">
          <a:xfrm>
            <a:off x="4840288" y="3251200"/>
            <a:ext cx="36512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4</a:t>
            </a:r>
          </a:p>
        </p:txBody>
      </p:sp>
      <p:sp>
        <p:nvSpPr>
          <p:cNvPr id="20651" name="Text Box 459"/>
          <p:cNvSpPr txBox="1">
            <a:spLocks noChangeArrowheads="1"/>
          </p:cNvSpPr>
          <p:nvPr/>
        </p:nvSpPr>
        <p:spPr bwMode="auto">
          <a:xfrm>
            <a:off x="4824413" y="3033713"/>
            <a:ext cx="365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4</a:t>
            </a:r>
          </a:p>
        </p:txBody>
      </p:sp>
      <p:sp>
        <p:nvSpPr>
          <p:cNvPr id="20652" name="Line 460"/>
          <p:cNvSpPr>
            <a:spLocks noChangeShapeType="1"/>
          </p:cNvSpPr>
          <p:nvPr/>
        </p:nvSpPr>
        <p:spPr bwMode="auto">
          <a:xfrm flipH="1">
            <a:off x="5005388" y="3140075"/>
            <a:ext cx="82550" cy="1079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3" name="Line 461"/>
          <p:cNvSpPr>
            <a:spLocks noChangeShapeType="1"/>
          </p:cNvSpPr>
          <p:nvPr/>
        </p:nvSpPr>
        <p:spPr bwMode="auto">
          <a:xfrm flipH="1">
            <a:off x="5005388" y="3321050"/>
            <a:ext cx="115887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4" name="Text Box 462"/>
          <p:cNvSpPr txBox="1">
            <a:spLocks noChangeArrowheads="1"/>
          </p:cNvSpPr>
          <p:nvPr/>
        </p:nvSpPr>
        <p:spPr bwMode="auto">
          <a:xfrm>
            <a:off x="4087813" y="3036888"/>
            <a:ext cx="36512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4</a:t>
            </a:r>
          </a:p>
        </p:txBody>
      </p:sp>
      <p:sp>
        <p:nvSpPr>
          <p:cNvPr id="20655" name="Text Box 463"/>
          <p:cNvSpPr txBox="1">
            <a:spLocks noChangeArrowheads="1"/>
          </p:cNvSpPr>
          <p:nvPr/>
        </p:nvSpPr>
        <p:spPr bwMode="auto">
          <a:xfrm>
            <a:off x="2066925" y="2679700"/>
            <a:ext cx="611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CLKIN select</a:t>
            </a:r>
          </a:p>
        </p:txBody>
      </p:sp>
      <p:sp>
        <p:nvSpPr>
          <p:cNvPr id="20656" name="Rectangle 464"/>
          <p:cNvSpPr>
            <a:spLocks noChangeArrowheads="1"/>
          </p:cNvSpPr>
          <p:nvPr/>
        </p:nvSpPr>
        <p:spPr bwMode="auto">
          <a:xfrm>
            <a:off x="5386388" y="398463"/>
            <a:ext cx="647700" cy="6307137"/>
          </a:xfrm>
          <a:prstGeom prst="rect">
            <a:avLst/>
          </a:prstGeom>
          <a:solidFill>
            <a:srgbClr val="8299FA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57" name="Text Box 465"/>
          <p:cNvSpPr txBox="1">
            <a:spLocks noChangeArrowheads="1"/>
          </p:cNvSpPr>
          <p:nvPr/>
        </p:nvSpPr>
        <p:spPr bwMode="auto">
          <a:xfrm>
            <a:off x="5386388" y="1016000"/>
            <a:ext cx="5826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FPGA &amp; PROM</a:t>
            </a:r>
          </a:p>
        </p:txBody>
      </p:sp>
      <p:grpSp>
        <p:nvGrpSpPr>
          <p:cNvPr id="20658" name="Group 467"/>
          <p:cNvGrpSpPr>
            <a:grpSpLocks/>
          </p:cNvGrpSpPr>
          <p:nvPr/>
        </p:nvGrpSpPr>
        <p:grpSpPr bwMode="auto">
          <a:xfrm>
            <a:off x="5021263" y="620713"/>
            <a:ext cx="365125" cy="342900"/>
            <a:chOff x="1396" y="391"/>
            <a:chExt cx="249" cy="216"/>
          </a:xfrm>
        </p:grpSpPr>
        <p:sp>
          <p:nvSpPr>
            <p:cNvPr id="20821" name="Text Box 468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2</a:t>
              </a:r>
            </a:p>
          </p:txBody>
        </p:sp>
        <p:sp>
          <p:nvSpPr>
            <p:cNvPr id="20822" name="Line 469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59" name="Group 470"/>
          <p:cNvGrpSpPr>
            <a:grpSpLocks/>
          </p:cNvGrpSpPr>
          <p:nvPr/>
        </p:nvGrpSpPr>
        <p:grpSpPr bwMode="auto">
          <a:xfrm>
            <a:off x="4738688" y="4292600"/>
            <a:ext cx="365125" cy="342900"/>
            <a:chOff x="1396" y="391"/>
            <a:chExt cx="249" cy="216"/>
          </a:xfrm>
        </p:grpSpPr>
        <p:sp>
          <p:nvSpPr>
            <p:cNvPr id="20819" name="Text Box 471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8</a:t>
              </a:r>
            </a:p>
          </p:txBody>
        </p:sp>
        <p:sp>
          <p:nvSpPr>
            <p:cNvPr id="20820" name="Line 472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60" name="Group 473"/>
          <p:cNvGrpSpPr>
            <a:grpSpLocks/>
          </p:cNvGrpSpPr>
          <p:nvPr/>
        </p:nvGrpSpPr>
        <p:grpSpPr bwMode="auto">
          <a:xfrm>
            <a:off x="1160463" y="5949950"/>
            <a:ext cx="365125" cy="342900"/>
            <a:chOff x="1396" y="391"/>
            <a:chExt cx="249" cy="216"/>
          </a:xfrm>
        </p:grpSpPr>
        <p:sp>
          <p:nvSpPr>
            <p:cNvPr id="20817" name="Text Box 474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4</a:t>
              </a:r>
            </a:p>
          </p:txBody>
        </p:sp>
        <p:sp>
          <p:nvSpPr>
            <p:cNvPr id="20818" name="Line 475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61" name="Group 476"/>
          <p:cNvGrpSpPr>
            <a:grpSpLocks/>
          </p:cNvGrpSpPr>
          <p:nvPr/>
        </p:nvGrpSpPr>
        <p:grpSpPr bwMode="auto">
          <a:xfrm>
            <a:off x="4740275" y="4741863"/>
            <a:ext cx="365125" cy="342900"/>
            <a:chOff x="1396" y="391"/>
            <a:chExt cx="249" cy="216"/>
          </a:xfrm>
        </p:grpSpPr>
        <p:sp>
          <p:nvSpPr>
            <p:cNvPr id="20815" name="Text Box 47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8</a:t>
              </a:r>
            </a:p>
          </p:txBody>
        </p:sp>
        <p:sp>
          <p:nvSpPr>
            <p:cNvPr id="20816" name="Line 47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62" name="Group 479"/>
          <p:cNvGrpSpPr>
            <a:grpSpLocks/>
          </p:cNvGrpSpPr>
          <p:nvPr/>
        </p:nvGrpSpPr>
        <p:grpSpPr bwMode="auto">
          <a:xfrm>
            <a:off x="4905375" y="5013325"/>
            <a:ext cx="363538" cy="342900"/>
            <a:chOff x="1396" y="391"/>
            <a:chExt cx="249" cy="216"/>
          </a:xfrm>
        </p:grpSpPr>
        <p:sp>
          <p:nvSpPr>
            <p:cNvPr id="20813" name="Text Box 480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16</a:t>
              </a:r>
            </a:p>
          </p:txBody>
        </p:sp>
        <p:sp>
          <p:nvSpPr>
            <p:cNvPr id="20814" name="Line 481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63" name="Group 482"/>
          <p:cNvGrpSpPr>
            <a:grpSpLocks/>
          </p:cNvGrpSpPr>
          <p:nvPr/>
        </p:nvGrpSpPr>
        <p:grpSpPr bwMode="auto">
          <a:xfrm>
            <a:off x="1195388" y="5373688"/>
            <a:ext cx="365125" cy="342900"/>
            <a:chOff x="1396" y="391"/>
            <a:chExt cx="249" cy="216"/>
          </a:xfrm>
        </p:grpSpPr>
        <p:sp>
          <p:nvSpPr>
            <p:cNvPr id="20811" name="Text Box 483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6</a:t>
              </a:r>
            </a:p>
          </p:txBody>
        </p:sp>
        <p:sp>
          <p:nvSpPr>
            <p:cNvPr id="20812" name="Line 484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664" name="Group 485"/>
          <p:cNvGrpSpPr>
            <a:grpSpLocks/>
          </p:cNvGrpSpPr>
          <p:nvPr/>
        </p:nvGrpSpPr>
        <p:grpSpPr bwMode="auto">
          <a:xfrm>
            <a:off x="4870450" y="4508500"/>
            <a:ext cx="365125" cy="342900"/>
            <a:chOff x="1396" y="391"/>
            <a:chExt cx="249" cy="216"/>
          </a:xfrm>
        </p:grpSpPr>
        <p:sp>
          <p:nvSpPr>
            <p:cNvPr id="20809" name="Text Box 486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2</a:t>
              </a:r>
            </a:p>
          </p:txBody>
        </p:sp>
        <p:sp>
          <p:nvSpPr>
            <p:cNvPr id="20810" name="Line 487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65" name="Text Box 490"/>
          <p:cNvSpPr txBox="1">
            <a:spLocks noChangeArrowheads="1"/>
          </p:cNvSpPr>
          <p:nvPr/>
        </p:nvSpPr>
        <p:spPr bwMode="auto">
          <a:xfrm>
            <a:off x="1285875" y="5013325"/>
            <a:ext cx="20558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16   ( incl. 4x 2V5 diff. LVDS )</a:t>
            </a:r>
          </a:p>
        </p:txBody>
      </p:sp>
      <p:sp>
        <p:nvSpPr>
          <p:cNvPr id="20666" name="Line 491"/>
          <p:cNvSpPr>
            <a:spLocks noChangeShapeType="1"/>
          </p:cNvSpPr>
          <p:nvPr/>
        </p:nvSpPr>
        <p:spPr bwMode="auto">
          <a:xfrm flipH="1">
            <a:off x="1481138" y="5176838"/>
            <a:ext cx="100012" cy="179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7" name="AutoShape 493"/>
          <p:cNvSpPr>
            <a:spLocks noChangeArrowheads="1"/>
          </p:cNvSpPr>
          <p:nvPr/>
        </p:nvSpPr>
        <p:spPr bwMode="auto">
          <a:xfrm rot="5400000">
            <a:off x="1739107" y="5487193"/>
            <a:ext cx="336550" cy="2524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668" name="AutoShape 494"/>
          <p:cNvSpPr>
            <a:spLocks noChangeArrowheads="1"/>
          </p:cNvSpPr>
          <p:nvPr/>
        </p:nvSpPr>
        <p:spPr bwMode="auto">
          <a:xfrm rot="5400000">
            <a:off x="1739107" y="6063456"/>
            <a:ext cx="336550" cy="2524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669" name="AutoShape 495"/>
          <p:cNvSpPr>
            <a:spLocks noChangeArrowheads="1"/>
          </p:cNvSpPr>
          <p:nvPr/>
        </p:nvSpPr>
        <p:spPr bwMode="auto">
          <a:xfrm rot="5400000">
            <a:off x="1753394" y="6458744"/>
            <a:ext cx="336550" cy="2524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20670" name="Group 496"/>
          <p:cNvGrpSpPr>
            <a:grpSpLocks/>
          </p:cNvGrpSpPr>
          <p:nvPr/>
        </p:nvGrpSpPr>
        <p:grpSpPr bwMode="auto">
          <a:xfrm>
            <a:off x="6811963" y="6138863"/>
            <a:ext cx="365125" cy="250825"/>
            <a:chOff x="353" y="1071"/>
            <a:chExt cx="249" cy="158"/>
          </a:xfrm>
        </p:grpSpPr>
        <p:sp>
          <p:nvSpPr>
            <p:cNvPr id="20807" name="Rectangle 497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0808" name="Text Box 498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>
                  <a:latin typeface="Calibri" pitchFamily="34" charset="0"/>
                </a:rPr>
                <a:t>SW</a:t>
              </a:r>
            </a:p>
          </p:txBody>
        </p:sp>
      </p:grpSp>
      <p:sp>
        <p:nvSpPr>
          <p:cNvPr id="20671" name="Text Box 503"/>
          <p:cNvSpPr txBox="1">
            <a:spLocks noChangeArrowheads="1"/>
          </p:cNvSpPr>
          <p:nvPr/>
        </p:nvSpPr>
        <p:spPr bwMode="auto">
          <a:xfrm>
            <a:off x="6565900" y="5951538"/>
            <a:ext cx="7937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SERIAL NO.</a:t>
            </a:r>
          </a:p>
        </p:txBody>
      </p:sp>
      <p:sp>
        <p:nvSpPr>
          <p:cNvPr id="20672" name="Text Box 504"/>
          <p:cNvSpPr txBox="1">
            <a:spLocks noChangeArrowheads="1"/>
          </p:cNvSpPr>
          <p:nvPr/>
        </p:nvSpPr>
        <p:spPr bwMode="auto">
          <a:xfrm>
            <a:off x="6415088" y="5194300"/>
            <a:ext cx="9937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MOD.  RECORD</a:t>
            </a:r>
          </a:p>
        </p:txBody>
      </p:sp>
      <p:grpSp>
        <p:nvGrpSpPr>
          <p:cNvPr id="20673" name="Group 505"/>
          <p:cNvGrpSpPr>
            <a:grpSpLocks/>
          </p:cNvGrpSpPr>
          <p:nvPr/>
        </p:nvGrpSpPr>
        <p:grpSpPr bwMode="auto">
          <a:xfrm>
            <a:off x="6800850" y="5662613"/>
            <a:ext cx="365125" cy="250825"/>
            <a:chOff x="353" y="1071"/>
            <a:chExt cx="249" cy="158"/>
          </a:xfrm>
        </p:grpSpPr>
        <p:sp>
          <p:nvSpPr>
            <p:cNvPr id="20805" name="Rectangle 506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0806" name="Text Box 507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>
                  <a:latin typeface="Calibri" pitchFamily="34" charset="0"/>
                </a:rPr>
                <a:t>SW</a:t>
              </a:r>
            </a:p>
          </p:txBody>
        </p:sp>
      </p:grpSp>
      <p:grpSp>
        <p:nvGrpSpPr>
          <p:cNvPr id="20674" name="Group 508"/>
          <p:cNvGrpSpPr>
            <a:grpSpLocks/>
          </p:cNvGrpSpPr>
          <p:nvPr/>
        </p:nvGrpSpPr>
        <p:grpSpPr bwMode="auto">
          <a:xfrm>
            <a:off x="6799263" y="5373688"/>
            <a:ext cx="365125" cy="250825"/>
            <a:chOff x="353" y="1071"/>
            <a:chExt cx="249" cy="158"/>
          </a:xfrm>
        </p:grpSpPr>
        <p:sp>
          <p:nvSpPr>
            <p:cNvPr id="20803" name="Rectangle 509"/>
            <p:cNvSpPr>
              <a:spLocks noChangeArrowheads="1"/>
            </p:cNvSpPr>
            <p:nvPr/>
          </p:nvSpPr>
          <p:spPr bwMode="auto">
            <a:xfrm>
              <a:off x="387" y="1080"/>
              <a:ext cx="190" cy="149"/>
            </a:xfrm>
            <a:prstGeom prst="rect">
              <a:avLst/>
            </a:prstGeom>
            <a:solidFill>
              <a:srgbClr val="00CC6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bri" pitchFamily="34" charset="0"/>
              </a:endParaRPr>
            </a:p>
          </p:txBody>
        </p:sp>
        <p:sp>
          <p:nvSpPr>
            <p:cNvPr id="20804" name="Text Box 510"/>
            <p:cNvSpPr txBox="1">
              <a:spLocks noChangeArrowheads="1"/>
            </p:cNvSpPr>
            <p:nvPr/>
          </p:nvSpPr>
          <p:spPr bwMode="auto">
            <a:xfrm>
              <a:off x="353" y="1071"/>
              <a:ext cx="249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800">
                  <a:latin typeface="Calibri" pitchFamily="34" charset="0"/>
                </a:rPr>
                <a:t>SW</a:t>
              </a:r>
            </a:p>
          </p:txBody>
        </p:sp>
      </p:grpSp>
      <p:sp>
        <p:nvSpPr>
          <p:cNvPr id="20675" name="Line 514"/>
          <p:cNvSpPr>
            <a:spLocks noChangeShapeType="1"/>
          </p:cNvSpPr>
          <p:nvPr/>
        </p:nvSpPr>
        <p:spPr bwMode="auto">
          <a:xfrm flipH="1" flipV="1">
            <a:off x="6499225" y="5632450"/>
            <a:ext cx="363538" cy="635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676" name="Group 516"/>
          <p:cNvGrpSpPr>
            <a:grpSpLocks/>
          </p:cNvGrpSpPr>
          <p:nvPr/>
        </p:nvGrpSpPr>
        <p:grpSpPr bwMode="auto">
          <a:xfrm>
            <a:off x="4905375" y="6326188"/>
            <a:ext cx="365125" cy="342900"/>
            <a:chOff x="1396" y="391"/>
            <a:chExt cx="249" cy="216"/>
          </a:xfrm>
        </p:grpSpPr>
        <p:sp>
          <p:nvSpPr>
            <p:cNvPr id="20801" name="Text Box 51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24</a:t>
              </a:r>
            </a:p>
          </p:txBody>
        </p:sp>
        <p:sp>
          <p:nvSpPr>
            <p:cNvPr id="20802" name="Line 51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77" name="Rectangle 521"/>
          <p:cNvSpPr>
            <a:spLocks noChangeArrowheads="1"/>
          </p:cNvSpPr>
          <p:nvPr/>
        </p:nvSpPr>
        <p:spPr bwMode="auto">
          <a:xfrm>
            <a:off x="6454775" y="398463"/>
            <a:ext cx="2036763" cy="334962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78" name="Line 522"/>
          <p:cNvSpPr>
            <a:spLocks noChangeShapeType="1"/>
          </p:cNvSpPr>
          <p:nvPr/>
        </p:nvSpPr>
        <p:spPr bwMode="auto">
          <a:xfrm>
            <a:off x="6454775" y="506413"/>
            <a:ext cx="20367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9" name="Line 523"/>
          <p:cNvSpPr>
            <a:spLocks noChangeShapeType="1"/>
          </p:cNvSpPr>
          <p:nvPr/>
        </p:nvSpPr>
        <p:spPr bwMode="auto">
          <a:xfrm flipH="1" flipV="1">
            <a:off x="8469313" y="549275"/>
            <a:ext cx="423862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0" name="Line 524"/>
          <p:cNvSpPr>
            <a:spLocks noChangeShapeType="1"/>
          </p:cNvSpPr>
          <p:nvPr/>
        </p:nvSpPr>
        <p:spPr bwMode="auto">
          <a:xfrm>
            <a:off x="6454775" y="614363"/>
            <a:ext cx="203676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1" name="Line 525"/>
          <p:cNvSpPr>
            <a:spLocks noChangeShapeType="1"/>
          </p:cNvSpPr>
          <p:nvPr/>
        </p:nvSpPr>
        <p:spPr bwMode="auto">
          <a:xfrm>
            <a:off x="6002338" y="557213"/>
            <a:ext cx="498475" cy="7937"/>
          </a:xfrm>
          <a:prstGeom prst="line">
            <a:avLst/>
          </a:prstGeom>
          <a:noFill/>
          <a:ln w="63500" cmpd="dbl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82" name="Text Box 526"/>
          <p:cNvSpPr txBox="1">
            <a:spLocks noChangeArrowheads="1"/>
          </p:cNvSpPr>
          <p:nvPr/>
        </p:nvSpPr>
        <p:spPr bwMode="auto">
          <a:xfrm>
            <a:off x="6362700" y="142875"/>
            <a:ext cx="24241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40-pin DIL BREAK-OUT HEADER</a:t>
            </a:r>
          </a:p>
        </p:txBody>
      </p:sp>
      <p:sp>
        <p:nvSpPr>
          <p:cNvPr id="20683" name="Text Box 527"/>
          <p:cNvSpPr txBox="1">
            <a:spLocks noChangeArrowheads="1"/>
          </p:cNvSpPr>
          <p:nvPr/>
        </p:nvSpPr>
        <p:spPr bwMode="auto">
          <a:xfrm>
            <a:off x="8415338" y="584200"/>
            <a:ext cx="811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All POWER and GND rails</a:t>
            </a:r>
          </a:p>
        </p:txBody>
      </p:sp>
      <p:grpSp>
        <p:nvGrpSpPr>
          <p:cNvPr id="20684" name="Group 528"/>
          <p:cNvGrpSpPr>
            <a:grpSpLocks/>
          </p:cNvGrpSpPr>
          <p:nvPr/>
        </p:nvGrpSpPr>
        <p:grpSpPr bwMode="auto">
          <a:xfrm>
            <a:off x="6069013" y="277813"/>
            <a:ext cx="365125" cy="342900"/>
            <a:chOff x="1396" y="391"/>
            <a:chExt cx="249" cy="216"/>
          </a:xfrm>
        </p:grpSpPr>
        <p:sp>
          <p:nvSpPr>
            <p:cNvPr id="20799" name="Text Box 529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32</a:t>
              </a:r>
            </a:p>
          </p:txBody>
        </p:sp>
        <p:sp>
          <p:nvSpPr>
            <p:cNvPr id="20800" name="Line 530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85" name="Rectangle 532"/>
          <p:cNvSpPr>
            <a:spLocks noChangeArrowheads="1"/>
          </p:cNvSpPr>
          <p:nvPr/>
        </p:nvSpPr>
        <p:spPr bwMode="auto">
          <a:xfrm>
            <a:off x="7751763" y="5019675"/>
            <a:ext cx="1176337" cy="34131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86" name="Rectangle 533"/>
          <p:cNvSpPr>
            <a:spLocks noChangeArrowheads="1"/>
          </p:cNvSpPr>
          <p:nvPr/>
        </p:nvSpPr>
        <p:spPr bwMode="auto">
          <a:xfrm>
            <a:off x="7961313" y="6102350"/>
            <a:ext cx="788987" cy="369888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87" name="AutoShape 534"/>
          <p:cNvSpPr>
            <a:spLocks noChangeArrowheads="1"/>
          </p:cNvSpPr>
          <p:nvPr/>
        </p:nvSpPr>
        <p:spPr bwMode="auto">
          <a:xfrm>
            <a:off x="7829550" y="5551488"/>
            <a:ext cx="103188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88" name="AutoShape 536"/>
          <p:cNvSpPr>
            <a:spLocks noChangeArrowheads="1"/>
          </p:cNvSpPr>
          <p:nvPr/>
        </p:nvSpPr>
        <p:spPr bwMode="auto">
          <a:xfrm>
            <a:off x="8027988" y="5551488"/>
            <a:ext cx="100012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89" name="AutoShape 537"/>
          <p:cNvSpPr>
            <a:spLocks noChangeArrowheads="1"/>
          </p:cNvSpPr>
          <p:nvPr/>
        </p:nvSpPr>
        <p:spPr bwMode="auto">
          <a:xfrm rot="5400000">
            <a:off x="7674769" y="4444206"/>
            <a:ext cx="109538" cy="200025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690" name="Line 539"/>
          <p:cNvSpPr>
            <a:spLocks noChangeShapeType="1"/>
          </p:cNvSpPr>
          <p:nvPr/>
        </p:nvSpPr>
        <p:spPr bwMode="auto">
          <a:xfrm flipV="1">
            <a:off x="8228013" y="5360988"/>
            <a:ext cx="0" cy="107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1" name="Line 540"/>
          <p:cNvSpPr>
            <a:spLocks noChangeShapeType="1"/>
          </p:cNvSpPr>
          <p:nvPr/>
        </p:nvSpPr>
        <p:spPr bwMode="auto">
          <a:xfrm flipV="1">
            <a:off x="7878763" y="5768975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2" name="Line 541"/>
          <p:cNvSpPr>
            <a:spLocks noChangeShapeType="1"/>
          </p:cNvSpPr>
          <p:nvPr/>
        </p:nvSpPr>
        <p:spPr bwMode="auto">
          <a:xfrm flipH="1" flipV="1">
            <a:off x="8083550" y="5768975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3" name="Line 542"/>
          <p:cNvSpPr>
            <a:spLocks noChangeShapeType="1"/>
          </p:cNvSpPr>
          <p:nvPr/>
        </p:nvSpPr>
        <p:spPr bwMode="auto">
          <a:xfrm flipV="1">
            <a:off x="7323138" y="6273800"/>
            <a:ext cx="6556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4" name="Line 543"/>
          <p:cNvSpPr>
            <a:spLocks noChangeShapeType="1"/>
          </p:cNvSpPr>
          <p:nvPr/>
        </p:nvSpPr>
        <p:spPr bwMode="auto">
          <a:xfrm flipV="1">
            <a:off x="8072438" y="5376863"/>
            <a:ext cx="0" cy="176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5" name="Line 544"/>
          <p:cNvSpPr>
            <a:spLocks noChangeShapeType="1"/>
          </p:cNvSpPr>
          <p:nvPr/>
        </p:nvSpPr>
        <p:spPr bwMode="auto">
          <a:xfrm flipV="1">
            <a:off x="8228013" y="4781550"/>
            <a:ext cx="0" cy="231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6" name="Line 545"/>
          <p:cNvSpPr>
            <a:spLocks noChangeShapeType="1"/>
          </p:cNvSpPr>
          <p:nvPr/>
        </p:nvSpPr>
        <p:spPr bwMode="auto">
          <a:xfrm flipH="1" flipV="1">
            <a:off x="7885113" y="5373688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97" name="Text Box 546"/>
          <p:cNvSpPr txBox="1">
            <a:spLocks noChangeArrowheads="1"/>
          </p:cNvSpPr>
          <p:nvPr/>
        </p:nvSpPr>
        <p:spPr bwMode="auto">
          <a:xfrm>
            <a:off x="7934325" y="6042025"/>
            <a:ext cx="825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EXT.        +5V IN</a:t>
            </a:r>
          </a:p>
        </p:txBody>
      </p:sp>
      <p:sp>
        <p:nvSpPr>
          <p:cNvPr id="20698" name="Text Box 547"/>
          <p:cNvSpPr txBox="1">
            <a:spLocks noChangeArrowheads="1"/>
          </p:cNvSpPr>
          <p:nvPr/>
        </p:nvSpPr>
        <p:spPr bwMode="auto">
          <a:xfrm>
            <a:off x="7394575" y="5553075"/>
            <a:ext cx="83185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FUSES</a:t>
            </a:r>
          </a:p>
        </p:txBody>
      </p:sp>
      <p:sp>
        <p:nvSpPr>
          <p:cNvPr id="20699" name="Rectangle 548"/>
          <p:cNvSpPr>
            <a:spLocks noChangeArrowheads="1"/>
          </p:cNvSpPr>
          <p:nvPr/>
        </p:nvSpPr>
        <p:spPr bwMode="auto">
          <a:xfrm>
            <a:off x="7572375" y="4616450"/>
            <a:ext cx="14859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800">
                <a:latin typeface="Calibri" pitchFamily="34" charset="0"/>
              </a:rPr>
              <a:t>+3V3 +2V5 +1V8 +1V2 -5V -2V</a:t>
            </a:r>
          </a:p>
        </p:txBody>
      </p:sp>
      <p:sp>
        <p:nvSpPr>
          <p:cNvPr id="20700" name="AutoShape 549"/>
          <p:cNvSpPr>
            <a:spLocks noChangeArrowheads="1"/>
          </p:cNvSpPr>
          <p:nvPr/>
        </p:nvSpPr>
        <p:spPr bwMode="auto">
          <a:xfrm>
            <a:off x="8424863" y="5551488"/>
            <a:ext cx="101600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01" name="Line 550"/>
          <p:cNvSpPr>
            <a:spLocks noChangeShapeType="1"/>
          </p:cNvSpPr>
          <p:nvPr/>
        </p:nvSpPr>
        <p:spPr bwMode="auto">
          <a:xfrm flipH="1" flipV="1">
            <a:off x="8474075" y="5768975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2" name="Line 551"/>
          <p:cNvSpPr>
            <a:spLocks noChangeShapeType="1"/>
          </p:cNvSpPr>
          <p:nvPr/>
        </p:nvSpPr>
        <p:spPr bwMode="auto">
          <a:xfrm flipH="1" flipV="1">
            <a:off x="8482013" y="5370513"/>
            <a:ext cx="0" cy="17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3" name="Text Box 553"/>
          <p:cNvSpPr txBox="1">
            <a:spLocks noChangeArrowheads="1"/>
          </p:cNvSpPr>
          <p:nvPr/>
        </p:nvSpPr>
        <p:spPr bwMode="auto">
          <a:xfrm>
            <a:off x="7796213" y="5049838"/>
            <a:ext cx="10302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6x  DC-DC</a:t>
            </a:r>
          </a:p>
        </p:txBody>
      </p:sp>
      <p:sp>
        <p:nvSpPr>
          <p:cNvPr id="20704" name="Line 556"/>
          <p:cNvSpPr>
            <a:spLocks noChangeShapeType="1"/>
          </p:cNvSpPr>
          <p:nvPr/>
        </p:nvSpPr>
        <p:spPr bwMode="auto">
          <a:xfrm flipH="1" flipV="1">
            <a:off x="6002338" y="1881188"/>
            <a:ext cx="2176462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5" name="Line 558"/>
          <p:cNvSpPr>
            <a:spLocks noChangeShapeType="1"/>
          </p:cNvSpPr>
          <p:nvPr/>
        </p:nvSpPr>
        <p:spPr bwMode="auto">
          <a:xfrm flipH="1" flipV="1">
            <a:off x="7997825" y="3824288"/>
            <a:ext cx="163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6" name="Text Box 559"/>
          <p:cNvSpPr txBox="1">
            <a:spLocks noChangeArrowheads="1"/>
          </p:cNvSpPr>
          <p:nvPr/>
        </p:nvSpPr>
        <p:spPr bwMode="auto">
          <a:xfrm>
            <a:off x="8424863" y="3068638"/>
            <a:ext cx="531812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VME</a:t>
            </a:r>
          </a:p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J1</a:t>
            </a:r>
          </a:p>
        </p:txBody>
      </p:sp>
      <p:sp>
        <p:nvSpPr>
          <p:cNvPr id="20707" name="Rectangle 564"/>
          <p:cNvSpPr>
            <a:spLocks noChangeArrowheads="1"/>
          </p:cNvSpPr>
          <p:nvPr/>
        </p:nvSpPr>
        <p:spPr bwMode="auto">
          <a:xfrm rot="5400000">
            <a:off x="7695406" y="3129757"/>
            <a:ext cx="1222375" cy="309562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08" name="Line 565"/>
          <p:cNvSpPr>
            <a:spLocks noChangeShapeType="1"/>
          </p:cNvSpPr>
          <p:nvPr/>
        </p:nvSpPr>
        <p:spPr bwMode="auto">
          <a:xfrm flipH="1" flipV="1">
            <a:off x="6002338" y="3141663"/>
            <a:ext cx="2149475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09" name="Rectangle 572"/>
          <p:cNvSpPr>
            <a:spLocks noChangeArrowheads="1"/>
          </p:cNvSpPr>
          <p:nvPr/>
        </p:nvSpPr>
        <p:spPr bwMode="auto">
          <a:xfrm rot="5400000">
            <a:off x="7695406" y="1799432"/>
            <a:ext cx="1222375" cy="309562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10" name="Rectangle 573"/>
          <p:cNvSpPr>
            <a:spLocks noChangeArrowheads="1"/>
          </p:cNvSpPr>
          <p:nvPr/>
        </p:nvSpPr>
        <p:spPr bwMode="auto">
          <a:xfrm rot="5400000">
            <a:off x="7241381" y="3012282"/>
            <a:ext cx="955675" cy="3095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11" name="Rectangle 574"/>
          <p:cNvSpPr>
            <a:spLocks noChangeArrowheads="1"/>
          </p:cNvSpPr>
          <p:nvPr/>
        </p:nvSpPr>
        <p:spPr bwMode="auto">
          <a:xfrm rot="5400000">
            <a:off x="7212013" y="1693863"/>
            <a:ext cx="1014412" cy="3095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12" name="Text Box 575"/>
          <p:cNvSpPr txBox="1">
            <a:spLocks noChangeArrowheads="1"/>
          </p:cNvSpPr>
          <p:nvPr/>
        </p:nvSpPr>
        <p:spPr bwMode="auto">
          <a:xfrm>
            <a:off x="8412163" y="1731963"/>
            <a:ext cx="5318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VME</a:t>
            </a:r>
          </a:p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 J2</a:t>
            </a:r>
          </a:p>
        </p:txBody>
      </p:sp>
      <p:sp>
        <p:nvSpPr>
          <p:cNvPr id="20713" name="Text Box 577"/>
          <p:cNvSpPr txBox="1">
            <a:spLocks noChangeArrowheads="1"/>
          </p:cNvSpPr>
          <p:nvPr/>
        </p:nvSpPr>
        <p:spPr bwMode="auto">
          <a:xfrm>
            <a:off x="7956550" y="4437063"/>
            <a:ext cx="3714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+5V</a:t>
            </a:r>
          </a:p>
        </p:txBody>
      </p:sp>
      <p:sp>
        <p:nvSpPr>
          <p:cNvPr id="20714" name="Rectangle 600"/>
          <p:cNvSpPr>
            <a:spLocks noChangeArrowheads="1"/>
          </p:cNvSpPr>
          <p:nvPr/>
        </p:nvSpPr>
        <p:spPr bwMode="auto">
          <a:xfrm>
            <a:off x="7529513" y="4292600"/>
            <a:ext cx="3952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FUSE</a:t>
            </a:r>
          </a:p>
        </p:txBody>
      </p:sp>
      <p:sp>
        <p:nvSpPr>
          <p:cNvPr id="20715" name="Rectangle 601"/>
          <p:cNvSpPr>
            <a:spLocks noChangeArrowheads="1"/>
          </p:cNvSpPr>
          <p:nvPr/>
        </p:nvSpPr>
        <p:spPr bwMode="auto">
          <a:xfrm rot="-5400000">
            <a:off x="7300119" y="1613694"/>
            <a:ext cx="841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Calibri" pitchFamily="34" charset="0"/>
              </a:rPr>
              <a:t>Buffers</a:t>
            </a:r>
          </a:p>
        </p:txBody>
      </p:sp>
      <p:sp>
        <p:nvSpPr>
          <p:cNvPr id="20716" name="Text Box 604"/>
          <p:cNvSpPr txBox="1">
            <a:spLocks noChangeArrowheads="1"/>
          </p:cNvSpPr>
          <p:nvPr/>
        </p:nvSpPr>
        <p:spPr bwMode="auto">
          <a:xfrm>
            <a:off x="7440613" y="836613"/>
            <a:ext cx="1236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VME BASE ADDRESS</a:t>
            </a:r>
          </a:p>
        </p:txBody>
      </p:sp>
      <p:sp>
        <p:nvSpPr>
          <p:cNvPr id="20717" name="Rectangle 609"/>
          <p:cNvSpPr>
            <a:spLocks noChangeArrowheads="1"/>
          </p:cNvSpPr>
          <p:nvPr/>
        </p:nvSpPr>
        <p:spPr bwMode="auto">
          <a:xfrm>
            <a:off x="6924675" y="828675"/>
            <a:ext cx="430213" cy="368300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18" name="Rectangle 610"/>
          <p:cNvSpPr>
            <a:spLocks noChangeArrowheads="1"/>
          </p:cNvSpPr>
          <p:nvPr/>
        </p:nvSpPr>
        <p:spPr bwMode="auto">
          <a:xfrm>
            <a:off x="7042150" y="1001713"/>
            <a:ext cx="431800" cy="368300"/>
          </a:xfrm>
          <a:prstGeom prst="rect">
            <a:avLst/>
          </a:prstGeom>
          <a:solidFill>
            <a:srgbClr val="00CC66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19" name="Line 611"/>
          <p:cNvSpPr>
            <a:spLocks noChangeShapeType="1"/>
          </p:cNvSpPr>
          <p:nvPr/>
        </p:nvSpPr>
        <p:spPr bwMode="auto">
          <a:xfrm flipH="1">
            <a:off x="5994400" y="1016000"/>
            <a:ext cx="930275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20" name="AutoShape 612"/>
          <p:cNvSpPr>
            <a:spLocks noChangeArrowheads="1"/>
          </p:cNvSpPr>
          <p:nvPr/>
        </p:nvSpPr>
        <p:spPr bwMode="auto">
          <a:xfrm rot="-5400000">
            <a:off x="6425407" y="878681"/>
            <a:ext cx="336550" cy="25241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GB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721" name="Line 613"/>
          <p:cNvSpPr>
            <a:spLocks noChangeShapeType="1"/>
          </p:cNvSpPr>
          <p:nvPr/>
        </p:nvSpPr>
        <p:spPr bwMode="auto">
          <a:xfrm flipV="1">
            <a:off x="7132638" y="1052513"/>
            <a:ext cx="238125" cy="1920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22" name="Line 614"/>
          <p:cNvSpPr>
            <a:spLocks noChangeShapeType="1"/>
          </p:cNvSpPr>
          <p:nvPr/>
        </p:nvSpPr>
        <p:spPr bwMode="auto">
          <a:xfrm flipH="1">
            <a:off x="6002338" y="4292600"/>
            <a:ext cx="452437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23" name="Line 615"/>
          <p:cNvSpPr>
            <a:spLocks noChangeShapeType="1"/>
          </p:cNvSpPr>
          <p:nvPr/>
        </p:nvSpPr>
        <p:spPr bwMode="auto">
          <a:xfrm flipH="1">
            <a:off x="6002338" y="4724400"/>
            <a:ext cx="452437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0724" name="Group 616"/>
          <p:cNvGrpSpPr>
            <a:grpSpLocks/>
          </p:cNvGrpSpPr>
          <p:nvPr/>
        </p:nvGrpSpPr>
        <p:grpSpPr bwMode="auto">
          <a:xfrm>
            <a:off x="6035675" y="4022725"/>
            <a:ext cx="365125" cy="342900"/>
            <a:chOff x="1396" y="391"/>
            <a:chExt cx="249" cy="216"/>
          </a:xfrm>
        </p:grpSpPr>
        <p:sp>
          <p:nvSpPr>
            <p:cNvPr id="20797" name="Text Box 61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16</a:t>
              </a:r>
            </a:p>
          </p:txBody>
        </p:sp>
        <p:sp>
          <p:nvSpPr>
            <p:cNvPr id="20798" name="Line 61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25" name="Group 619"/>
          <p:cNvGrpSpPr>
            <a:grpSpLocks/>
          </p:cNvGrpSpPr>
          <p:nvPr/>
        </p:nvGrpSpPr>
        <p:grpSpPr bwMode="auto">
          <a:xfrm>
            <a:off x="6035675" y="4473575"/>
            <a:ext cx="365125" cy="342900"/>
            <a:chOff x="1396" y="391"/>
            <a:chExt cx="249" cy="216"/>
          </a:xfrm>
        </p:grpSpPr>
        <p:sp>
          <p:nvSpPr>
            <p:cNvPr id="20795" name="Text Box 620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22</a:t>
              </a:r>
            </a:p>
          </p:txBody>
        </p:sp>
        <p:sp>
          <p:nvSpPr>
            <p:cNvPr id="20796" name="Line 621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26" name="Rectangle 622"/>
          <p:cNvSpPr>
            <a:spLocks noChangeArrowheads="1"/>
          </p:cNvSpPr>
          <p:nvPr/>
        </p:nvSpPr>
        <p:spPr bwMode="auto">
          <a:xfrm>
            <a:off x="6391275" y="4149725"/>
            <a:ext cx="8334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200">
                <a:latin typeface="Calibri" pitchFamily="34" charset="0"/>
              </a:rPr>
              <a:t>Data</a:t>
            </a:r>
          </a:p>
          <a:p>
            <a:r>
              <a:rPr lang="en-GB" sz="1200">
                <a:latin typeface="Calibri" pitchFamily="34" charset="0"/>
              </a:rPr>
              <a:t>    4Mbx18</a:t>
            </a:r>
          </a:p>
          <a:p>
            <a:r>
              <a:rPr lang="en-GB" sz="1200">
                <a:latin typeface="Calibri" pitchFamily="34" charset="0"/>
              </a:rPr>
              <a:t>     SRAM</a:t>
            </a:r>
          </a:p>
          <a:p>
            <a:r>
              <a:rPr lang="en-GB" sz="1200">
                <a:latin typeface="Calibri" pitchFamily="34" charset="0"/>
              </a:rPr>
              <a:t>Address</a:t>
            </a:r>
          </a:p>
        </p:txBody>
      </p:sp>
      <p:sp>
        <p:nvSpPr>
          <p:cNvPr id="20727" name="Text Box 623"/>
          <p:cNvSpPr txBox="1">
            <a:spLocks noChangeArrowheads="1"/>
          </p:cNvSpPr>
          <p:nvPr/>
        </p:nvSpPr>
        <p:spPr bwMode="auto">
          <a:xfrm>
            <a:off x="7226300" y="6561138"/>
            <a:ext cx="2098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i="1" u="sng">
                <a:solidFill>
                  <a:srgbClr val="0000FF"/>
                </a:solidFill>
                <a:latin typeface="Calibri" pitchFamily="34" charset="0"/>
              </a:rPr>
              <a:t>MP-UCL,  21 February 2011</a:t>
            </a:r>
          </a:p>
        </p:txBody>
      </p:sp>
      <p:sp>
        <p:nvSpPr>
          <p:cNvPr id="20728" name="Text Box 624"/>
          <p:cNvSpPr txBox="1">
            <a:spLocks noChangeArrowheads="1"/>
          </p:cNvSpPr>
          <p:nvPr/>
        </p:nvSpPr>
        <p:spPr bwMode="auto">
          <a:xfrm>
            <a:off x="-107950" y="2492375"/>
            <a:ext cx="460375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GB">
              <a:latin typeface="Calibri" pitchFamily="34" charset="0"/>
            </a:endParaRPr>
          </a:p>
        </p:txBody>
      </p:sp>
      <p:sp>
        <p:nvSpPr>
          <p:cNvPr id="20729" name="Text Box 626"/>
          <p:cNvSpPr txBox="1">
            <a:spLocks noChangeArrowheads="1"/>
          </p:cNvSpPr>
          <p:nvPr/>
        </p:nvSpPr>
        <p:spPr bwMode="auto">
          <a:xfrm rot="10800000">
            <a:off x="-44450" y="2930525"/>
            <a:ext cx="3698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u="sng">
                <a:latin typeface="Calibri" pitchFamily="34" charset="0"/>
              </a:rPr>
              <a:t>20x LEMO-00</a:t>
            </a:r>
          </a:p>
        </p:txBody>
      </p:sp>
      <p:sp>
        <p:nvSpPr>
          <p:cNvPr id="20730" name="AutoShape 627"/>
          <p:cNvSpPr>
            <a:spLocks noChangeArrowheads="1"/>
          </p:cNvSpPr>
          <p:nvPr/>
        </p:nvSpPr>
        <p:spPr bwMode="auto">
          <a:xfrm>
            <a:off x="8826500" y="5551488"/>
            <a:ext cx="101600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31" name="AutoShape 628"/>
          <p:cNvSpPr>
            <a:spLocks noChangeArrowheads="1"/>
          </p:cNvSpPr>
          <p:nvPr/>
        </p:nvSpPr>
        <p:spPr bwMode="auto">
          <a:xfrm>
            <a:off x="8623300" y="5551488"/>
            <a:ext cx="103188" cy="217487"/>
          </a:xfrm>
          <a:prstGeom prst="flowChartCollate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32" name="Line 629"/>
          <p:cNvSpPr>
            <a:spLocks noChangeShapeType="1"/>
          </p:cNvSpPr>
          <p:nvPr/>
        </p:nvSpPr>
        <p:spPr bwMode="auto">
          <a:xfrm flipH="1" flipV="1">
            <a:off x="8680450" y="5768975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33" name="Line 630"/>
          <p:cNvSpPr>
            <a:spLocks noChangeShapeType="1"/>
          </p:cNvSpPr>
          <p:nvPr/>
        </p:nvSpPr>
        <p:spPr bwMode="auto">
          <a:xfrm flipV="1">
            <a:off x="8680450" y="5373688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34" name="Line 631"/>
          <p:cNvSpPr>
            <a:spLocks noChangeShapeType="1"/>
          </p:cNvSpPr>
          <p:nvPr/>
        </p:nvSpPr>
        <p:spPr bwMode="auto">
          <a:xfrm flipH="1" flipV="1">
            <a:off x="8870950" y="5768975"/>
            <a:ext cx="0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35" name="Line 632"/>
          <p:cNvSpPr>
            <a:spLocks noChangeShapeType="1"/>
          </p:cNvSpPr>
          <p:nvPr/>
        </p:nvSpPr>
        <p:spPr bwMode="auto">
          <a:xfrm flipH="1" flipV="1">
            <a:off x="8870950" y="5368925"/>
            <a:ext cx="0" cy="179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36" name="Rectangle 633"/>
          <p:cNvSpPr>
            <a:spLocks noChangeArrowheads="1"/>
          </p:cNvSpPr>
          <p:nvPr/>
        </p:nvSpPr>
        <p:spPr bwMode="auto">
          <a:xfrm rot="-5400000">
            <a:off x="7289006" y="3074194"/>
            <a:ext cx="841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latin typeface="Calibri" pitchFamily="34" charset="0"/>
              </a:rPr>
              <a:t>Buffers</a:t>
            </a:r>
          </a:p>
        </p:txBody>
      </p:sp>
      <p:sp>
        <p:nvSpPr>
          <p:cNvPr id="20737" name="Line 634"/>
          <p:cNvSpPr>
            <a:spLocks noChangeShapeType="1"/>
          </p:cNvSpPr>
          <p:nvPr/>
        </p:nvSpPr>
        <p:spPr bwMode="auto">
          <a:xfrm flipH="1">
            <a:off x="7967663" y="2528888"/>
            <a:ext cx="1587" cy="1260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38" name="Line 635"/>
          <p:cNvSpPr>
            <a:spLocks noChangeShapeType="1"/>
          </p:cNvSpPr>
          <p:nvPr/>
        </p:nvSpPr>
        <p:spPr bwMode="auto">
          <a:xfrm flipH="1">
            <a:off x="7967663" y="2530475"/>
            <a:ext cx="17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9" name="Oval 636"/>
          <p:cNvSpPr>
            <a:spLocks noChangeArrowheads="1"/>
          </p:cNvSpPr>
          <p:nvPr/>
        </p:nvSpPr>
        <p:spPr bwMode="auto">
          <a:xfrm>
            <a:off x="7939088" y="3789363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40" name="Oval 637"/>
          <p:cNvSpPr>
            <a:spLocks noChangeArrowheads="1"/>
          </p:cNvSpPr>
          <p:nvPr/>
        </p:nvSpPr>
        <p:spPr bwMode="auto">
          <a:xfrm>
            <a:off x="7300913" y="4508500"/>
            <a:ext cx="57150" cy="6826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41" name="Rectangle 638"/>
          <p:cNvSpPr>
            <a:spLocks noChangeArrowheads="1"/>
          </p:cNvSpPr>
          <p:nvPr/>
        </p:nvSpPr>
        <p:spPr bwMode="auto">
          <a:xfrm>
            <a:off x="7762875" y="4005263"/>
            <a:ext cx="996950" cy="2952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42" name="Text Box 639"/>
          <p:cNvSpPr txBox="1">
            <a:spLocks noChangeArrowheads="1"/>
          </p:cNvSpPr>
          <p:nvPr/>
        </p:nvSpPr>
        <p:spPr bwMode="auto">
          <a:xfrm>
            <a:off x="7605713" y="4041775"/>
            <a:ext cx="12858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All POWER Monitor</a:t>
            </a:r>
          </a:p>
        </p:txBody>
      </p:sp>
      <p:sp>
        <p:nvSpPr>
          <p:cNvPr id="20743" name="Line 640"/>
          <p:cNvSpPr>
            <a:spLocks noChangeShapeType="1"/>
          </p:cNvSpPr>
          <p:nvPr/>
        </p:nvSpPr>
        <p:spPr bwMode="auto">
          <a:xfrm flipV="1">
            <a:off x="6035675" y="3968750"/>
            <a:ext cx="1438275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4" name="Line 641"/>
          <p:cNvSpPr>
            <a:spLocks noChangeShapeType="1"/>
          </p:cNvSpPr>
          <p:nvPr/>
        </p:nvSpPr>
        <p:spPr bwMode="auto">
          <a:xfrm>
            <a:off x="7462838" y="3967163"/>
            <a:ext cx="0" cy="18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5" name="Line 642"/>
          <p:cNvSpPr>
            <a:spLocks noChangeShapeType="1"/>
          </p:cNvSpPr>
          <p:nvPr/>
        </p:nvSpPr>
        <p:spPr bwMode="auto">
          <a:xfrm>
            <a:off x="7462838" y="4149725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746" name="Group 643"/>
          <p:cNvGrpSpPr>
            <a:grpSpLocks/>
          </p:cNvGrpSpPr>
          <p:nvPr/>
        </p:nvGrpSpPr>
        <p:grpSpPr bwMode="auto">
          <a:xfrm>
            <a:off x="6034088" y="3716338"/>
            <a:ext cx="365125" cy="342900"/>
            <a:chOff x="1396" y="391"/>
            <a:chExt cx="249" cy="216"/>
          </a:xfrm>
        </p:grpSpPr>
        <p:sp>
          <p:nvSpPr>
            <p:cNvPr id="20793" name="Text Box 644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7</a:t>
              </a:r>
            </a:p>
          </p:txBody>
        </p:sp>
        <p:sp>
          <p:nvSpPr>
            <p:cNvPr id="20794" name="Line 645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47" name="Group 646"/>
          <p:cNvGrpSpPr>
            <a:grpSpLocks/>
          </p:cNvGrpSpPr>
          <p:nvPr/>
        </p:nvGrpSpPr>
        <p:grpSpPr bwMode="auto">
          <a:xfrm>
            <a:off x="7397750" y="3897313"/>
            <a:ext cx="365125" cy="369887"/>
            <a:chOff x="1396" y="391"/>
            <a:chExt cx="249" cy="233"/>
          </a:xfrm>
        </p:grpSpPr>
        <p:sp>
          <p:nvSpPr>
            <p:cNvPr id="20791" name="Text Box 647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>
                  <a:latin typeface="Calibri" pitchFamily="34" charset="0"/>
                </a:rPr>
                <a:t>7</a:t>
              </a:r>
            </a:p>
          </p:txBody>
        </p:sp>
        <p:sp>
          <p:nvSpPr>
            <p:cNvPr id="20792" name="Line 648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48" name="AutoShape 652"/>
          <p:cNvSpPr>
            <a:spLocks noChangeArrowheads="1"/>
          </p:cNvSpPr>
          <p:nvPr/>
        </p:nvSpPr>
        <p:spPr bwMode="auto">
          <a:xfrm>
            <a:off x="8891588" y="4149725"/>
            <a:ext cx="182562" cy="179388"/>
          </a:xfrm>
          <a:prstGeom prst="flowChartSummingJunction">
            <a:avLst/>
          </a:prstGeom>
          <a:solidFill>
            <a:srgbClr val="0066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49" name="AutoShape 653"/>
          <p:cNvSpPr>
            <a:spLocks noChangeArrowheads="1"/>
          </p:cNvSpPr>
          <p:nvPr/>
        </p:nvSpPr>
        <p:spPr bwMode="auto">
          <a:xfrm>
            <a:off x="8891588" y="3968750"/>
            <a:ext cx="182562" cy="179388"/>
          </a:xfrm>
          <a:prstGeom prst="flowChartSummingJunction">
            <a:avLst/>
          </a:prstGeom>
          <a:solidFill>
            <a:srgbClr val="FF0066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50" name="Line 654"/>
          <p:cNvSpPr>
            <a:spLocks noChangeShapeType="1"/>
          </p:cNvSpPr>
          <p:nvPr/>
        </p:nvSpPr>
        <p:spPr bwMode="auto">
          <a:xfrm flipV="1">
            <a:off x="8745538" y="4138613"/>
            <a:ext cx="198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1" name="Text Box 655"/>
          <p:cNvSpPr txBox="1">
            <a:spLocks noChangeArrowheads="1"/>
          </p:cNvSpPr>
          <p:nvPr/>
        </p:nvSpPr>
        <p:spPr bwMode="auto">
          <a:xfrm>
            <a:off x="8610600" y="3789363"/>
            <a:ext cx="6143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2x LEDs</a:t>
            </a:r>
          </a:p>
        </p:txBody>
      </p:sp>
      <p:sp>
        <p:nvSpPr>
          <p:cNvPr id="20752" name="Text Box 656"/>
          <p:cNvSpPr txBox="1">
            <a:spLocks noChangeArrowheads="1"/>
          </p:cNvSpPr>
          <p:nvPr/>
        </p:nvSpPr>
        <p:spPr bwMode="auto">
          <a:xfrm>
            <a:off x="2073275" y="3175"/>
            <a:ext cx="3643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i="1" u="sng">
                <a:solidFill>
                  <a:srgbClr val="0000FF"/>
                </a:solidFill>
                <a:latin typeface="Calibri" pitchFamily="34" charset="0"/>
              </a:rPr>
              <a:t>ATLAS-SCT  “DAVE-1” Programmable VME Module</a:t>
            </a:r>
            <a:r>
              <a:rPr lang="en-GB" sz="800" i="1">
                <a:solidFill>
                  <a:srgbClr val="0000FF"/>
                </a:solidFill>
                <a:latin typeface="Calibri" pitchFamily="34" charset="0"/>
              </a:rPr>
              <a:t>M.Goodrick, D.Robinson,R.Shaw @ University of Cambridge, Cavendish LabM.Postranecky, M.Warren @ UCL</a:t>
            </a:r>
          </a:p>
        </p:txBody>
      </p:sp>
      <p:sp>
        <p:nvSpPr>
          <p:cNvPr id="20753" name="Line 657"/>
          <p:cNvSpPr>
            <a:spLocks noChangeShapeType="1"/>
          </p:cNvSpPr>
          <p:nvPr/>
        </p:nvSpPr>
        <p:spPr bwMode="auto">
          <a:xfrm flipH="1">
            <a:off x="7885113" y="5481638"/>
            <a:ext cx="3571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54" name="Line 658"/>
          <p:cNvSpPr>
            <a:spLocks noChangeShapeType="1"/>
          </p:cNvSpPr>
          <p:nvPr/>
        </p:nvSpPr>
        <p:spPr bwMode="auto">
          <a:xfrm flipV="1">
            <a:off x="8458200" y="4781550"/>
            <a:ext cx="0" cy="255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5" name="Line 659"/>
          <p:cNvSpPr>
            <a:spLocks noChangeShapeType="1"/>
          </p:cNvSpPr>
          <p:nvPr/>
        </p:nvSpPr>
        <p:spPr bwMode="auto">
          <a:xfrm flipV="1">
            <a:off x="8659813" y="4781550"/>
            <a:ext cx="0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6" name="Line 660"/>
          <p:cNvSpPr>
            <a:spLocks noChangeShapeType="1"/>
          </p:cNvSpPr>
          <p:nvPr/>
        </p:nvSpPr>
        <p:spPr bwMode="auto">
          <a:xfrm flipV="1">
            <a:off x="8859838" y="4781550"/>
            <a:ext cx="0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7" name="Line 661"/>
          <p:cNvSpPr>
            <a:spLocks noChangeShapeType="1"/>
          </p:cNvSpPr>
          <p:nvPr/>
        </p:nvSpPr>
        <p:spPr bwMode="auto">
          <a:xfrm flipV="1">
            <a:off x="7800975" y="4781550"/>
            <a:ext cx="0" cy="254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8" name="Line 662"/>
          <p:cNvSpPr>
            <a:spLocks noChangeShapeType="1"/>
          </p:cNvSpPr>
          <p:nvPr/>
        </p:nvSpPr>
        <p:spPr bwMode="auto">
          <a:xfrm flipV="1">
            <a:off x="7996238" y="4781550"/>
            <a:ext cx="1587" cy="238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59" name="Line 665"/>
          <p:cNvSpPr>
            <a:spLocks noChangeShapeType="1"/>
          </p:cNvSpPr>
          <p:nvPr/>
        </p:nvSpPr>
        <p:spPr bwMode="auto">
          <a:xfrm flipV="1">
            <a:off x="7353300" y="4545013"/>
            <a:ext cx="276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60" name="Line 666"/>
          <p:cNvSpPr>
            <a:spLocks noChangeShapeType="1"/>
          </p:cNvSpPr>
          <p:nvPr/>
        </p:nvSpPr>
        <p:spPr bwMode="auto">
          <a:xfrm flipV="1">
            <a:off x="7835900" y="4545013"/>
            <a:ext cx="1936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61" name="Line 668"/>
          <p:cNvSpPr>
            <a:spLocks noChangeShapeType="1"/>
          </p:cNvSpPr>
          <p:nvPr/>
        </p:nvSpPr>
        <p:spPr bwMode="auto">
          <a:xfrm flipH="1" flipV="1">
            <a:off x="8626475" y="4289425"/>
            <a:ext cx="0" cy="26670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762" name="Text Box 670"/>
          <p:cNvSpPr txBox="1">
            <a:spLocks noChangeArrowheads="1"/>
          </p:cNvSpPr>
          <p:nvPr/>
        </p:nvSpPr>
        <p:spPr bwMode="auto">
          <a:xfrm>
            <a:off x="8637588" y="4365625"/>
            <a:ext cx="3635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>
                <a:latin typeface="Calibri" pitchFamily="34" charset="0"/>
              </a:rPr>
              <a:t>7</a:t>
            </a:r>
          </a:p>
        </p:txBody>
      </p:sp>
      <p:sp>
        <p:nvSpPr>
          <p:cNvPr id="20763" name="Line 671"/>
          <p:cNvSpPr>
            <a:spLocks noChangeShapeType="1"/>
          </p:cNvSpPr>
          <p:nvPr/>
        </p:nvSpPr>
        <p:spPr bwMode="auto">
          <a:xfrm flipH="1">
            <a:off x="8559800" y="4481513"/>
            <a:ext cx="133350" cy="55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64" name="Line 672"/>
          <p:cNvSpPr>
            <a:spLocks noChangeShapeType="1"/>
          </p:cNvSpPr>
          <p:nvPr/>
        </p:nvSpPr>
        <p:spPr bwMode="auto">
          <a:xfrm flipV="1">
            <a:off x="7458075" y="5913438"/>
            <a:ext cx="1441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65" name="Oval 673"/>
          <p:cNvSpPr>
            <a:spLocks noChangeArrowheads="1"/>
          </p:cNvSpPr>
          <p:nvPr/>
        </p:nvSpPr>
        <p:spPr bwMode="auto">
          <a:xfrm>
            <a:off x="8053388" y="5883275"/>
            <a:ext cx="57150" cy="68263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66" name="Oval 674"/>
          <p:cNvSpPr>
            <a:spLocks noChangeArrowheads="1"/>
          </p:cNvSpPr>
          <p:nvPr/>
        </p:nvSpPr>
        <p:spPr bwMode="auto">
          <a:xfrm>
            <a:off x="8445500" y="5881688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67" name="Oval 675"/>
          <p:cNvSpPr>
            <a:spLocks noChangeArrowheads="1"/>
          </p:cNvSpPr>
          <p:nvPr/>
        </p:nvSpPr>
        <p:spPr bwMode="auto">
          <a:xfrm>
            <a:off x="8651875" y="5881688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68" name="Oval 676"/>
          <p:cNvSpPr>
            <a:spLocks noChangeArrowheads="1"/>
          </p:cNvSpPr>
          <p:nvPr/>
        </p:nvSpPr>
        <p:spPr bwMode="auto">
          <a:xfrm>
            <a:off x="7439025" y="4513263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69" name="Oval 677"/>
          <p:cNvSpPr>
            <a:spLocks noChangeArrowheads="1"/>
          </p:cNvSpPr>
          <p:nvPr/>
        </p:nvSpPr>
        <p:spPr bwMode="auto">
          <a:xfrm>
            <a:off x="7850188" y="5881688"/>
            <a:ext cx="57150" cy="68262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770" name="Line 678"/>
          <p:cNvSpPr>
            <a:spLocks noChangeShapeType="1"/>
          </p:cNvSpPr>
          <p:nvPr/>
        </p:nvSpPr>
        <p:spPr bwMode="auto">
          <a:xfrm flipV="1">
            <a:off x="7329488" y="3824288"/>
            <a:ext cx="0" cy="681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1" name="Line 679"/>
          <p:cNvSpPr>
            <a:spLocks noChangeShapeType="1"/>
          </p:cNvSpPr>
          <p:nvPr/>
        </p:nvSpPr>
        <p:spPr bwMode="auto">
          <a:xfrm flipH="1" flipV="1">
            <a:off x="7323138" y="3824288"/>
            <a:ext cx="708025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2" name="Line 680"/>
          <p:cNvSpPr>
            <a:spLocks noChangeShapeType="1"/>
          </p:cNvSpPr>
          <p:nvPr/>
        </p:nvSpPr>
        <p:spPr bwMode="auto">
          <a:xfrm>
            <a:off x="7329488" y="4584700"/>
            <a:ext cx="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3" name="Rectangle 681"/>
          <p:cNvSpPr>
            <a:spLocks noChangeArrowheads="1"/>
          </p:cNvSpPr>
          <p:nvPr/>
        </p:nvSpPr>
        <p:spPr bwMode="auto">
          <a:xfrm>
            <a:off x="6200775" y="5554663"/>
            <a:ext cx="298450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grpSp>
        <p:nvGrpSpPr>
          <p:cNvPr id="20774" name="Group 682"/>
          <p:cNvGrpSpPr>
            <a:grpSpLocks/>
          </p:cNvGrpSpPr>
          <p:nvPr/>
        </p:nvGrpSpPr>
        <p:grpSpPr bwMode="auto">
          <a:xfrm>
            <a:off x="6565900" y="5387975"/>
            <a:ext cx="365125" cy="342900"/>
            <a:chOff x="1396" y="391"/>
            <a:chExt cx="249" cy="216"/>
          </a:xfrm>
        </p:grpSpPr>
        <p:sp>
          <p:nvSpPr>
            <p:cNvPr id="20789" name="Text Box 683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8</a:t>
              </a:r>
            </a:p>
          </p:txBody>
        </p:sp>
        <p:sp>
          <p:nvSpPr>
            <p:cNvPr id="20790" name="Line 684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775" name="Group 685"/>
          <p:cNvGrpSpPr>
            <a:grpSpLocks/>
          </p:cNvGrpSpPr>
          <p:nvPr/>
        </p:nvGrpSpPr>
        <p:grpSpPr bwMode="auto">
          <a:xfrm>
            <a:off x="6565900" y="6146800"/>
            <a:ext cx="365125" cy="342900"/>
            <a:chOff x="1396" y="391"/>
            <a:chExt cx="249" cy="216"/>
          </a:xfrm>
        </p:grpSpPr>
        <p:sp>
          <p:nvSpPr>
            <p:cNvPr id="20787" name="Text Box 686"/>
            <p:cNvSpPr txBox="1">
              <a:spLocks noChangeArrowheads="1"/>
            </p:cNvSpPr>
            <p:nvPr/>
          </p:nvSpPr>
          <p:spPr bwMode="auto">
            <a:xfrm>
              <a:off x="1396" y="391"/>
              <a:ext cx="249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200">
                  <a:latin typeface="Calibri" pitchFamily="34" charset="0"/>
                </a:rPr>
                <a:t>8</a:t>
              </a:r>
            </a:p>
          </p:txBody>
        </p:sp>
        <p:sp>
          <p:nvSpPr>
            <p:cNvPr id="20788" name="Line 687"/>
            <p:cNvSpPr>
              <a:spLocks noChangeShapeType="1"/>
            </p:cNvSpPr>
            <p:nvPr/>
          </p:nvSpPr>
          <p:spPr bwMode="auto">
            <a:xfrm flipH="1">
              <a:off x="1487" y="494"/>
              <a:ext cx="68" cy="1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776" name="Line 688"/>
          <p:cNvSpPr>
            <a:spLocks noChangeShapeType="1"/>
          </p:cNvSpPr>
          <p:nvPr/>
        </p:nvSpPr>
        <p:spPr bwMode="auto">
          <a:xfrm rot="10800000" flipV="1">
            <a:off x="6035675" y="5624513"/>
            <a:ext cx="166688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7" name="Line 689"/>
          <p:cNvSpPr>
            <a:spLocks noChangeShapeType="1"/>
          </p:cNvSpPr>
          <p:nvPr/>
        </p:nvSpPr>
        <p:spPr bwMode="auto">
          <a:xfrm rot="10800000" flipV="1">
            <a:off x="6032500" y="6381750"/>
            <a:ext cx="168275" cy="3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8" name="Text Box 690"/>
          <p:cNvSpPr txBox="1">
            <a:spLocks noChangeArrowheads="1"/>
          </p:cNvSpPr>
          <p:nvPr/>
        </p:nvSpPr>
        <p:spPr bwMode="auto">
          <a:xfrm>
            <a:off x="6067425" y="5768975"/>
            <a:ext cx="5651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SHIFT</a:t>
            </a:r>
          </a:p>
          <a:p>
            <a:pPr>
              <a:spcBef>
                <a:spcPct val="50000"/>
              </a:spcBef>
            </a:pPr>
            <a:r>
              <a:rPr lang="en-GB" sz="800">
                <a:latin typeface="Calibri" pitchFamily="34" charset="0"/>
              </a:rPr>
              <a:t>REG.</a:t>
            </a:r>
          </a:p>
        </p:txBody>
      </p:sp>
      <p:sp>
        <p:nvSpPr>
          <p:cNvPr id="20779" name="Line 691"/>
          <p:cNvSpPr>
            <a:spLocks noChangeShapeType="1"/>
          </p:cNvSpPr>
          <p:nvPr/>
        </p:nvSpPr>
        <p:spPr bwMode="auto">
          <a:xfrm rot="10800000" flipV="1">
            <a:off x="3143250" y="3573463"/>
            <a:ext cx="2225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0" name="Line 692"/>
          <p:cNvSpPr>
            <a:spLocks noChangeShapeType="1"/>
          </p:cNvSpPr>
          <p:nvPr/>
        </p:nvSpPr>
        <p:spPr bwMode="auto">
          <a:xfrm flipH="1">
            <a:off x="3143250" y="3409950"/>
            <a:ext cx="0" cy="163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1" name="Line 693"/>
          <p:cNvSpPr>
            <a:spLocks noChangeShapeType="1"/>
          </p:cNvSpPr>
          <p:nvPr/>
        </p:nvSpPr>
        <p:spPr bwMode="auto">
          <a:xfrm flipH="1">
            <a:off x="3476625" y="3206750"/>
            <a:ext cx="0" cy="3667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2" name="Oval 694"/>
          <p:cNvSpPr>
            <a:spLocks noChangeArrowheads="1"/>
          </p:cNvSpPr>
          <p:nvPr/>
        </p:nvSpPr>
        <p:spPr bwMode="auto">
          <a:xfrm>
            <a:off x="3455988" y="3535363"/>
            <a:ext cx="39687" cy="73025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411" name="Slide Number Placeholder 4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B8253-E38B-4117-867B-B6883EF4D9F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0784" name="TextBox 411"/>
          <p:cNvSpPr txBox="1">
            <a:spLocks noChangeArrowheads="1"/>
          </p:cNvSpPr>
          <p:nvPr/>
        </p:nvSpPr>
        <p:spPr bwMode="auto">
          <a:xfrm>
            <a:off x="2271713" y="1343025"/>
            <a:ext cx="3114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alibri" pitchFamily="34" charset="0"/>
              </a:rPr>
              <a:t>FPGA spec: Xilinx Spartan 3E 1600 (SC3S1600E)</a:t>
            </a:r>
          </a:p>
        </p:txBody>
      </p:sp>
      <p:sp>
        <p:nvSpPr>
          <p:cNvPr id="413" name="Date Placeholder 41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414" name="Footer Placeholder 4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07150"/>
            <a:ext cx="2133600" cy="365125"/>
          </a:xfrm>
        </p:spPr>
        <p:txBody>
          <a:bodyPr/>
          <a:lstStyle/>
          <a:p>
            <a:pPr>
              <a:defRPr/>
            </a:pPr>
            <a:fld id="{33DEAA0B-A130-4545-BD20-8737B2011986}" type="slidenum">
              <a:rPr lang="en-US"/>
              <a:pPr>
                <a:defRPr/>
              </a:pPr>
              <a:t>7</a:t>
            </a:fld>
            <a:endParaRPr lang="en-US"/>
          </a:p>
        </p:txBody>
      </p:sp>
      <p:pic>
        <p:nvPicPr>
          <p:cNvPr id="21506" name="Picture 6" descr="DSCN153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0" y="190500"/>
            <a:ext cx="8432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7"/>
          <p:cNvSpPr txBox="1">
            <a:spLocks noChangeArrowheads="1"/>
          </p:cNvSpPr>
          <p:nvPr/>
        </p:nvSpPr>
        <p:spPr bwMode="auto">
          <a:xfrm>
            <a:off x="2590800" y="4662488"/>
            <a:ext cx="3560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DAVE card – first prototype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48"/>
          <p:cNvSpPr>
            <a:spLocks noChangeArrowheads="1"/>
          </p:cNvSpPr>
          <p:nvPr/>
        </p:nvSpPr>
        <p:spPr bwMode="auto">
          <a:xfrm>
            <a:off x="3419475" y="3644900"/>
            <a:ext cx="2952750" cy="10080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defTabSz="915988"/>
            <a:r>
              <a:rPr lang="en-US" b="1">
                <a:latin typeface="Calibri" pitchFamily="34" charset="0"/>
              </a:rPr>
              <a:t>CTP-like Trigger Module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DAVE card Firmware </a:t>
            </a:r>
            <a:r>
              <a:rPr lang="en-US" sz="4000" dirty="0"/>
              <a:t>Blocks</a:t>
            </a:r>
          </a:p>
        </p:txBody>
      </p:sp>
      <p:sp>
        <p:nvSpPr>
          <p:cNvPr id="22531" name="AutoShape 9"/>
          <p:cNvSpPr>
            <a:spLocks noChangeArrowheads="1"/>
          </p:cNvSpPr>
          <p:nvPr/>
        </p:nvSpPr>
        <p:spPr bwMode="auto">
          <a:xfrm>
            <a:off x="3490913" y="4076700"/>
            <a:ext cx="792162" cy="5048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defTabSz="915988"/>
            <a:r>
              <a:rPr lang="en-US" sz="1400">
                <a:latin typeface="Calibri" pitchFamily="34" charset="0"/>
              </a:rPr>
              <a:t> AND/OR matrix</a:t>
            </a:r>
          </a:p>
        </p:txBody>
      </p:sp>
      <p:sp>
        <p:nvSpPr>
          <p:cNvPr id="22532" name="AutoShape 14"/>
          <p:cNvSpPr>
            <a:spLocks noChangeArrowheads="1"/>
          </p:cNvSpPr>
          <p:nvPr/>
        </p:nvSpPr>
        <p:spPr bwMode="auto">
          <a:xfrm>
            <a:off x="1331913" y="2781300"/>
            <a:ext cx="1655762" cy="14398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9FF66"/>
              </a:gs>
              <a:gs pos="100000">
                <a:srgbClr val="82D85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defTabSz="915988"/>
            <a:r>
              <a:rPr lang="en-US" b="1">
                <a:latin typeface="Calibri" pitchFamily="34" charset="0"/>
              </a:rPr>
              <a:t>Input</a:t>
            </a:r>
          </a:p>
          <a:p>
            <a:pPr defTabSz="915988"/>
            <a:r>
              <a:rPr lang="en-US" sz="1400">
                <a:latin typeface="Calibri" pitchFamily="34" charset="0"/>
              </a:rPr>
              <a:t>Enable</a:t>
            </a:r>
          </a:p>
          <a:p>
            <a:pPr defTabSz="915988"/>
            <a:r>
              <a:rPr lang="en-US" sz="1400">
                <a:latin typeface="Calibri" pitchFamily="34" charset="0"/>
              </a:rPr>
              <a:t>Sync</a:t>
            </a:r>
          </a:p>
          <a:p>
            <a:pPr defTabSz="915988"/>
            <a:r>
              <a:rPr lang="en-US" sz="1400">
                <a:latin typeface="Calibri" pitchFamily="34" charset="0"/>
              </a:rPr>
              <a:t>Delay</a:t>
            </a:r>
          </a:p>
        </p:txBody>
      </p:sp>
      <p:sp>
        <p:nvSpPr>
          <p:cNvPr id="22533" name="Line 43"/>
          <p:cNvSpPr>
            <a:spLocks noChangeShapeType="1"/>
          </p:cNvSpPr>
          <p:nvPr/>
        </p:nvSpPr>
        <p:spPr bwMode="auto">
          <a:xfrm>
            <a:off x="539750" y="3284538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34" name="Line 44"/>
          <p:cNvSpPr>
            <a:spLocks noChangeShapeType="1"/>
          </p:cNvSpPr>
          <p:nvPr/>
        </p:nvSpPr>
        <p:spPr bwMode="auto">
          <a:xfrm flipH="1">
            <a:off x="1042988" y="3213100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5" name="Text Box 45"/>
          <p:cNvSpPr txBox="1">
            <a:spLocks noChangeArrowheads="1"/>
          </p:cNvSpPr>
          <p:nvPr/>
        </p:nvSpPr>
        <p:spPr bwMode="auto">
          <a:xfrm>
            <a:off x="1093788" y="3255963"/>
            <a:ext cx="165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22536" name="Line 46"/>
          <p:cNvSpPr>
            <a:spLocks noChangeShapeType="1"/>
          </p:cNvSpPr>
          <p:nvPr/>
        </p:nvSpPr>
        <p:spPr bwMode="auto">
          <a:xfrm>
            <a:off x="4643438" y="26368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37" name="AutoShape 47"/>
          <p:cNvSpPr>
            <a:spLocks noChangeArrowheads="1"/>
          </p:cNvSpPr>
          <p:nvPr/>
        </p:nvSpPr>
        <p:spPr bwMode="auto">
          <a:xfrm>
            <a:off x="5003800" y="2781300"/>
            <a:ext cx="1368425" cy="5762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defTabSz="915988"/>
            <a:r>
              <a:rPr lang="en-US" b="1">
                <a:latin typeface="Calibri" pitchFamily="34" charset="0"/>
              </a:rPr>
              <a:t>Busy Gen</a:t>
            </a:r>
          </a:p>
        </p:txBody>
      </p:sp>
      <p:sp>
        <p:nvSpPr>
          <p:cNvPr id="22538" name="AutoShape 49"/>
          <p:cNvSpPr>
            <a:spLocks noChangeArrowheads="1"/>
          </p:cNvSpPr>
          <p:nvPr/>
        </p:nvSpPr>
        <p:spPr bwMode="auto">
          <a:xfrm>
            <a:off x="6875463" y="1196975"/>
            <a:ext cx="792162" cy="3024188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9FF66"/>
              </a:gs>
              <a:gs pos="100000">
                <a:srgbClr val="82D85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defTabSz="915988"/>
            <a:r>
              <a:rPr lang="en-US" b="1">
                <a:latin typeface="Calibri" pitchFamily="34" charset="0"/>
              </a:rPr>
              <a:t>Output</a:t>
            </a:r>
          </a:p>
          <a:p>
            <a:pPr defTabSz="915988"/>
            <a:r>
              <a:rPr lang="en-US" sz="1700">
                <a:latin typeface="Calibri" pitchFamily="34" charset="0"/>
              </a:rPr>
              <a:t>Enable</a:t>
            </a:r>
          </a:p>
          <a:p>
            <a:pPr defTabSz="915988"/>
            <a:r>
              <a:rPr lang="en-US" sz="1700">
                <a:latin typeface="Calibri" pitchFamily="34" charset="0"/>
              </a:rPr>
              <a:t>Map</a:t>
            </a:r>
          </a:p>
        </p:txBody>
      </p:sp>
      <p:sp>
        <p:nvSpPr>
          <p:cNvPr id="22539" name="AutoShape 51"/>
          <p:cNvSpPr>
            <a:spLocks noChangeArrowheads="1"/>
          </p:cNvSpPr>
          <p:nvPr/>
        </p:nvSpPr>
        <p:spPr bwMode="auto">
          <a:xfrm>
            <a:off x="1331913" y="1125538"/>
            <a:ext cx="1655762" cy="1439862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9FF66"/>
              </a:gs>
              <a:gs pos="100000">
                <a:srgbClr val="82D85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defTabSz="915988"/>
            <a:r>
              <a:rPr lang="en-US" b="1">
                <a:latin typeface="Calibri" pitchFamily="34" charset="0"/>
              </a:rPr>
              <a:t>Internal Sig Gen</a:t>
            </a:r>
          </a:p>
          <a:p>
            <a:pPr defTabSz="915988"/>
            <a:r>
              <a:rPr lang="en-US" sz="1400">
                <a:latin typeface="Calibri" pitchFamily="34" charset="0"/>
              </a:rPr>
              <a:t>Randomiser</a:t>
            </a:r>
          </a:p>
          <a:p>
            <a:pPr defTabSz="915988"/>
            <a:r>
              <a:rPr lang="en-US" sz="1400">
                <a:latin typeface="Calibri" pitchFamily="34" charset="0"/>
              </a:rPr>
              <a:t>Fixed Freq</a:t>
            </a:r>
          </a:p>
          <a:p>
            <a:pPr defTabSz="915988"/>
            <a:r>
              <a:rPr lang="en-US" sz="1400">
                <a:latin typeface="Calibri" pitchFamily="34" charset="0"/>
              </a:rPr>
              <a:t>BCR/BCID</a:t>
            </a:r>
          </a:p>
          <a:p>
            <a:pPr defTabSz="915988"/>
            <a:r>
              <a:rPr lang="en-US" sz="1400">
                <a:latin typeface="Calibri" pitchFamily="34" charset="0"/>
              </a:rPr>
              <a:t>ECR/ECRID</a:t>
            </a:r>
          </a:p>
          <a:p>
            <a:pPr defTabSz="915988"/>
            <a:r>
              <a:rPr lang="en-US" sz="1400">
                <a:latin typeface="Calibri" pitchFamily="34" charset="0"/>
              </a:rPr>
              <a:t>Sequencer</a:t>
            </a:r>
          </a:p>
        </p:txBody>
      </p:sp>
      <p:sp>
        <p:nvSpPr>
          <p:cNvPr id="22540" name="Line 52"/>
          <p:cNvSpPr>
            <a:spLocks noChangeShapeType="1"/>
          </p:cNvSpPr>
          <p:nvPr/>
        </p:nvSpPr>
        <p:spPr bwMode="auto">
          <a:xfrm>
            <a:off x="3924300" y="191611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1" name="Line 53"/>
          <p:cNvSpPr>
            <a:spLocks noChangeShapeType="1"/>
          </p:cNvSpPr>
          <p:nvPr/>
        </p:nvSpPr>
        <p:spPr bwMode="auto">
          <a:xfrm>
            <a:off x="4498975" y="1628775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2" name="AutoShape 56"/>
          <p:cNvSpPr>
            <a:spLocks noChangeArrowheads="1"/>
          </p:cNvSpPr>
          <p:nvPr/>
        </p:nvSpPr>
        <p:spPr bwMode="auto">
          <a:xfrm>
            <a:off x="4067175" y="2060575"/>
            <a:ext cx="1152525" cy="5762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defTabSz="915988"/>
            <a:r>
              <a:rPr lang="en-US" b="1">
                <a:latin typeface="Calibri" pitchFamily="34" charset="0"/>
              </a:rPr>
              <a:t>ECR Gen</a:t>
            </a:r>
          </a:p>
        </p:txBody>
      </p:sp>
      <p:sp>
        <p:nvSpPr>
          <p:cNvPr id="22543" name="AutoShape 57"/>
          <p:cNvSpPr>
            <a:spLocks noChangeArrowheads="1"/>
          </p:cNvSpPr>
          <p:nvPr/>
        </p:nvSpPr>
        <p:spPr bwMode="auto">
          <a:xfrm>
            <a:off x="3348038" y="1341438"/>
            <a:ext cx="1149350" cy="57467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defTabSz="915988"/>
            <a:r>
              <a:rPr lang="en-US" b="1">
                <a:latin typeface="Calibri" pitchFamily="34" charset="0"/>
              </a:rPr>
              <a:t>BCR Gen</a:t>
            </a:r>
          </a:p>
        </p:txBody>
      </p:sp>
      <p:sp>
        <p:nvSpPr>
          <p:cNvPr id="22544" name="Line 58"/>
          <p:cNvSpPr>
            <a:spLocks noChangeShapeType="1"/>
          </p:cNvSpPr>
          <p:nvPr/>
        </p:nvSpPr>
        <p:spPr bwMode="auto">
          <a:xfrm>
            <a:off x="5651500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Line 60"/>
          <p:cNvSpPr>
            <a:spLocks noChangeShapeType="1"/>
          </p:cNvSpPr>
          <p:nvPr/>
        </p:nvSpPr>
        <p:spPr bwMode="auto">
          <a:xfrm>
            <a:off x="4643438" y="29972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46" name="Line 65"/>
          <p:cNvSpPr>
            <a:spLocks noChangeShapeType="1"/>
          </p:cNvSpPr>
          <p:nvPr/>
        </p:nvSpPr>
        <p:spPr bwMode="auto">
          <a:xfrm flipH="1">
            <a:off x="3203575" y="1412875"/>
            <a:ext cx="0" cy="295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47" name="Line 66"/>
          <p:cNvSpPr>
            <a:spLocks noChangeShapeType="1"/>
          </p:cNvSpPr>
          <p:nvPr/>
        </p:nvSpPr>
        <p:spPr bwMode="auto">
          <a:xfrm>
            <a:off x="3203575" y="15573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48" name="Line 67"/>
          <p:cNvSpPr>
            <a:spLocks noChangeShapeType="1"/>
          </p:cNvSpPr>
          <p:nvPr/>
        </p:nvSpPr>
        <p:spPr bwMode="auto">
          <a:xfrm>
            <a:off x="3203575" y="23495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49" name="Line 68"/>
          <p:cNvSpPr>
            <a:spLocks noChangeShapeType="1"/>
          </p:cNvSpPr>
          <p:nvPr/>
        </p:nvSpPr>
        <p:spPr bwMode="auto">
          <a:xfrm>
            <a:off x="3203575" y="3141663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50" name="AutoShape 69"/>
          <p:cNvSpPr>
            <a:spLocks noChangeArrowheads="1"/>
          </p:cNvSpPr>
          <p:nvPr/>
        </p:nvSpPr>
        <p:spPr bwMode="auto">
          <a:xfrm>
            <a:off x="1547813" y="4795838"/>
            <a:ext cx="1223962" cy="7207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defTabSz="915988"/>
            <a:r>
              <a:rPr lang="en-US" b="1">
                <a:latin typeface="Calibri" pitchFamily="34" charset="0"/>
              </a:rPr>
              <a:t>Fine Delay*</a:t>
            </a:r>
          </a:p>
          <a:p>
            <a:pPr defTabSz="915988"/>
            <a:endParaRPr lang="en-US" sz="1400">
              <a:latin typeface="Calibri" pitchFamily="34" charset="0"/>
            </a:endParaRPr>
          </a:p>
          <a:p>
            <a:pPr defTabSz="915988"/>
            <a:r>
              <a:rPr lang="en-US" sz="1400">
                <a:latin typeface="Calibri" pitchFamily="34" charset="0"/>
              </a:rPr>
              <a:t>63x.5ns</a:t>
            </a:r>
          </a:p>
        </p:txBody>
      </p:sp>
      <p:sp>
        <p:nvSpPr>
          <p:cNvPr id="22551" name="Line 70"/>
          <p:cNvSpPr>
            <a:spLocks noChangeShapeType="1"/>
          </p:cNvSpPr>
          <p:nvPr/>
        </p:nvSpPr>
        <p:spPr bwMode="auto">
          <a:xfrm>
            <a:off x="2987675" y="1844675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52" name="Line 71"/>
          <p:cNvSpPr>
            <a:spLocks noChangeShapeType="1"/>
          </p:cNvSpPr>
          <p:nvPr/>
        </p:nvSpPr>
        <p:spPr bwMode="auto">
          <a:xfrm>
            <a:off x="2987675" y="3500438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53" name="Line 72"/>
          <p:cNvSpPr>
            <a:spLocks noChangeShapeType="1"/>
          </p:cNvSpPr>
          <p:nvPr/>
        </p:nvSpPr>
        <p:spPr bwMode="auto">
          <a:xfrm>
            <a:off x="3203575" y="4221163"/>
            <a:ext cx="215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54" name="Line 73"/>
          <p:cNvSpPr>
            <a:spLocks noChangeShapeType="1"/>
          </p:cNvSpPr>
          <p:nvPr/>
        </p:nvSpPr>
        <p:spPr bwMode="auto">
          <a:xfrm flipV="1">
            <a:off x="5219700" y="2349500"/>
            <a:ext cx="1655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5" name="Line 74"/>
          <p:cNvSpPr>
            <a:spLocks noChangeShapeType="1"/>
          </p:cNvSpPr>
          <p:nvPr/>
        </p:nvSpPr>
        <p:spPr bwMode="auto">
          <a:xfrm flipV="1">
            <a:off x="6372225" y="3068638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56" name="AutoShape 75"/>
          <p:cNvSpPr>
            <a:spLocks noChangeArrowheads="1"/>
          </p:cNvSpPr>
          <p:nvPr/>
        </p:nvSpPr>
        <p:spPr bwMode="auto">
          <a:xfrm>
            <a:off x="5364163" y="4076700"/>
            <a:ext cx="792162" cy="5048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defTabSz="915988"/>
            <a:r>
              <a:rPr lang="en-US" sz="1400">
                <a:latin typeface="Calibri" pitchFamily="34" charset="0"/>
              </a:rPr>
              <a:t>Mask/ Gate</a:t>
            </a:r>
          </a:p>
        </p:txBody>
      </p:sp>
      <p:sp>
        <p:nvSpPr>
          <p:cNvPr id="22557" name="Line 79"/>
          <p:cNvSpPr>
            <a:spLocks noChangeShapeType="1"/>
          </p:cNvSpPr>
          <p:nvPr/>
        </p:nvSpPr>
        <p:spPr bwMode="auto">
          <a:xfrm>
            <a:off x="6372225" y="38608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58" name="AutoShape 80"/>
          <p:cNvSpPr>
            <a:spLocks noChangeArrowheads="1"/>
          </p:cNvSpPr>
          <p:nvPr/>
        </p:nvSpPr>
        <p:spPr bwMode="auto">
          <a:xfrm>
            <a:off x="4427538" y="4076700"/>
            <a:ext cx="792162" cy="504825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9FE9E7"/>
              </a:gs>
              <a:gs pos="100000">
                <a:srgbClr val="8ED0C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defTabSz="915988"/>
            <a:r>
              <a:rPr lang="en-US" sz="1400">
                <a:latin typeface="Calibri" pitchFamily="34" charset="0"/>
              </a:rPr>
              <a:t>Dead-time</a:t>
            </a:r>
          </a:p>
        </p:txBody>
      </p:sp>
      <p:sp>
        <p:nvSpPr>
          <p:cNvPr id="22559" name="Text Box 81"/>
          <p:cNvSpPr txBox="1">
            <a:spLocks noChangeArrowheads="1"/>
          </p:cNvSpPr>
          <p:nvPr/>
        </p:nvSpPr>
        <p:spPr bwMode="auto">
          <a:xfrm>
            <a:off x="290513" y="5332413"/>
            <a:ext cx="16160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FontTx/>
              <a:buChar char="•"/>
            </a:pPr>
            <a:r>
              <a:rPr lang="en-US" sz="1200">
                <a:latin typeface="Calibri" pitchFamily="34" charset="0"/>
              </a:rPr>
              <a:t>Not on FPGA</a:t>
            </a:r>
          </a:p>
          <a:p>
            <a:pPr>
              <a:buFontTx/>
              <a:buChar char="•"/>
            </a:pPr>
            <a:r>
              <a:rPr lang="en-US" sz="1200">
                <a:latin typeface="Calibri" pitchFamily="34" charset="0"/>
              </a:rPr>
              <a:t>using CERN Delay25 chip</a:t>
            </a:r>
          </a:p>
        </p:txBody>
      </p:sp>
      <p:sp>
        <p:nvSpPr>
          <p:cNvPr id="22560" name="Line 82"/>
          <p:cNvSpPr>
            <a:spLocks noChangeShapeType="1"/>
          </p:cNvSpPr>
          <p:nvPr/>
        </p:nvSpPr>
        <p:spPr bwMode="auto">
          <a:xfrm>
            <a:off x="1835150" y="4221163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1" name="Line 83"/>
          <p:cNvSpPr>
            <a:spLocks noChangeShapeType="1"/>
          </p:cNvSpPr>
          <p:nvPr/>
        </p:nvSpPr>
        <p:spPr bwMode="auto">
          <a:xfrm flipH="1" flipV="1">
            <a:off x="2482850" y="4221163"/>
            <a:ext cx="0" cy="5746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2" name="Line 84"/>
          <p:cNvSpPr>
            <a:spLocks noChangeShapeType="1"/>
          </p:cNvSpPr>
          <p:nvPr/>
        </p:nvSpPr>
        <p:spPr bwMode="auto">
          <a:xfrm flipH="1">
            <a:off x="1763713" y="4508500"/>
            <a:ext cx="142875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3" name="Text Box 85"/>
          <p:cNvSpPr txBox="1">
            <a:spLocks noChangeArrowheads="1"/>
          </p:cNvSpPr>
          <p:nvPr/>
        </p:nvSpPr>
        <p:spPr bwMode="auto">
          <a:xfrm>
            <a:off x="1690688" y="4333875"/>
            <a:ext cx="165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>
                <a:latin typeface="Calibri" pitchFamily="34" charset="0"/>
              </a:rPr>
              <a:t>4</a:t>
            </a:r>
          </a:p>
        </p:txBody>
      </p:sp>
      <p:sp>
        <p:nvSpPr>
          <p:cNvPr id="22564" name="AutoShape 86"/>
          <p:cNvSpPr>
            <a:spLocks noChangeArrowheads="1"/>
          </p:cNvSpPr>
          <p:nvPr/>
        </p:nvSpPr>
        <p:spPr bwMode="auto">
          <a:xfrm>
            <a:off x="6516688" y="4365625"/>
            <a:ext cx="1152525" cy="1150938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defTabSz="915988"/>
            <a:r>
              <a:rPr lang="en-US" b="1">
                <a:latin typeface="Calibri" pitchFamily="34" charset="0"/>
              </a:rPr>
              <a:t>Sink RAM</a:t>
            </a:r>
          </a:p>
        </p:txBody>
      </p:sp>
      <p:sp>
        <p:nvSpPr>
          <p:cNvPr id="22565" name="AutoShape 90"/>
          <p:cNvSpPr>
            <a:spLocks noChangeArrowheads="1"/>
          </p:cNvSpPr>
          <p:nvPr/>
        </p:nvSpPr>
        <p:spPr bwMode="auto">
          <a:xfrm>
            <a:off x="3419475" y="4940300"/>
            <a:ext cx="2736850" cy="576263"/>
          </a:xfrm>
          <a:prstGeom prst="roundRect">
            <a:avLst>
              <a:gd name="adj" fmla="val 6250"/>
            </a:avLst>
          </a:prstGeom>
          <a:gradFill rotWithShape="1">
            <a:gsLst>
              <a:gs pos="0">
                <a:srgbClr val="3399FF"/>
              </a:gs>
              <a:gs pos="100000">
                <a:srgbClr val="2A7DD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defTabSz="915988"/>
            <a:r>
              <a:rPr lang="en-US" b="1">
                <a:latin typeface="Calibri" pitchFamily="34" charset="0"/>
              </a:rPr>
              <a:t>VME/USB Interface</a:t>
            </a:r>
          </a:p>
        </p:txBody>
      </p:sp>
      <p:sp>
        <p:nvSpPr>
          <p:cNvPr id="22566" name="Line 91"/>
          <p:cNvSpPr>
            <a:spLocks noChangeShapeType="1"/>
          </p:cNvSpPr>
          <p:nvPr/>
        </p:nvSpPr>
        <p:spPr bwMode="auto">
          <a:xfrm>
            <a:off x="7667625" y="3284538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67" name="Line 92"/>
          <p:cNvSpPr>
            <a:spLocks noChangeShapeType="1"/>
          </p:cNvSpPr>
          <p:nvPr/>
        </p:nvSpPr>
        <p:spPr bwMode="auto">
          <a:xfrm flipH="1">
            <a:off x="7740650" y="3213100"/>
            <a:ext cx="73025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68" name="Text Box 93"/>
          <p:cNvSpPr txBox="1">
            <a:spLocks noChangeArrowheads="1"/>
          </p:cNvSpPr>
          <p:nvPr/>
        </p:nvSpPr>
        <p:spPr bwMode="auto">
          <a:xfrm>
            <a:off x="7791450" y="3255963"/>
            <a:ext cx="1651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>
                <a:latin typeface="Calibri" pitchFamily="34" charset="0"/>
              </a:rPr>
              <a:t>8</a:t>
            </a:r>
          </a:p>
        </p:txBody>
      </p:sp>
      <p:sp>
        <p:nvSpPr>
          <p:cNvPr id="22569" name="Text Box 94"/>
          <p:cNvSpPr txBox="1">
            <a:spLocks noChangeArrowheads="1"/>
          </p:cNvSpPr>
          <p:nvPr/>
        </p:nvSpPr>
        <p:spPr bwMode="auto">
          <a:xfrm>
            <a:off x="573088" y="2693988"/>
            <a:ext cx="57626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LEMO In</a:t>
            </a:r>
          </a:p>
        </p:txBody>
      </p:sp>
      <p:sp>
        <p:nvSpPr>
          <p:cNvPr id="22570" name="Text Box 95"/>
          <p:cNvSpPr txBox="1">
            <a:spLocks noChangeArrowheads="1"/>
          </p:cNvSpPr>
          <p:nvPr/>
        </p:nvSpPr>
        <p:spPr bwMode="auto">
          <a:xfrm>
            <a:off x="7758113" y="2717800"/>
            <a:ext cx="7191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>
                <a:latin typeface="Calibri" pitchFamily="34" charset="0"/>
              </a:rPr>
              <a:t>LEMO Out</a:t>
            </a:r>
          </a:p>
        </p:txBody>
      </p:sp>
      <p:sp>
        <p:nvSpPr>
          <p:cNvPr id="22571" name="Line 97"/>
          <p:cNvSpPr>
            <a:spLocks noChangeShapeType="1"/>
          </p:cNvSpPr>
          <p:nvPr/>
        </p:nvSpPr>
        <p:spPr bwMode="auto">
          <a:xfrm>
            <a:off x="539750" y="3789363"/>
            <a:ext cx="7921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2" name="Line 98"/>
          <p:cNvSpPr>
            <a:spLocks noChangeShapeType="1"/>
          </p:cNvSpPr>
          <p:nvPr/>
        </p:nvSpPr>
        <p:spPr bwMode="auto">
          <a:xfrm>
            <a:off x="7667625" y="3789363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573" name="Line 99"/>
          <p:cNvSpPr>
            <a:spLocks noChangeShapeType="1"/>
          </p:cNvSpPr>
          <p:nvPr/>
        </p:nvSpPr>
        <p:spPr bwMode="auto">
          <a:xfrm>
            <a:off x="6372225" y="4005263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2574" name="TextBox 46"/>
          <p:cNvSpPr txBox="1">
            <a:spLocks noChangeArrowheads="1"/>
          </p:cNvSpPr>
          <p:nvPr/>
        </p:nvSpPr>
        <p:spPr bwMode="auto">
          <a:xfrm>
            <a:off x="2073275" y="5661025"/>
            <a:ext cx="70707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Firmware mainly by Matt, USB by Maurice, testing by Rick</a:t>
            </a:r>
          </a:p>
          <a:p>
            <a:r>
              <a:rPr lang="en-US">
                <a:latin typeface="Calibri" pitchFamily="34" charset="0"/>
              </a:rPr>
              <a:t> CTP blocks originally by Stefan Haas.</a:t>
            </a:r>
          </a:p>
          <a:p>
            <a:r>
              <a:rPr lang="en-US">
                <a:latin typeface="Calibri" pitchFamily="34" charset="0"/>
              </a:rPr>
              <a:t>Higher level software to be provided by ThiloPauly and/or Dave Robinson</a:t>
            </a:r>
          </a:p>
        </p:txBody>
      </p:sp>
      <p:sp>
        <p:nvSpPr>
          <p:cNvPr id="48" name="Date Placeholder 4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720196-ED89-4160-9773-784EC3027499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0" name="Footer Placeholder 4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3 prototypes already built Jan/Feb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Some minor design iterations were identified</a:t>
            </a:r>
          </a:p>
          <a:p>
            <a:pPr lvl="2"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Corrections made by wire-tack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Firmware already well underway and some basic functionality demonstrated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USB functionality still pending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Final design iterations in place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Production is underway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 further 17 production modules to be built</a:t>
            </a:r>
          </a:p>
          <a:p>
            <a:pPr lvl="1" fontAlgn="auto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Delivery by late summer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Production cost ~ 1.6K CHF per module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03/05/2011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Dave Robinson    Atlas weekly run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DF4977-140D-44BA-9847-2959054DBECE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848</Words>
  <Application>Microsoft Macintosh PowerPoint</Application>
  <PresentationFormat>On-screen Show (4:3)</PresentationFormat>
  <Paragraphs>321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Slide 1</vt:lpstr>
      <vt:lpstr>What is it?</vt:lpstr>
      <vt:lpstr>Concept &amp; Motivation</vt:lpstr>
      <vt:lpstr>Slide 4</vt:lpstr>
      <vt:lpstr>Interesting use-cases</vt:lpstr>
      <vt:lpstr>Slide 6</vt:lpstr>
      <vt:lpstr>Slide 7</vt:lpstr>
      <vt:lpstr>DAVE card Firmware Blocks</vt:lpstr>
      <vt:lpstr>Production</vt:lpstr>
      <vt:lpstr>ATLAS Orders</vt:lpstr>
      <vt:lpstr>Summary - Key Points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 Robinson</dc:creator>
  <cp:lastModifiedBy>ucapmpo</cp:lastModifiedBy>
  <cp:revision>40</cp:revision>
  <dcterms:created xsi:type="dcterms:W3CDTF">2011-04-29T14:15:09Z</dcterms:created>
  <dcterms:modified xsi:type="dcterms:W3CDTF">2011-05-03T14:54:17Z</dcterms:modified>
</cp:coreProperties>
</file>