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7" r:id="rId2"/>
    <p:sldId id="258" r:id="rId3"/>
    <p:sldId id="259" r:id="rId4"/>
    <p:sldId id="256" r:id="rId5"/>
    <p:sldId id="260" r:id="rId6"/>
  </p:sldIdLst>
  <p:sldSz cx="9144000" cy="6858000" type="screen4x3"/>
  <p:notesSz cx="6745288" cy="988218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702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258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21113" y="0"/>
            <a:ext cx="2922587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1305C6D-7D9A-4AF7-9E52-1AE5345FA8E8}" type="datetimeFigureOut">
              <a:rPr lang="en-US"/>
              <a:pPr>
                <a:defRPr/>
              </a:pPr>
              <a:t>5/12/2011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86888"/>
            <a:ext cx="2922588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21113" y="9386888"/>
            <a:ext cx="2922587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0D4DFBB-C4EB-4790-93EA-0C8CD3899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258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21113" y="0"/>
            <a:ext cx="2922587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46B5AEC-7617-4624-82EF-548F1ED3672E}" type="datetimeFigureOut">
              <a:rPr lang="en-US"/>
              <a:pPr>
                <a:defRPr/>
              </a:pPr>
              <a:t>5/12/2011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40300" cy="3705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688" y="4694238"/>
            <a:ext cx="5395912" cy="4446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86888"/>
            <a:ext cx="2922588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21113" y="9386888"/>
            <a:ext cx="2922587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0A58422-AA3D-470E-8629-7552BB228D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13/04/2010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Dave Robinson    ATLAS Run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7C683-ED24-4DEB-9ADD-0833784B5C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13/04/2010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Dave Robinson    ATLAS Run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9AD28-B7B5-46BF-BB39-B6D1EF792B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13/04/2010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Dave Robinson    ATLAS Run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5E430-64F4-4310-81CC-881F6701A9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13/04/2010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Dave Robinson    ATLAS Run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66D44-0C48-4108-AB86-7F93B70DF5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13/04/2010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Dave Robinson    ATLAS Run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788C4-CA49-4B85-9F94-2851E8EA5E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13/04/2010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Dave Robinson    ATLAS Run Meeting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41B5D-85DE-470B-A9EC-4F74E20808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13/04/2010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Dave Robinson    ATLAS Run Meeting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17D64-5EB3-4AAC-B32D-2891F62128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13/04/2010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Dave Robinson    ATLAS Run Meeting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6963A-6184-41F3-851B-75B6129479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13/04/2010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Dave Robinson    ATLAS Run Meeting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6395D-56F7-4635-B5F8-B401B5D5A3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13/04/2010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Dave Robinson    ATLAS Run Meeting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6B8C2-B3C0-4E1E-A5C7-68EB0B7446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13/04/2010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Dave Robinson    ATLAS Run Meeting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58CDC-781E-4C58-8844-64035C088D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13/04/2010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Dave Robinson    ATLAS Run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7BD69C-8580-4FAC-8868-682FF862EE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SCT Trigger/Logic Card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28700" y="1714500"/>
            <a:ext cx="7188200" cy="9540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+mn-lt"/>
                <a:cs typeface="+mn-cs"/>
              </a:rPr>
              <a:t>SCT is developing  a new trigger/logic card which might be of interest to other subsystems</a:t>
            </a:r>
            <a:endParaRPr lang="en-US" sz="2800" dirty="0">
              <a:latin typeface="+mn-lt"/>
              <a:cs typeface="+mn-cs"/>
            </a:endParaRPr>
          </a:p>
        </p:txBody>
      </p:sp>
      <p:sp>
        <p:nvSpPr>
          <p:cNvPr id="15363" name="TextBox 5"/>
          <p:cNvSpPr txBox="1">
            <a:spLocks noChangeArrowheads="1"/>
          </p:cNvSpPr>
          <p:nvPr/>
        </p:nvSpPr>
        <p:spPr bwMode="auto">
          <a:xfrm>
            <a:off x="1028700" y="3352800"/>
            <a:ext cx="7188200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latin typeface="Calibri" pitchFamily="34" charset="0"/>
              </a:rPr>
              <a:t>What is it?</a:t>
            </a:r>
          </a:p>
          <a:p>
            <a:pPr algn="ctr"/>
            <a:endParaRPr lang="en-US" sz="2800">
              <a:latin typeface="Calibri" pitchFamily="34" charset="0"/>
            </a:endParaRPr>
          </a:p>
          <a:p>
            <a:pPr algn="ctr"/>
            <a:r>
              <a:rPr lang="en-US" sz="2800">
                <a:latin typeface="Calibri" pitchFamily="34" charset="0"/>
              </a:rPr>
              <a:t>What will it do?</a:t>
            </a:r>
          </a:p>
          <a:p>
            <a:pPr algn="ctr"/>
            <a:endParaRPr lang="en-US" sz="2800">
              <a:latin typeface="Calibri" pitchFamily="34" charset="0"/>
            </a:endParaRPr>
          </a:p>
          <a:p>
            <a:pPr algn="ctr"/>
            <a:r>
              <a:rPr lang="en-US" sz="2800">
                <a:latin typeface="Calibri" pitchFamily="34" charset="0"/>
              </a:rPr>
              <a:t>What to do if you want one (or two or…) ?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13/04/2010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1A666A-DD21-4EEC-B808-D57653663C0F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Dave Robinson    ATLAS Run Meeting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u="sng" dirty="0" smtClean="0"/>
              <a:t>D</a:t>
            </a:r>
            <a:r>
              <a:rPr lang="en-US" dirty="0" smtClean="0"/>
              <a:t>igital </a:t>
            </a:r>
            <a:r>
              <a:rPr lang="en-US" u="sng" dirty="0" smtClean="0"/>
              <a:t>A</a:t>
            </a:r>
            <a:r>
              <a:rPr lang="en-US" dirty="0" smtClean="0"/>
              <a:t>tlas </a:t>
            </a:r>
            <a:r>
              <a:rPr lang="en-US" u="sng" dirty="0" err="1" smtClean="0"/>
              <a:t>V</a:t>
            </a:r>
            <a:r>
              <a:rPr lang="en-US" dirty="0" err="1" smtClean="0"/>
              <a:t>me</a:t>
            </a:r>
            <a:r>
              <a:rPr lang="en-US" u="sng" dirty="0" smtClean="0"/>
              <a:t>E</a:t>
            </a:r>
            <a:r>
              <a:rPr lang="en-US" dirty="0" smtClean="0"/>
              <a:t>lectronics (DAVE) card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6U VME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Hardware writeable by VME </a:t>
            </a:r>
            <a:r>
              <a:rPr lang="en-US" u="sng" dirty="0" smtClean="0"/>
              <a:t>and</a:t>
            </a:r>
            <a:r>
              <a:rPr lang="en-US" dirty="0" smtClean="0"/>
              <a:t> USB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Can also be used on the bench with a power supply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Design/Production/firmware by UCL and Cambridge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Matt Warren, Martin </a:t>
            </a:r>
            <a:r>
              <a:rPr lang="en-US" dirty="0" err="1" smtClean="0"/>
              <a:t>Postranecky</a:t>
            </a:r>
            <a:r>
              <a:rPr lang="en-US" dirty="0" smtClean="0"/>
              <a:t>(TIM engineers)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Maurice </a:t>
            </a:r>
            <a:r>
              <a:rPr lang="en-US" dirty="0" err="1" smtClean="0"/>
              <a:t>Goodrick</a:t>
            </a:r>
            <a:r>
              <a:rPr lang="en-US" dirty="0" smtClean="0"/>
              <a:t>(BOC)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13/04/2010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6BE83F-DFB8-41F4-91C6-487CE6CFA716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Dave Robinson    ATLAS Run Meeting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will it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7600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“NIM crate” in a </a:t>
            </a:r>
            <a:r>
              <a:rPr lang="en-US" dirty="0" err="1" smtClean="0"/>
              <a:t>vme</a:t>
            </a:r>
            <a:r>
              <a:rPr lang="en-US" dirty="0" smtClean="0"/>
              <a:t> card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Generic NIM-like logic operations on NIM/TTL signals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Mini CTP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Programmable random gate generator</a:t>
            </a:r>
          </a:p>
          <a:p>
            <a:pPr lvl="2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Trigger rates up to 100kHz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Simple and complex dead-times</a:t>
            </a:r>
          </a:p>
          <a:p>
            <a:pPr lvl="2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Minimum X clocks between triggers</a:t>
            </a:r>
          </a:p>
          <a:p>
            <a:pPr lvl="2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Minimum X triggers in Y clocks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Readout of trigger history on interrupt</a:t>
            </a:r>
          </a:p>
          <a:p>
            <a:pPr lvl="2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5-10seconds history at 100kHz rate</a:t>
            </a:r>
          </a:p>
          <a:p>
            <a:pPr lvl="2" fontAlgn="auto">
              <a:spcAft>
                <a:spcPts val="0"/>
              </a:spcAft>
              <a:buFont typeface="Arial"/>
              <a:buChar char="•"/>
              <a:defRPr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13/04/2010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782BA7-D0DA-4C16-BBB4-9163B9034655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Dave Robinson    ATLAS Run Meeting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14425" y="1438275"/>
            <a:ext cx="414338" cy="2984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693863" y="1519238"/>
            <a:ext cx="541337" cy="144462"/>
          </a:xfrm>
          <a:prstGeom prst="rect">
            <a:avLst/>
          </a:prstGeom>
          <a:gradFill flip="none" rotWithShape="1">
            <a:gsLst>
              <a:gs pos="43000">
                <a:schemeClr val="bg1">
                  <a:lumMod val="75000"/>
                </a:schemeClr>
              </a:gs>
              <a:gs pos="100000">
                <a:srgbClr val="FFFFFF"/>
              </a:gs>
            </a:gsLst>
            <a:lin ang="0" scaled="1"/>
            <a:tileRect/>
          </a:gra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641788" y="1438332"/>
            <a:ext cx="414679" cy="120326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n>
                  <a:solidFill>
                    <a:srgbClr val="000000"/>
                  </a:solidFill>
                </a:ln>
              </a:rPr>
              <a:t>L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n>
                  <a:solidFill>
                    <a:srgbClr val="000000"/>
                  </a:solidFill>
                </a:ln>
              </a:rPr>
              <a:t>U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n>
                  <a:solidFill>
                    <a:srgbClr val="000000"/>
                  </a:solidFill>
                </a:ln>
              </a:rPr>
              <a:t>T</a:t>
            </a:r>
          </a:p>
        </p:txBody>
      </p:sp>
      <p:cxnSp>
        <p:nvCxnSpPr>
          <p:cNvPr id="14" name="Straight Connector 13"/>
          <p:cNvCxnSpPr>
            <a:stCxn id="4" idx="3"/>
            <a:endCxn id="11" idx="1"/>
          </p:cNvCxnSpPr>
          <p:nvPr/>
        </p:nvCxnSpPr>
        <p:spPr>
          <a:xfrm>
            <a:off x="1528763" y="1587500"/>
            <a:ext cx="165100" cy="4763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235200" y="1587500"/>
            <a:ext cx="406400" cy="4763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693863" y="1889125"/>
            <a:ext cx="541337" cy="2984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</a:rPr>
              <a:t>RND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693863" y="2343150"/>
            <a:ext cx="541337" cy="2984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000000"/>
                </a:solidFill>
              </a:rPr>
              <a:t>BG</a:t>
            </a:r>
            <a:endParaRPr lang="en-US" sz="1200" dirty="0">
              <a:solidFill>
                <a:srgbClr val="000000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2235200" y="2068513"/>
            <a:ext cx="406400" cy="4762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235200" y="2476500"/>
            <a:ext cx="406400" cy="4763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08025" y="1592263"/>
            <a:ext cx="406400" cy="3175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795338" y="1536700"/>
            <a:ext cx="144462" cy="10953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444" name="TextBox 23"/>
          <p:cNvSpPr txBox="1">
            <a:spLocks noChangeArrowheads="1"/>
          </p:cNvSpPr>
          <p:nvPr/>
        </p:nvSpPr>
        <p:spPr bwMode="auto">
          <a:xfrm>
            <a:off x="758825" y="1200150"/>
            <a:ext cx="3016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latin typeface="Calibri" pitchFamily="34" charset="0"/>
              </a:rPr>
              <a:t>4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487738" y="1889125"/>
            <a:ext cx="415925" cy="2984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000000"/>
                </a:solidFill>
              </a:rPr>
              <a:t>PS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191000" y="1892300"/>
            <a:ext cx="515938" cy="2984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000000"/>
                </a:solidFill>
              </a:rPr>
              <a:t>MSK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27" name="Delay 26"/>
          <p:cNvSpPr/>
          <p:nvPr/>
        </p:nvSpPr>
        <p:spPr>
          <a:xfrm>
            <a:off x="5087938" y="1816100"/>
            <a:ext cx="347662" cy="455613"/>
          </a:xfrm>
          <a:prstGeom prst="flowChartDelay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ln>
                <a:solidFill>
                  <a:srgbClr val="000000"/>
                </a:solidFill>
              </a:ln>
            </a:endParaRPr>
          </a:p>
        </p:txBody>
      </p:sp>
      <p:cxnSp>
        <p:nvCxnSpPr>
          <p:cNvPr id="31" name="Straight Connector 30"/>
          <p:cNvCxnSpPr>
            <a:stCxn id="25" idx="1"/>
            <a:endCxn id="12" idx="3"/>
          </p:cNvCxnSpPr>
          <p:nvPr/>
        </p:nvCxnSpPr>
        <p:spPr>
          <a:xfrm rot="10800000" flipV="1">
            <a:off x="3055938" y="2038350"/>
            <a:ext cx="431800" cy="158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5" idx="3"/>
            <a:endCxn id="26" idx="1"/>
          </p:cNvCxnSpPr>
          <p:nvPr/>
        </p:nvCxnSpPr>
        <p:spPr>
          <a:xfrm>
            <a:off x="3903663" y="2038350"/>
            <a:ext cx="287337" cy="3175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26" idx="3"/>
            <a:endCxn id="27" idx="1"/>
          </p:cNvCxnSpPr>
          <p:nvPr/>
        </p:nvCxnSpPr>
        <p:spPr>
          <a:xfrm>
            <a:off x="4706938" y="2041525"/>
            <a:ext cx="381000" cy="158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6256338" y="1889125"/>
            <a:ext cx="517525" cy="2984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000000"/>
                </a:solidFill>
              </a:rPr>
              <a:t>VETO</a:t>
            </a:r>
            <a:endParaRPr lang="en-US" sz="1200" dirty="0">
              <a:solidFill>
                <a:srgbClr val="000000"/>
              </a:solidFill>
            </a:endParaRPr>
          </a:p>
        </p:txBody>
      </p:sp>
      <p:cxnSp>
        <p:nvCxnSpPr>
          <p:cNvPr id="38" name="Straight Connector 37"/>
          <p:cNvCxnSpPr>
            <a:stCxn id="27" idx="3"/>
            <a:endCxn id="36" idx="1"/>
          </p:cNvCxnSpPr>
          <p:nvPr/>
        </p:nvCxnSpPr>
        <p:spPr>
          <a:xfrm flipV="1">
            <a:off x="5435600" y="2038350"/>
            <a:ext cx="820738" cy="4763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6256338" y="1179513"/>
            <a:ext cx="517525" cy="2984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000000"/>
                </a:solidFill>
              </a:rPr>
              <a:t>DT</a:t>
            </a:r>
            <a:endParaRPr lang="en-US" sz="1200" dirty="0">
              <a:solidFill>
                <a:srgbClr val="000000"/>
              </a:solidFill>
            </a:endParaRPr>
          </a:p>
        </p:txBody>
      </p:sp>
      <p:cxnSp>
        <p:nvCxnSpPr>
          <p:cNvPr id="43" name="Elbow Connector 42"/>
          <p:cNvCxnSpPr>
            <a:stCxn id="36" idx="3"/>
            <a:endCxn id="39" idx="3"/>
          </p:cNvCxnSpPr>
          <p:nvPr/>
        </p:nvCxnSpPr>
        <p:spPr>
          <a:xfrm flipV="1">
            <a:off x="6773863" y="1328738"/>
            <a:ext cx="1587" cy="709612"/>
          </a:xfrm>
          <a:prstGeom prst="bentConnector3">
            <a:avLst>
              <a:gd name="adj1" fmla="val 14395466"/>
            </a:avLst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9" idx="2"/>
            <a:endCxn id="36" idx="0"/>
          </p:cNvCxnSpPr>
          <p:nvPr/>
        </p:nvCxnSpPr>
        <p:spPr>
          <a:xfrm rot="5400000">
            <a:off x="6310313" y="1682750"/>
            <a:ext cx="411162" cy="158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36" idx="3"/>
          </p:cNvCxnSpPr>
          <p:nvPr/>
        </p:nvCxnSpPr>
        <p:spPr>
          <a:xfrm>
            <a:off x="6773863" y="2038350"/>
            <a:ext cx="762000" cy="158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457" name="Rectangle 49"/>
          <p:cNvSpPr>
            <a:spLocks noChangeArrowheads="1"/>
          </p:cNvSpPr>
          <p:nvPr/>
        </p:nvSpPr>
        <p:spPr bwMode="auto">
          <a:xfrm>
            <a:off x="5059363" y="1898650"/>
            <a:ext cx="376237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Calibri" pitchFamily="34" charset="0"/>
              </a:rPr>
              <a:t>OR</a:t>
            </a:r>
            <a:endParaRPr lang="en-US" sz="1200">
              <a:latin typeface="Calibri" pitchFamily="34" charset="0"/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 rot="5400000">
            <a:off x="3181350" y="1982788"/>
            <a:ext cx="144463" cy="109537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>
            <a:off x="2393950" y="1531938"/>
            <a:ext cx="144463" cy="109537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5400000">
            <a:off x="2393951" y="2019300"/>
            <a:ext cx="144462" cy="109537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>
            <a:off x="2393951" y="2425700"/>
            <a:ext cx="144462" cy="109537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462" name="TextBox 55"/>
          <p:cNvSpPr txBox="1">
            <a:spLocks noChangeArrowheads="1"/>
          </p:cNvSpPr>
          <p:nvPr/>
        </p:nvSpPr>
        <p:spPr bwMode="auto">
          <a:xfrm>
            <a:off x="2260600" y="1319213"/>
            <a:ext cx="3016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latin typeface="Calibri" pitchFamily="34" charset="0"/>
              </a:rPr>
              <a:t>4</a:t>
            </a:r>
          </a:p>
        </p:txBody>
      </p:sp>
      <p:sp>
        <p:nvSpPr>
          <p:cNvPr id="18463" name="TextBox 56"/>
          <p:cNvSpPr txBox="1">
            <a:spLocks noChangeArrowheads="1"/>
          </p:cNvSpPr>
          <p:nvPr/>
        </p:nvSpPr>
        <p:spPr bwMode="auto">
          <a:xfrm>
            <a:off x="2260600" y="1803400"/>
            <a:ext cx="3016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latin typeface="Calibri" pitchFamily="34" charset="0"/>
              </a:rPr>
              <a:t>2</a:t>
            </a:r>
          </a:p>
        </p:txBody>
      </p:sp>
      <p:sp>
        <p:nvSpPr>
          <p:cNvPr id="18464" name="TextBox 57"/>
          <p:cNvSpPr txBox="1">
            <a:spLocks noChangeArrowheads="1"/>
          </p:cNvSpPr>
          <p:nvPr/>
        </p:nvSpPr>
        <p:spPr bwMode="auto">
          <a:xfrm>
            <a:off x="2260600" y="2205038"/>
            <a:ext cx="30162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latin typeface="Calibri" pitchFamily="34" charset="0"/>
              </a:rPr>
              <a:t>4</a:t>
            </a:r>
          </a:p>
        </p:txBody>
      </p:sp>
      <p:sp>
        <p:nvSpPr>
          <p:cNvPr id="18465" name="TextBox 58"/>
          <p:cNvSpPr txBox="1">
            <a:spLocks noChangeArrowheads="1"/>
          </p:cNvSpPr>
          <p:nvPr/>
        </p:nvSpPr>
        <p:spPr bwMode="auto">
          <a:xfrm>
            <a:off x="3055938" y="1766888"/>
            <a:ext cx="3016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latin typeface="Calibri" pitchFamily="34" charset="0"/>
              </a:rPr>
              <a:t>4</a:t>
            </a:r>
          </a:p>
        </p:txBody>
      </p:sp>
      <p:sp>
        <p:nvSpPr>
          <p:cNvPr id="18466" name="Rectangle 59"/>
          <p:cNvSpPr>
            <a:spLocks noChangeArrowheads="1"/>
          </p:cNvSpPr>
          <p:nvPr/>
        </p:nvSpPr>
        <p:spPr bwMode="auto">
          <a:xfrm>
            <a:off x="1098550" y="1449388"/>
            <a:ext cx="4302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latin typeface="Calibri" pitchFamily="34" charset="0"/>
              </a:rPr>
              <a:t>SHP</a:t>
            </a:r>
          </a:p>
        </p:txBody>
      </p:sp>
      <p:sp>
        <p:nvSpPr>
          <p:cNvPr id="61" name="Delay 60"/>
          <p:cNvSpPr/>
          <p:nvPr/>
        </p:nvSpPr>
        <p:spPr>
          <a:xfrm>
            <a:off x="3055938" y="3487738"/>
            <a:ext cx="431800" cy="974725"/>
          </a:xfrm>
          <a:prstGeom prst="flowChartDelay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ln>
                <a:solidFill>
                  <a:srgbClr val="000000"/>
                </a:solidFill>
              </a:ln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2411413" y="3757613"/>
            <a:ext cx="414337" cy="2984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000000"/>
                </a:solidFill>
              </a:rPr>
              <a:t>SD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2411413" y="4164013"/>
            <a:ext cx="414337" cy="2984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000000"/>
                </a:solidFill>
              </a:rPr>
              <a:t>CD</a:t>
            </a:r>
            <a:endParaRPr lang="en-US" sz="1200" dirty="0">
              <a:solidFill>
                <a:srgbClr val="000000"/>
              </a:solidFill>
            </a:endParaRPr>
          </a:p>
        </p:txBody>
      </p:sp>
      <p:cxnSp>
        <p:nvCxnSpPr>
          <p:cNvPr id="65" name="Straight Connector 64"/>
          <p:cNvCxnSpPr/>
          <p:nvPr/>
        </p:nvCxnSpPr>
        <p:spPr>
          <a:xfrm rot="10800000">
            <a:off x="2235200" y="3649663"/>
            <a:ext cx="820738" cy="1587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62" idx="3"/>
          </p:cNvCxnSpPr>
          <p:nvPr/>
        </p:nvCxnSpPr>
        <p:spPr>
          <a:xfrm>
            <a:off x="2825750" y="3906838"/>
            <a:ext cx="230188" cy="1587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2825750" y="4321175"/>
            <a:ext cx="230188" cy="158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473" name="Rectangle 75"/>
          <p:cNvSpPr>
            <a:spLocks noChangeArrowheads="1"/>
          </p:cNvSpPr>
          <p:nvPr/>
        </p:nvSpPr>
        <p:spPr bwMode="auto">
          <a:xfrm>
            <a:off x="3055938" y="3778250"/>
            <a:ext cx="3778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Calibri" pitchFamily="34" charset="0"/>
              </a:rPr>
              <a:t>OR</a:t>
            </a:r>
            <a:endParaRPr lang="en-US" sz="1200">
              <a:latin typeface="Calibri" pitchFamily="34" charset="0"/>
            </a:endParaRPr>
          </a:p>
        </p:txBody>
      </p:sp>
      <p:sp>
        <p:nvSpPr>
          <p:cNvPr id="18474" name="Rectangle 77"/>
          <p:cNvSpPr>
            <a:spLocks noChangeArrowheads="1"/>
          </p:cNvSpPr>
          <p:nvPr/>
        </p:nvSpPr>
        <p:spPr bwMode="auto">
          <a:xfrm>
            <a:off x="1693863" y="3502025"/>
            <a:ext cx="5175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latin typeface="Calibri" pitchFamily="34" charset="0"/>
              </a:rPr>
              <a:t>BUSY</a:t>
            </a:r>
          </a:p>
        </p:txBody>
      </p:sp>
      <p:cxnSp>
        <p:nvCxnSpPr>
          <p:cNvPr id="79" name="Straight Connector 78"/>
          <p:cNvCxnSpPr/>
          <p:nvPr/>
        </p:nvCxnSpPr>
        <p:spPr>
          <a:xfrm>
            <a:off x="2179638" y="3908425"/>
            <a:ext cx="231775" cy="158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2179638" y="4322763"/>
            <a:ext cx="231775" cy="1587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477" name="Rectangle 80"/>
          <p:cNvSpPr>
            <a:spLocks noChangeArrowheads="1"/>
          </p:cNvSpPr>
          <p:nvPr/>
        </p:nvSpPr>
        <p:spPr bwMode="auto">
          <a:xfrm>
            <a:off x="1819275" y="3778250"/>
            <a:ext cx="4159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latin typeface="Calibri" pitchFamily="34" charset="0"/>
              </a:rPr>
              <a:t>L1A</a:t>
            </a:r>
          </a:p>
        </p:txBody>
      </p:sp>
      <p:sp>
        <p:nvSpPr>
          <p:cNvPr id="18478" name="Rectangle 81"/>
          <p:cNvSpPr>
            <a:spLocks noChangeArrowheads="1"/>
          </p:cNvSpPr>
          <p:nvPr/>
        </p:nvSpPr>
        <p:spPr bwMode="auto">
          <a:xfrm>
            <a:off x="1814513" y="4146550"/>
            <a:ext cx="4159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latin typeface="Calibri" pitchFamily="34" charset="0"/>
              </a:rPr>
              <a:t>L1A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1114450" y="3794566"/>
            <a:ext cx="483238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>
                  <a:solidFill>
                    <a:srgbClr val="000000"/>
                  </a:solidFill>
                </a:ln>
                <a:latin typeface="+mn-lt"/>
                <a:cs typeface="+mn-cs"/>
              </a:rPr>
              <a:t>DT:</a:t>
            </a:r>
            <a:endParaRPr lang="en-US" dirty="0">
              <a:ln>
                <a:solidFill>
                  <a:srgbClr val="000000"/>
                </a:solidFill>
              </a:ln>
              <a:latin typeface="+mn-lt"/>
              <a:cs typeface="+mn-cs"/>
            </a:endParaRPr>
          </a:p>
        </p:txBody>
      </p:sp>
      <p:sp>
        <p:nvSpPr>
          <p:cNvPr id="18480" name="Rectangle 87"/>
          <p:cNvSpPr>
            <a:spLocks noChangeArrowheads="1"/>
          </p:cNvSpPr>
          <p:nvPr/>
        </p:nvSpPr>
        <p:spPr bwMode="auto">
          <a:xfrm>
            <a:off x="76200" y="1376363"/>
            <a:ext cx="7366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latin typeface="Calibri" pitchFamily="34" charset="0"/>
              </a:rPr>
              <a:t>NIM/TTL</a:t>
            </a:r>
          </a:p>
        </p:txBody>
      </p:sp>
      <p:sp>
        <p:nvSpPr>
          <p:cNvPr id="89" name="Oval 88"/>
          <p:cNvSpPr/>
          <p:nvPr/>
        </p:nvSpPr>
        <p:spPr>
          <a:xfrm>
            <a:off x="1814513" y="423863"/>
            <a:ext cx="285750" cy="254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91" name="Straight Connector 90"/>
          <p:cNvCxnSpPr>
            <a:stCxn id="89" idx="4"/>
          </p:cNvCxnSpPr>
          <p:nvPr/>
        </p:nvCxnSpPr>
        <p:spPr>
          <a:xfrm rot="5400000">
            <a:off x="1322388" y="952500"/>
            <a:ext cx="909637" cy="360363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Oval 91"/>
          <p:cNvSpPr/>
          <p:nvPr/>
        </p:nvSpPr>
        <p:spPr>
          <a:xfrm>
            <a:off x="3617913" y="879475"/>
            <a:ext cx="285750" cy="254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93" name="Straight Connector 92"/>
          <p:cNvCxnSpPr>
            <a:stCxn id="92" idx="4"/>
          </p:cNvCxnSpPr>
          <p:nvPr/>
        </p:nvCxnSpPr>
        <p:spPr>
          <a:xfrm rot="5400000">
            <a:off x="3125788" y="1408112"/>
            <a:ext cx="909638" cy="360363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Oval 93"/>
          <p:cNvSpPr/>
          <p:nvPr/>
        </p:nvSpPr>
        <p:spPr>
          <a:xfrm>
            <a:off x="5799138" y="873125"/>
            <a:ext cx="285750" cy="254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95" name="Straight Connector 94"/>
          <p:cNvCxnSpPr>
            <a:stCxn id="94" idx="4"/>
          </p:cNvCxnSpPr>
          <p:nvPr/>
        </p:nvCxnSpPr>
        <p:spPr>
          <a:xfrm rot="5400000">
            <a:off x="5307013" y="1403350"/>
            <a:ext cx="911225" cy="358775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Oval 95"/>
          <p:cNvSpPr/>
          <p:nvPr/>
        </p:nvSpPr>
        <p:spPr>
          <a:xfrm>
            <a:off x="7392988" y="887413"/>
            <a:ext cx="285750" cy="254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97" name="Straight Connector 96"/>
          <p:cNvCxnSpPr>
            <a:stCxn id="96" idx="4"/>
          </p:cNvCxnSpPr>
          <p:nvPr/>
        </p:nvCxnSpPr>
        <p:spPr>
          <a:xfrm rot="5400000">
            <a:off x="6900863" y="1416050"/>
            <a:ext cx="909637" cy="360363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489" name="TextBox 63"/>
          <p:cNvSpPr txBox="1">
            <a:spLocks noChangeArrowheads="1"/>
          </p:cNvSpPr>
          <p:nvPr/>
        </p:nvSpPr>
        <p:spPr bwMode="auto">
          <a:xfrm>
            <a:off x="2787650" y="5486400"/>
            <a:ext cx="30511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CTP Functionality in DAVE card</a:t>
            </a:r>
          </a:p>
        </p:txBody>
      </p:sp>
      <p:sp>
        <p:nvSpPr>
          <p:cNvPr id="66" name="Date Placeholder 6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13/04/2010</a:t>
            </a:r>
            <a:endParaRPr lang="en-US"/>
          </a:p>
        </p:txBody>
      </p:sp>
      <p:sp>
        <p:nvSpPr>
          <p:cNvPr id="67" name="Slide Number Placeholder 6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2C4FB8-A8F5-469B-8EDB-D6F9DD51251B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68" name="Footer Placeholder 6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Dave Robinson    ATLAS Run Meeting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to do if you want one?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13300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Contact me by 19</a:t>
            </a:r>
            <a:r>
              <a:rPr lang="en-US" baseline="30000" dirty="0" smtClean="0"/>
              <a:t>th</a:t>
            </a:r>
            <a:r>
              <a:rPr lang="en-US" dirty="0" smtClean="0"/>
              <a:t> April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Requests for small iterations in functionality might be possible, but functionality frozen by week starting 19</a:t>
            </a:r>
            <a:r>
              <a:rPr lang="en-US" baseline="30000" dirty="0" smtClean="0"/>
              <a:t>th</a:t>
            </a:r>
            <a:r>
              <a:rPr lang="en-US" dirty="0" smtClean="0"/>
              <a:t> April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Delivery expected late summer 2010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A small financial contribution might be expected from non-ID subsystems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Existing orders: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SCT (3)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Pixels (2)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TRT (2)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err="1" smtClean="0"/>
              <a:t>Thilo</a:t>
            </a:r>
            <a:r>
              <a:rPr lang="en-US" dirty="0" smtClean="0"/>
              <a:t> (2)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13/04/2010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90C000-EC26-4265-8CA2-F8B9B1BAA123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Dave Robinson    ATLAS Run Meeting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242</Words>
  <Application>Microsoft Macintosh PowerPoint</Application>
  <PresentationFormat>On-screen Show (4:3)</PresentationFormat>
  <Paragraphs>72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Calibri</vt:lpstr>
      <vt:lpstr>Arial</vt:lpstr>
      <vt:lpstr>Office Theme</vt:lpstr>
      <vt:lpstr>SCT Trigger/Logic Card</vt:lpstr>
      <vt:lpstr>What is it?</vt:lpstr>
      <vt:lpstr>What will it do?</vt:lpstr>
      <vt:lpstr>Slide 4</vt:lpstr>
      <vt:lpstr>What to do if you want one?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Dave Robinson</dc:creator>
  <cp:lastModifiedBy>ucapmpo</cp:lastModifiedBy>
  <cp:revision>8</cp:revision>
  <dcterms:created xsi:type="dcterms:W3CDTF">2010-04-12T09:31:57Z</dcterms:created>
  <dcterms:modified xsi:type="dcterms:W3CDTF">2011-05-12T14:10:58Z</dcterms:modified>
</cp:coreProperties>
</file>