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Override PartName="/ppt/handoutMasters/handoutMaster1.xml" ContentType="application/vnd.openxmlformats-officedocument.presentationml.handoutMaster+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6"/>
  </p:notesMasterIdLst>
  <p:handoutMasterIdLst>
    <p:handoutMasterId r:id="rId7"/>
  </p:handoutMasterIdLst>
  <p:sldIdLst>
    <p:sldId id="263" r:id="rId2"/>
    <p:sldId id="256" r:id="rId3"/>
    <p:sldId id="264" r:id="rId4"/>
    <p:sldId id="261"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p:cViewPr>
        <p:scale>
          <a:sx n="100" d="100"/>
          <a:sy n="100" d="100"/>
        </p:scale>
        <p:origin x="-880"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interSettings" Target="printerSettings/printerSettings1.bin"/><Relationship Id="rId4" Type="http://schemas.openxmlformats.org/officeDocument/2006/relationships/slide" Target="slides/slide3.xml"/><Relationship Id="rId10" Type="http://schemas.openxmlformats.org/officeDocument/2006/relationships/viewProps" Target="viewProps.xml"/><Relationship Id="rId5" Type="http://schemas.openxmlformats.org/officeDocument/2006/relationships/slide" Target="slides/slide4.xml"/><Relationship Id="rId7" Type="http://schemas.openxmlformats.org/officeDocument/2006/relationships/handoutMaster" Target="handoutMasters/handoutMaster1.xml"/><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presProps" Target="presProps.xml"/><Relationship Id="rId3" Type="http://schemas.openxmlformats.org/officeDocument/2006/relationships/slide" Target="slides/slide2.xml"/><Relationship Id="rId6"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AD7314-F648-C247-B1A3-21986F2E535F}" type="datetimeFigureOut">
              <a:rPr lang="en-US" smtClean="0"/>
              <a:pPr/>
              <a:t>5/11/10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608A2A-A95F-1545-9A3E-5832D28D5683}"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9F5F78-2D73-3F40-A9DD-3393BC69F0E2}" type="datetimeFigureOut">
              <a:rPr lang="en-US" smtClean="0"/>
              <a:pPr/>
              <a:t>5/11/10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2D9BED-99B8-E54F-8A86-F1CE48F784CE}"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13/04/2010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13/04/2010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13/04/2010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13/04/2010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13/04/2010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13/04/2010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13/04/2010</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13/04/2010</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13/04/2010</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13/04/2010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13/04/2010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52816-64AA-3644-8A8D-D2644B4F6B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13/04/2010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52816-64AA-3644-8A8D-D2644B4F6B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Interesting use</a:t>
            </a:r>
            <a:r>
              <a:rPr lang="en-US" dirty="0" smtClean="0"/>
              <a:t>-</a:t>
            </a:r>
            <a:r>
              <a:rPr lang="en-US" dirty="0" smtClean="0"/>
              <a:t>cases</a:t>
            </a:r>
            <a:endParaRPr lang="en-US" dirty="0"/>
          </a:p>
        </p:txBody>
      </p:sp>
      <p:sp>
        <p:nvSpPr>
          <p:cNvPr id="8" name="Content Placeholder 7"/>
          <p:cNvSpPr>
            <a:spLocks noGrp="1"/>
          </p:cNvSpPr>
          <p:nvPr>
            <p:ph sz="half" idx="1"/>
          </p:nvPr>
        </p:nvSpPr>
        <p:spPr/>
        <p:txBody>
          <a:bodyPr>
            <a:normAutofit fontScale="92500" lnSpcReduction="20000"/>
          </a:bodyPr>
          <a:lstStyle/>
          <a:p>
            <a:r>
              <a:rPr lang="en-US" dirty="0" smtClean="0"/>
              <a:t>Trigger generator for LTP (via LEMO</a:t>
            </a:r>
            <a:r>
              <a:rPr lang="en-US" dirty="0" smtClean="0"/>
              <a:t>)</a:t>
            </a:r>
          </a:p>
          <a:p>
            <a:pPr lvl="1"/>
            <a:r>
              <a:rPr lang="en-US" dirty="0" smtClean="0"/>
              <a:t>no busy gating, feed-forward of </a:t>
            </a:r>
            <a:r>
              <a:rPr lang="en-US" dirty="0" err="1" smtClean="0"/>
              <a:t>deadtime</a:t>
            </a:r>
            <a:r>
              <a:rPr lang="en-US" dirty="0" smtClean="0"/>
              <a:t> to LTP</a:t>
            </a:r>
            <a:endParaRPr lang="en-US" dirty="0" smtClean="0"/>
          </a:p>
          <a:p>
            <a:r>
              <a:rPr lang="en-US" dirty="0" smtClean="0"/>
              <a:t>Standalone trigger generator without </a:t>
            </a:r>
            <a:r>
              <a:rPr lang="en-US" dirty="0" smtClean="0"/>
              <a:t>LTP</a:t>
            </a:r>
          </a:p>
          <a:p>
            <a:pPr lvl="1"/>
            <a:r>
              <a:rPr lang="en-US" smtClean="0"/>
              <a:t>busy gating</a:t>
            </a:r>
            <a:endParaRPr lang="en-US" smtClean="0"/>
          </a:p>
          <a:p>
            <a:r>
              <a:rPr lang="en-US" dirty="0" smtClean="0"/>
              <a:t>ECR generator</a:t>
            </a:r>
          </a:p>
          <a:p>
            <a:r>
              <a:rPr lang="en-US" dirty="0" smtClean="0"/>
              <a:t>VETO generator</a:t>
            </a:r>
          </a:p>
          <a:p>
            <a:r>
              <a:rPr lang="en-US" dirty="0" smtClean="0"/>
              <a:t>L1A (or other signal) sequence </a:t>
            </a:r>
            <a:r>
              <a:rPr lang="en-US" dirty="0" err="1" smtClean="0"/>
              <a:t>analyser</a:t>
            </a:r>
            <a:endParaRPr lang="en-US" dirty="0" smtClean="0"/>
          </a:p>
          <a:p>
            <a:r>
              <a:rPr lang="en-US" dirty="0" smtClean="0"/>
              <a:t>Sequence playback</a:t>
            </a:r>
            <a:endParaRPr lang="en-US" dirty="0"/>
          </a:p>
        </p:txBody>
      </p:sp>
      <p:sp>
        <p:nvSpPr>
          <p:cNvPr id="9" name="Content Placeholder 8"/>
          <p:cNvSpPr>
            <a:spLocks noGrp="1"/>
          </p:cNvSpPr>
          <p:nvPr>
            <p:ph sz="half" idx="2"/>
          </p:nvPr>
        </p:nvSpPr>
        <p:spPr/>
        <p:txBody>
          <a:bodyPr>
            <a:normAutofit fontScale="92500" lnSpcReduction="20000"/>
          </a:bodyPr>
          <a:lstStyle/>
          <a:p>
            <a:r>
              <a:rPr lang="en-US" dirty="0" smtClean="0"/>
              <a:t>BC/ORBIT source, fine-delay (</a:t>
            </a:r>
            <a:r>
              <a:rPr lang="en-US" dirty="0" err="1" smtClean="0"/>
              <a:t>dt</a:t>
            </a:r>
            <a:r>
              <a:rPr lang="en-US" dirty="0" smtClean="0"/>
              <a:t>=0.5-1ns) for timing scans</a:t>
            </a:r>
          </a:p>
          <a:p>
            <a:r>
              <a:rPr lang="en-US" dirty="0" smtClean="0"/>
              <a:t>Generic delay line</a:t>
            </a:r>
          </a:p>
          <a:p>
            <a:r>
              <a:rPr lang="en-US" dirty="0" smtClean="0"/>
              <a:t>Generic counter facility</a:t>
            </a:r>
          </a:p>
          <a:p>
            <a:pPr lvl="1"/>
            <a:r>
              <a:rPr lang="en-US" dirty="0" smtClean="0"/>
              <a:t>a few counters</a:t>
            </a:r>
          </a:p>
          <a:p>
            <a:pPr lvl="1"/>
            <a:r>
              <a:rPr lang="en-US" dirty="0" smtClean="0"/>
              <a:t>per-bunch counters?</a:t>
            </a:r>
          </a:p>
          <a:p>
            <a:r>
              <a:rPr lang="en-US" dirty="0" smtClean="0"/>
              <a:t>BCM:</a:t>
            </a:r>
          </a:p>
          <a:p>
            <a:pPr lvl="1"/>
            <a:r>
              <a:rPr lang="en-US" dirty="0" smtClean="0"/>
              <a:t>generic logic unit</a:t>
            </a:r>
          </a:p>
          <a:p>
            <a:pPr lvl="1"/>
            <a:r>
              <a:rPr lang="en-US" dirty="0" smtClean="0"/>
              <a:t>typically TTL</a:t>
            </a:r>
          </a:p>
          <a:p>
            <a:pPr lvl="1"/>
            <a:r>
              <a:rPr lang="en-US" dirty="0" smtClean="0"/>
              <a:t>how many signals? 6?</a:t>
            </a:r>
          </a:p>
          <a:p>
            <a:pPr lvl="1"/>
            <a:r>
              <a:rPr lang="en-US" dirty="0" smtClean="0"/>
              <a:t>possibility to make logic at larger frequency?</a:t>
            </a:r>
            <a:endParaRPr lang="en-US" dirty="0"/>
          </a:p>
        </p:txBody>
      </p:sp>
      <p:sp>
        <p:nvSpPr>
          <p:cNvPr id="6" name="Slide Number Placeholder 5"/>
          <p:cNvSpPr>
            <a:spLocks noGrp="1"/>
          </p:cNvSpPr>
          <p:nvPr>
            <p:ph type="sldNum" sz="quarter" idx="12"/>
          </p:nvPr>
        </p:nvSpPr>
        <p:spPr/>
        <p:txBody>
          <a:bodyPr/>
          <a:lstStyle/>
          <a:p>
            <a:fld id="{A1852816-64AA-3644-8A8D-D2644B4F6BBF}"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 name="TextBox 63"/>
          <p:cNvSpPr txBox="1"/>
          <p:nvPr/>
        </p:nvSpPr>
        <p:spPr>
          <a:xfrm>
            <a:off x="355600" y="5909733"/>
            <a:ext cx="2784010" cy="369332"/>
          </a:xfrm>
          <a:prstGeom prst="rect">
            <a:avLst/>
          </a:prstGeom>
          <a:noFill/>
        </p:spPr>
        <p:txBody>
          <a:bodyPr wrap="none" rtlCol="0">
            <a:spAutoFit/>
          </a:bodyPr>
          <a:lstStyle/>
          <a:p>
            <a:r>
              <a:rPr lang="en-US" dirty="0" smtClean="0"/>
              <a:t>Block Diagram</a:t>
            </a:r>
            <a:r>
              <a:rPr lang="en-US" dirty="0" smtClean="0"/>
              <a:t> </a:t>
            </a:r>
            <a:r>
              <a:rPr lang="en-US" dirty="0" smtClean="0"/>
              <a:t>of DAVE card</a:t>
            </a:r>
            <a:endParaRPr lang="en-US" dirty="0"/>
          </a:p>
        </p:txBody>
      </p:sp>
      <p:sp>
        <p:nvSpPr>
          <p:cNvPr id="67" name="Slide Number Placeholder 66"/>
          <p:cNvSpPr>
            <a:spLocks noGrp="1"/>
          </p:cNvSpPr>
          <p:nvPr>
            <p:ph type="sldNum" sz="quarter" idx="12"/>
          </p:nvPr>
        </p:nvSpPr>
        <p:spPr/>
        <p:txBody>
          <a:bodyPr/>
          <a:lstStyle/>
          <a:p>
            <a:fld id="{A1852816-64AA-3644-8A8D-D2644B4F6BBF}" type="slidenum">
              <a:rPr lang="en-US" smtClean="0"/>
              <a:pPr/>
              <a:t>2</a:t>
            </a:fld>
            <a:endParaRPr lang="en-US"/>
          </a:p>
        </p:txBody>
      </p:sp>
      <p:grpSp>
        <p:nvGrpSpPr>
          <p:cNvPr id="173" name="Group 172"/>
          <p:cNvGrpSpPr/>
          <p:nvPr/>
        </p:nvGrpSpPr>
        <p:grpSpPr>
          <a:xfrm>
            <a:off x="516467" y="2472267"/>
            <a:ext cx="2421466" cy="1202266"/>
            <a:chOff x="592667" y="287867"/>
            <a:chExt cx="2421466" cy="1202266"/>
          </a:xfrm>
        </p:grpSpPr>
        <p:sp>
          <p:nvSpPr>
            <p:cNvPr id="126" name="Rectangle 125"/>
            <p:cNvSpPr/>
            <p:nvPr/>
          </p:nvSpPr>
          <p:spPr>
            <a:xfrm>
              <a:off x="592667" y="287867"/>
              <a:ext cx="2421466" cy="120226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Trapezoid 82"/>
            <p:cNvSpPr/>
            <p:nvPr/>
          </p:nvSpPr>
          <p:spPr>
            <a:xfrm rot="5400000">
              <a:off x="1805361" y="935567"/>
              <a:ext cx="541866" cy="203200"/>
            </a:xfrm>
            <a:prstGeom prst="trapezoi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6" name="Straight Connector 85"/>
            <p:cNvCxnSpPr/>
            <p:nvPr/>
          </p:nvCxnSpPr>
          <p:spPr>
            <a:xfrm flipV="1">
              <a:off x="1718733" y="1034522"/>
              <a:ext cx="247495" cy="264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1299633" y="1193800"/>
              <a:ext cx="670828"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99" name="Rectangle 98"/>
            <p:cNvSpPr/>
            <p:nvPr/>
          </p:nvSpPr>
          <p:spPr>
            <a:xfrm>
              <a:off x="1253067" y="956733"/>
              <a:ext cx="457200" cy="1651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0" name="Straight Connector 99"/>
            <p:cNvCxnSpPr/>
            <p:nvPr/>
          </p:nvCxnSpPr>
          <p:spPr>
            <a:xfrm>
              <a:off x="1706033" y="867833"/>
              <a:ext cx="255961"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3" idx="0"/>
            </p:cNvCxnSpPr>
            <p:nvPr/>
          </p:nvCxnSpPr>
          <p:spPr>
            <a:xfrm flipV="1">
              <a:off x="2177894" y="1032933"/>
              <a:ext cx="480639" cy="4234"/>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04" name="TextBox 103"/>
            <p:cNvSpPr txBox="1"/>
            <p:nvPr/>
          </p:nvSpPr>
          <p:spPr>
            <a:xfrm>
              <a:off x="2328334" y="728134"/>
              <a:ext cx="544308" cy="253916"/>
            </a:xfrm>
            <a:prstGeom prst="rect">
              <a:avLst/>
            </a:prstGeom>
            <a:noFill/>
          </p:spPr>
          <p:txBody>
            <a:bodyPr wrap="none" rtlCol="0">
              <a:spAutoFit/>
            </a:bodyPr>
            <a:lstStyle/>
            <a:p>
              <a:r>
                <a:rPr lang="en-US" sz="1050" dirty="0" err="1" smtClean="0"/>
                <a:t>ECRsel</a:t>
              </a:r>
              <a:endParaRPr lang="en-US" sz="1050" dirty="0"/>
            </a:p>
          </p:txBody>
        </p:sp>
        <p:sp>
          <p:nvSpPr>
            <p:cNvPr id="105" name="TextBox 104"/>
            <p:cNvSpPr txBox="1"/>
            <p:nvPr/>
          </p:nvSpPr>
          <p:spPr>
            <a:xfrm>
              <a:off x="1253067" y="677334"/>
              <a:ext cx="454763" cy="253916"/>
            </a:xfrm>
            <a:prstGeom prst="rect">
              <a:avLst/>
            </a:prstGeom>
            <a:noFill/>
          </p:spPr>
          <p:txBody>
            <a:bodyPr wrap="none" rtlCol="0">
              <a:spAutoFit/>
            </a:bodyPr>
            <a:lstStyle/>
            <a:p>
              <a:r>
                <a:rPr lang="en-US" sz="1050" dirty="0" smtClean="0"/>
                <a:t>VME</a:t>
              </a:r>
              <a:endParaRPr lang="en-US" sz="1050" dirty="0"/>
            </a:p>
          </p:txBody>
        </p:sp>
        <p:sp>
          <p:nvSpPr>
            <p:cNvPr id="106" name="TextBox 105"/>
            <p:cNvSpPr txBox="1"/>
            <p:nvPr/>
          </p:nvSpPr>
          <p:spPr>
            <a:xfrm>
              <a:off x="812801" y="1049867"/>
              <a:ext cx="495392" cy="253916"/>
            </a:xfrm>
            <a:prstGeom prst="rect">
              <a:avLst/>
            </a:prstGeom>
            <a:noFill/>
          </p:spPr>
          <p:txBody>
            <a:bodyPr wrap="none" rtlCol="0">
              <a:spAutoFit/>
            </a:bodyPr>
            <a:lstStyle/>
            <a:p>
              <a:r>
                <a:rPr lang="en-US" sz="1050" dirty="0" err="1" smtClean="0"/>
                <a:t>ECRin</a:t>
              </a:r>
              <a:endParaRPr lang="en-US" sz="1050" dirty="0"/>
            </a:p>
          </p:txBody>
        </p:sp>
        <p:sp>
          <p:nvSpPr>
            <p:cNvPr id="108" name="TextBox 107"/>
            <p:cNvSpPr txBox="1"/>
            <p:nvPr/>
          </p:nvSpPr>
          <p:spPr>
            <a:xfrm>
              <a:off x="1244600" y="931334"/>
              <a:ext cx="490958" cy="230832"/>
            </a:xfrm>
            <a:prstGeom prst="rect">
              <a:avLst/>
            </a:prstGeom>
            <a:noFill/>
          </p:spPr>
          <p:txBody>
            <a:bodyPr wrap="none" rtlCol="0">
              <a:spAutoFit/>
            </a:bodyPr>
            <a:lstStyle/>
            <a:p>
              <a:r>
                <a:rPr lang="en-US" sz="900" dirty="0" smtClean="0"/>
                <a:t>period</a:t>
              </a:r>
              <a:endParaRPr lang="en-US" sz="900" dirty="0"/>
            </a:p>
          </p:txBody>
        </p:sp>
        <p:sp>
          <p:nvSpPr>
            <p:cNvPr id="125" name="TextBox 124"/>
            <p:cNvSpPr txBox="1"/>
            <p:nvPr/>
          </p:nvSpPr>
          <p:spPr>
            <a:xfrm>
              <a:off x="711387" y="311566"/>
              <a:ext cx="604853" cy="369332"/>
            </a:xfrm>
            <a:prstGeom prst="rect">
              <a:avLst/>
            </a:prstGeom>
            <a:noFill/>
          </p:spPr>
          <p:txBody>
            <a:bodyPr wrap="none" rtlCol="0">
              <a:spAutoFit/>
            </a:bodyPr>
            <a:lstStyle/>
            <a:p>
              <a:r>
                <a:rPr lang="en-US" dirty="0" smtClean="0">
                  <a:ln>
                    <a:solidFill>
                      <a:srgbClr val="000000"/>
                    </a:solidFill>
                  </a:ln>
                </a:rPr>
                <a:t>ECR:</a:t>
              </a:r>
              <a:endParaRPr lang="en-US" dirty="0">
                <a:ln>
                  <a:solidFill>
                    <a:srgbClr val="000000"/>
                  </a:solidFill>
                </a:ln>
              </a:endParaRPr>
            </a:p>
          </p:txBody>
        </p:sp>
      </p:grpSp>
      <p:sp>
        <p:nvSpPr>
          <p:cNvPr id="4" name="Rectangle 3"/>
          <p:cNvSpPr/>
          <p:nvPr/>
        </p:nvSpPr>
        <p:spPr>
          <a:xfrm>
            <a:off x="1737628" y="939651"/>
            <a:ext cx="414679" cy="29803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316512" y="1020734"/>
            <a:ext cx="541866" cy="144634"/>
          </a:xfrm>
          <a:prstGeom prst="rect">
            <a:avLst/>
          </a:prstGeom>
          <a:gradFill flip="none" rotWithShape="1">
            <a:gsLst>
              <a:gs pos="43000">
                <a:schemeClr val="bg1">
                  <a:lumMod val="75000"/>
                </a:schemeClr>
              </a:gs>
              <a:gs pos="100000">
                <a:srgbClr val="FFFFFF"/>
              </a:gs>
            </a:gsLst>
            <a:lin ang="0" scaled="1"/>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3264966" y="939650"/>
            <a:ext cx="414679" cy="1203267"/>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ln>
                  <a:solidFill>
                    <a:srgbClr val="000000"/>
                  </a:solidFill>
                </a:ln>
              </a:rPr>
              <a:t>L</a:t>
            </a:r>
          </a:p>
          <a:p>
            <a:pPr algn="ctr"/>
            <a:r>
              <a:rPr lang="en-US" sz="1200" dirty="0" smtClean="0">
                <a:ln>
                  <a:solidFill>
                    <a:srgbClr val="000000"/>
                  </a:solidFill>
                </a:ln>
              </a:rPr>
              <a:t>U</a:t>
            </a:r>
          </a:p>
          <a:p>
            <a:pPr algn="ctr"/>
            <a:r>
              <a:rPr lang="en-US" sz="1200" dirty="0">
                <a:ln>
                  <a:solidFill>
                    <a:srgbClr val="000000"/>
                  </a:solidFill>
                </a:ln>
              </a:rPr>
              <a:t>T</a:t>
            </a:r>
          </a:p>
        </p:txBody>
      </p:sp>
      <p:cxnSp>
        <p:nvCxnSpPr>
          <p:cNvPr id="14" name="Straight Connector 13"/>
          <p:cNvCxnSpPr>
            <a:stCxn id="4" idx="3"/>
            <a:endCxn id="11" idx="1"/>
          </p:cNvCxnSpPr>
          <p:nvPr/>
        </p:nvCxnSpPr>
        <p:spPr>
          <a:xfrm>
            <a:off x="2152307" y="1088668"/>
            <a:ext cx="164205" cy="438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858378" y="1088668"/>
            <a:ext cx="406588" cy="438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858379" y="1829501"/>
            <a:ext cx="406588" cy="438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331040" y="1093051"/>
            <a:ext cx="406588" cy="438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5400000">
            <a:off x="1418695" y="1038018"/>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1381842" y="753005"/>
            <a:ext cx="301660" cy="276999"/>
          </a:xfrm>
          <a:prstGeom prst="rect">
            <a:avLst/>
          </a:prstGeom>
          <a:noFill/>
        </p:spPr>
        <p:txBody>
          <a:bodyPr wrap="square" rtlCol="0">
            <a:spAutoFit/>
          </a:bodyPr>
          <a:lstStyle/>
          <a:p>
            <a:r>
              <a:rPr lang="en-US" sz="1200" dirty="0" smtClean="0"/>
              <a:t>4</a:t>
            </a:r>
            <a:endParaRPr lang="en-US" sz="1200" dirty="0"/>
          </a:p>
        </p:txBody>
      </p:sp>
      <p:sp>
        <p:nvSpPr>
          <p:cNvPr id="25" name="Rectangle 24"/>
          <p:cNvSpPr/>
          <p:nvPr/>
        </p:nvSpPr>
        <p:spPr>
          <a:xfrm>
            <a:off x="4111632" y="1390085"/>
            <a:ext cx="414679" cy="29803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PS</a:t>
            </a:r>
            <a:endParaRPr lang="en-US" sz="1200" dirty="0">
              <a:solidFill>
                <a:srgbClr val="000000"/>
              </a:solidFill>
            </a:endParaRPr>
          </a:p>
        </p:txBody>
      </p:sp>
      <p:sp>
        <p:nvSpPr>
          <p:cNvPr id="26" name="Rectangle 25"/>
          <p:cNvSpPr/>
          <p:nvPr/>
        </p:nvSpPr>
        <p:spPr>
          <a:xfrm>
            <a:off x="4814366" y="1393468"/>
            <a:ext cx="516279" cy="29803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MSK</a:t>
            </a:r>
            <a:endParaRPr lang="en-US" sz="1200" dirty="0">
              <a:solidFill>
                <a:srgbClr val="000000"/>
              </a:solidFill>
            </a:endParaRPr>
          </a:p>
        </p:txBody>
      </p:sp>
      <p:sp>
        <p:nvSpPr>
          <p:cNvPr id="27" name="Delay 26"/>
          <p:cNvSpPr/>
          <p:nvPr/>
        </p:nvSpPr>
        <p:spPr>
          <a:xfrm>
            <a:off x="5711645" y="1317768"/>
            <a:ext cx="347133" cy="454798"/>
          </a:xfrm>
          <a:prstGeom prst="flowChartDelay">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n>
                <a:solidFill>
                  <a:srgbClr val="000000"/>
                </a:solidFill>
              </a:ln>
            </a:endParaRPr>
          </a:p>
        </p:txBody>
      </p:sp>
      <p:cxnSp>
        <p:nvCxnSpPr>
          <p:cNvPr id="31" name="Straight Connector 30"/>
          <p:cNvCxnSpPr>
            <a:stCxn id="25" idx="1"/>
            <a:endCxn id="12" idx="3"/>
          </p:cNvCxnSpPr>
          <p:nvPr/>
        </p:nvCxnSpPr>
        <p:spPr>
          <a:xfrm rot="10800000" flipV="1">
            <a:off x="3679646" y="1539102"/>
            <a:ext cx="431987" cy="218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a:stCxn id="25" idx="3"/>
            <a:endCxn id="26" idx="1"/>
          </p:cNvCxnSpPr>
          <p:nvPr/>
        </p:nvCxnSpPr>
        <p:spPr>
          <a:xfrm>
            <a:off x="4526311" y="1539102"/>
            <a:ext cx="288055" cy="338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26" idx="3"/>
            <a:endCxn id="27" idx="1"/>
          </p:cNvCxnSpPr>
          <p:nvPr/>
        </p:nvCxnSpPr>
        <p:spPr>
          <a:xfrm>
            <a:off x="5330645" y="1542485"/>
            <a:ext cx="381000" cy="268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36" name="Rectangle 35"/>
          <p:cNvSpPr/>
          <p:nvPr/>
        </p:nvSpPr>
        <p:spPr>
          <a:xfrm>
            <a:off x="6461414" y="1390879"/>
            <a:ext cx="516279" cy="29803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Gate</a:t>
            </a:r>
            <a:endParaRPr lang="en-US" sz="1200" dirty="0">
              <a:solidFill>
                <a:srgbClr val="000000"/>
              </a:solidFill>
            </a:endParaRPr>
          </a:p>
        </p:txBody>
      </p:sp>
      <p:cxnSp>
        <p:nvCxnSpPr>
          <p:cNvPr id="38" name="Straight Connector 37"/>
          <p:cNvCxnSpPr>
            <a:stCxn id="27" idx="3"/>
          </p:cNvCxnSpPr>
          <p:nvPr/>
        </p:nvCxnSpPr>
        <p:spPr>
          <a:xfrm flipV="1">
            <a:off x="6058778" y="1539102"/>
            <a:ext cx="402636" cy="606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39" name="Rectangle 38"/>
          <p:cNvSpPr/>
          <p:nvPr/>
        </p:nvSpPr>
        <p:spPr>
          <a:xfrm>
            <a:off x="6461414" y="681964"/>
            <a:ext cx="516279" cy="29803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Veto</a:t>
            </a:r>
            <a:endParaRPr lang="en-US" sz="1200" dirty="0">
              <a:solidFill>
                <a:srgbClr val="000000"/>
              </a:solidFill>
            </a:endParaRPr>
          </a:p>
        </p:txBody>
      </p:sp>
      <p:cxnSp>
        <p:nvCxnSpPr>
          <p:cNvPr id="45" name="Straight Arrow Connector 44"/>
          <p:cNvCxnSpPr>
            <a:stCxn id="39" idx="2"/>
            <a:endCxn id="36" idx="0"/>
          </p:cNvCxnSpPr>
          <p:nvPr/>
        </p:nvCxnSpPr>
        <p:spPr>
          <a:xfrm rot="5400000">
            <a:off x="6514114" y="1185438"/>
            <a:ext cx="410881" cy="158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36" idx="3"/>
          </p:cNvCxnSpPr>
          <p:nvPr/>
        </p:nvCxnSpPr>
        <p:spPr>
          <a:xfrm>
            <a:off x="6977693" y="1539896"/>
            <a:ext cx="762000" cy="158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5681752" y="1400602"/>
            <a:ext cx="377026" cy="276999"/>
          </a:xfrm>
          <a:prstGeom prst="rect">
            <a:avLst/>
          </a:prstGeom>
        </p:spPr>
        <p:txBody>
          <a:bodyPr wrap="none">
            <a:spAutoFit/>
          </a:bodyPr>
          <a:lstStyle/>
          <a:p>
            <a:r>
              <a:rPr lang="en-US" sz="1200" dirty="0" smtClean="0">
                <a:solidFill>
                  <a:srgbClr val="000000"/>
                </a:solidFill>
              </a:rPr>
              <a:t>OR</a:t>
            </a:r>
            <a:endParaRPr lang="en-US" sz="1200" dirty="0"/>
          </a:p>
        </p:txBody>
      </p:sp>
      <p:cxnSp>
        <p:nvCxnSpPr>
          <p:cNvPr id="51" name="Straight Connector 50"/>
          <p:cNvCxnSpPr/>
          <p:nvPr/>
        </p:nvCxnSpPr>
        <p:spPr>
          <a:xfrm rot="5400000">
            <a:off x="3804306" y="1484069"/>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rot="5400000">
            <a:off x="3016904" y="1033635"/>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rot="5400000">
            <a:off x="3016904" y="1778851"/>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2883356" y="820435"/>
            <a:ext cx="301660" cy="276999"/>
          </a:xfrm>
          <a:prstGeom prst="rect">
            <a:avLst/>
          </a:prstGeom>
          <a:noFill/>
        </p:spPr>
        <p:txBody>
          <a:bodyPr wrap="square" rtlCol="0">
            <a:spAutoFit/>
          </a:bodyPr>
          <a:lstStyle/>
          <a:p>
            <a:r>
              <a:rPr lang="en-US" sz="1200" dirty="0" smtClean="0"/>
              <a:t>4</a:t>
            </a:r>
            <a:endParaRPr lang="en-US" sz="1200" dirty="0"/>
          </a:p>
        </p:txBody>
      </p:sp>
      <p:sp>
        <p:nvSpPr>
          <p:cNvPr id="58" name="TextBox 57"/>
          <p:cNvSpPr txBox="1"/>
          <p:nvPr/>
        </p:nvSpPr>
        <p:spPr>
          <a:xfrm>
            <a:off x="2883357" y="1558216"/>
            <a:ext cx="350910" cy="276999"/>
          </a:xfrm>
          <a:prstGeom prst="rect">
            <a:avLst/>
          </a:prstGeom>
          <a:noFill/>
        </p:spPr>
        <p:txBody>
          <a:bodyPr wrap="square" rtlCol="0">
            <a:spAutoFit/>
          </a:bodyPr>
          <a:lstStyle/>
          <a:p>
            <a:r>
              <a:rPr lang="en-US" sz="1200" dirty="0" smtClean="0"/>
              <a:t>6?</a:t>
            </a:r>
            <a:endParaRPr lang="en-US" sz="1200" dirty="0"/>
          </a:p>
        </p:txBody>
      </p:sp>
      <p:sp>
        <p:nvSpPr>
          <p:cNvPr id="59" name="TextBox 58"/>
          <p:cNvSpPr txBox="1"/>
          <p:nvPr/>
        </p:nvSpPr>
        <p:spPr>
          <a:xfrm>
            <a:off x="3679645" y="1268168"/>
            <a:ext cx="301660" cy="276999"/>
          </a:xfrm>
          <a:prstGeom prst="rect">
            <a:avLst/>
          </a:prstGeom>
          <a:noFill/>
        </p:spPr>
        <p:txBody>
          <a:bodyPr wrap="square" rtlCol="0">
            <a:spAutoFit/>
          </a:bodyPr>
          <a:lstStyle/>
          <a:p>
            <a:r>
              <a:rPr lang="en-US" sz="1200" dirty="0" smtClean="0"/>
              <a:t>4</a:t>
            </a:r>
            <a:endParaRPr lang="en-US" sz="1200" dirty="0"/>
          </a:p>
        </p:txBody>
      </p:sp>
      <p:sp>
        <p:nvSpPr>
          <p:cNvPr id="60" name="Rectangle 59"/>
          <p:cNvSpPr/>
          <p:nvPr/>
        </p:nvSpPr>
        <p:spPr>
          <a:xfrm>
            <a:off x="1721555" y="950168"/>
            <a:ext cx="430752" cy="276999"/>
          </a:xfrm>
          <a:prstGeom prst="rect">
            <a:avLst/>
          </a:prstGeom>
        </p:spPr>
        <p:txBody>
          <a:bodyPr wrap="none">
            <a:spAutoFit/>
          </a:bodyPr>
          <a:lstStyle/>
          <a:p>
            <a:r>
              <a:rPr lang="en-US" sz="1200" dirty="0" smtClean="0">
                <a:solidFill>
                  <a:schemeClr val="tx1"/>
                </a:solidFill>
              </a:rPr>
              <a:t>SHP</a:t>
            </a:r>
            <a:endParaRPr lang="en-US" sz="1200" dirty="0"/>
          </a:p>
        </p:txBody>
      </p:sp>
      <p:sp>
        <p:nvSpPr>
          <p:cNvPr id="88" name="Rectangle 87"/>
          <p:cNvSpPr/>
          <p:nvPr/>
        </p:nvSpPr>
        <p:spPr>
          <a:xfrm>
            <a:off x="542368" y="948966"/>
            <a:ext cx="808109" cy="276999"/>
          </a:xfrm>
          <a:prstGeom prst="rect">
            <a:avLst/>
          </a:prstGeom>
        </p:spPr>
        <p:txBody>
          <a:bodyPr wrap="none">
            <a:spAutoFit/>
          </a:bodyPr>
          <a:lstStyle/>
          <a:p>
            <a:r>
              <a:rPr lang="en-US" sz="1200" dirty="0" err="1" smtClean="0">
                <a:solidFill>
                  <a:schemeClr val="tx1"/>
                </a:solidFill>
              </a:rPr>
              <a:t>ExtTrigger</a:t>
            </a:r>
            <a:endParaRPr lang="en-US" sz="1200" dirty="0"/>
          </a:p>
        </p:txBody>
      </p:sp>
      <p:sp>
        <p:nvSpPr>
          <p:cNvPr id="127" name="Rectangle 126"/>
          <p:cNvSpPr/>
          <p:nvPr/>
        </p:nvSpPr>
        <p:spPr>
          <a:xfrm>
            <a:off x="516466" y="393700"/>
            <a:ext cx="8094133" cy="1896533"/>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TextBox 130"/>
          <p:cNvSpPr txBox="1"/>
          <p:nvPr/>
        </p:nvSpPr>
        <p:spPr>
          <a:xfrm>
            <a:off x="550520" y="417399"/>
            <a:ext cx="1371402" cy="369332"/>
          </a:xfrm>
          <a:prstGeom prst="rect">
            <a:avLst/>
          </a:prstGeom>
          <a:noFill/>
        </p:spPr>
        <p:txBody>
          <a:bodyPr wrap="none" rtlCol="0">
            <a:spAutoFit/>
          </a:bodyPr>
          <a:lstStyle/>
          <a:p>
            <a:r>
              <a:rPr lang="en-US" dirty="0" smtClean="0">
                <a:ln>
                  <a:solidFill>
                    <a:srgbClr val="000000"/>
                  </a:solidFill>
                </a:ln>
              </a:rPr>
              <a:t>Trigger path:</a:t>
            </a:r>
            <a:endParaRPr lang="en-US" dirty="0">
              <a:ln>
                <a:solidFill>
                  <a:srgbClr val="000000"/>
                </a:solidFill>
              </a:ln>
            </a:endParaRPr>
          </a:p>
        </p:txBody>
      </p:sp>
      <p:cxnSp>
        <p:nvCxnSpPr>
          <p:cNvPr id="132" name="Elbow Connector 131"/>
          <p:cNvCxnSpPr/>
          <p:nvPr/>
        </p:nvCxnSpPr>
        <p:spPr>
          <a:xfrm>
            <a:off x="5528733" y="1528234"/>
            <a:ext cx="2218267" cy="507999"/>
          </a:xfrm>
          <a:prstGeom prst="bentConnector3">
            <a:avLst>
              <a:gd name="adj1" fmla="val 382"/>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p:nvCxnSpPr>
        <p:spPr>
          <a:xfrm rot="5400000">
            <a:off x="5429906" y="1465019"/>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39" name="TextBox 138"/>
          <p:cNvSpPr txBox="1"/>
          <p:nvPr/>
        </p:nvSpPr>
        <p:spPr>
          <a:xfrm>
            <a:off x="5343345" y="1249118"/>
            <a:ext cx="301660" cy="276999"/>
          </a:xfrm>
          <a:prstGeom prst="rect">
            <a:avLst/>
          </a:prstGeom>
          <a:noFill/>
        </p:spPr>
        <p:txBody>
          <a:bodyPr wrap="square" rtlCol="0">
            <a:spAutoFit/>
          </a:bodyPr>
          <a:lstStyle/>
          <a:p>
            <a:r>
              <a:rPr lang="en-US" sz="1200" dirty="0" smtClean="0"/>
              <a:t>4</a:t>
            </a:r>
            <a:endParaRPr lang="en-US" sz="1200" dirty="0"/>
          </a:p>
        </p:txBody>
      </p:sp>
      <p:cxnSp>
        <p:nvCxnSpPr>
          <p:cNvPr id="140" name="Straight Connector 139"/>
          <p:cNvCxnSpPr/>
          <p:nvPr/>
        </p:nvCxnSpPr>
        <p:spPr>
          <a:xfrm rot="5400000">
            <a:off x="7290456" y="1979369"/>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41" name="TextBox 140"/>
          <p:cNvSpPr txBox="1"/>
          <p:nvPr/>
        </p:nvSpPr>
        <p:spPr>
          <a:xfrm>
            <a:off x="7165795" y="1763468"/>
            <a:ext cx="301660" cy="276999"/>
          </a:xfrm>
          <a:prstGeom prst="rect">
            <a:avLst/>
          </a:prstGeom>
          <a:noFill/>
        </p:spPr>
        <p:txBody>
          <a:bodyPr wrap="square" rtlCol="0">
            <a:spAutoFit/>
          </a:bodyPr>
          <a:lstStyle/>
          <a:p>
            <a:r>
              <a:rPr lang="en-US" sz="1200" dirty="0" smtClean="0"/>
              <a:t>4</a:t>
            </a:r>
            <a:endParaRPr lang="en-US" sz="1200" dirty="0"/>
          </a:p>
        </p:txBody>
      </p:sp>
      <p:cxnSp>
        <p:nvCxnSpPr>
          <p:cNvPr id="142" name="Straight Connector 141"/>
          <p:cNvCxnSpPr/>
          <p:nvPr/>
        </p:nvCxnSpPr>
        <p:spPr>
          <a:xfrm rot="5400000">
            <a:off x="6204606" y="1490419"/>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43" name="TextBox 142"/>
          <p:cNvSpPr txBox="1"/>
          <p:nvPr/>
        </p:nvSpPr>
        <p:spPr>
          <a:xfrm>
            <a:off x="6079945" y="1274518"/>
            <a:ext cx="301660" cy="276999"/>
          </a:xfrm>
          <a:prstGeom prst="rect">
            <a:avLst/>
          </a:prstGeom>
          <a:noFill/>
        </p:spPr>
        <p:txBody>
          <a:bodyPr wrap="square" rtlCol="0">
            <a:spAutoFit/>
          </a:bodyPr>
          <a:lstStyle/>
          <a:p>
            <a:r>
              <a:rPr lang="en-US" sz="1200" dirty="0" smtClean="0"/>
              <a:t>1</a:t>
            </a:r>
            <a:endParaRPr lang="en-US" sz="1200" dirty="0"/>
          </a:p>
        </p:txBody>
      </p:sp>
      <p:cxnSp>
        <p:nvCxnSpPr>
          <p:cNvPr id="144" name="Straight Connector 143"/>
          <p:cNvCxnSpPr/>
          <p:nvPr/>
        </p:nvCxnSpPr>
        <p:spPr>
          <a:xfrm rot="5400000">
            <a:off x="7366656" y="1477719"/>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45" name="TextBox 144"/>
          <p:cNvSpPr txBox="1"/>
          <p:nvPr/>
        </p:nvSpPr>
        <p:spPr>
          <a:xfrm>
            <a:off x="7241995" y="1261818"/>
            <a:ext cx="301660" cy="276999"/>
          </a:xfrm>
          <a:prstGeom prst="rect">
            <a:avLst/>
          </a:prstGeom>
          <a:noFill/>
        </p:spPr>
        <p:txBody>
          <a:bodyPr wrap="square" rtlCol="0">
            <a:spAutoFit/>
          </a:bodyPr>
          <a:lstStyle/>
          <a:p>
            <a:r>
              <a:rPr lang="en-US" sz="1200" dirty="0" smtClean="0"/>
              <a:t>1</a:t>
            </a:r>
            <a:endParaRPr lang="en-US" sz="1200" dirty="0"/>
          </a:p>
        </p:txBody>
      </p:sp>
      <p:sp>
        <p:nvSpPr>
          <p:cNvPr id="146" name="Rectangle 145"/>
          <p:cNvSpPr/>
          <p:nvPr/>
        </p:nvSpPr>
        <p:spPr>
          <a:xfrm>
            <a:off x="7743268" y="1406166"/>
            <a:ext cx="633507" cy="276999"/>
          </a:xfrm>
          <a:prstGeom prst="rect">
            <a:avLst/>
          </a:prstGeom>
        </p:spPr>
        <p:txBody>
          <a:bodyPr wrap="none">
            <a:spAutoFit/>
          </a:bodyPr>
          <a:lstStyle/>
          <a:p>
            <a:r>
              <a:rPr lang="en-US" sz="1200" dirty="0" smtClean="0">
                <a:solidFill>
                  <a:schemeClr val="tx1"/>
                </a:solidFill>
              </a:rPr>
              <a:t>L1Aout</a:t>
            </a:r>
            <a:endParaRPr lang="en-US" sz="1200" dirty="0"/>
          </a:p>
        </p:txBody>
      </p:sp>
      <p:sp>
        <p:nvSpPr>
          <p:cNvPr id="147" name="Rectangle 146"/>
          <p:cNvSpPr/>
          <p:nvPr/>
        </p:nvSpPr>
        <p:spPr>
          <a:xfrm>
            <a:off x="7806768" y="1888766"/>
            <a:ext cx="851515" cy="276999"/>
          </a:xfrm>
          <a:prstGeom prst="rect">
            <a:avLst/>
          </a:prstGeom>
        </p:spPr>
        <p:txBody>
          <a:bodyPr wrap="none">
            <a:spAutoFit/>
          </a:bodyPr>
          <a:lstStyle/>
          <a:p>
            <a:r>
              <a:rPr lang="en-US" sz="1200" dirty="0" err="1" smtClean="0">
                <a:solidFill>
                  <a:schemeClr val="tx1"/>
                </a:solidFill>
              </a:rPr>
              <a:t>TriggerOut</a:t>
            </a:r>
            <a:endParaRPr lang="en-US" sz="1200" dirty="0"/>
          </a:p>
        </p:txBody>
      </p:sp>
      <p:grpSp>
        <p:nvGrpSpPr>
          <p:cNvPr id="179" name="Group 178"/>
          <p:cNvGrpSpPr/>
          <p:nvPr/>
        </p:nvGrpSpPr>
        <p:grpSpPr>
          <a:xfrm>
            <a:off x="5092700" y="2510367"/>
            <a:ext cx="3555999" cy="2032000"/>
            <a:chOff x="3251200" y="2472267"/>
            <a:chExt cx="3555999" cy="2032000"/>
          </a:xfrm>
        </p:grpSpPr>
        <p:grpSp>
          <p:nvGrpSpPr>
            <p:cNvPr id="174" name="Group 173"/>
            <p:cNvGrpSpPr/>
            <p:nvPr/>
          </p:nvGrpSpPr>
          <p:grpSpPr>
            <a:xfrm>
              <a:off x="3251200" y="2472267"/>
              <a:ext cx="3555999" cy="2032000"/>
              <a:chOff x="749300" y="3932767"/>
              <a:chExt cx="3555999" cy="2032000"/>
            </a:xfrm>
          </p:grpSpPr>
          <p:sp>
            <p:nvSpPr>
              <p:cNvPr id="61" name="Delay 60"/>
              <p:cNvSpPr/>
              <p:nvPr/>
            </p:nvSpPr>
            <p:spPr>
              <a:xfrm>
                <a:off x="3360370" y="4533901"/>
                <a:ext cx="431988" cy="1258332"/>
              </a:xfrm>
              <a:prstGeom prst="flowChartDelay">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n>
                    <a:solidFill>
                      <a:srgbClr val="000000"/>
                    </a:solidFill>
                  </a:ln>
                </a:endParaRPr>
              </a:p>
            </p:txBody>
          </p:sp>
          <p:sp>
            <p:nvSpPr>
              <p:cNvPr id="62" name="Rectangle 61"/>
              <p:cNvSpPr/>
              <p:nvPr/>
            </p:nvSpPr>
            <p:spPr>
              <a:xfrm>
                <a:off x="2714912" y="5088017"/>
                <a:ext cx="414679" cy="29803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SD</a:t>
                </a:r>
                <a:endParaRPr lang="en-US" sz="1200" dirty="0">
                  <a:solidFill>
                    <a:srgbClr val="000000"/>
                  </a:solidFill>
                </a:endParaRPr>
              </a:p>
            </p:txBody>
          </p:sp>
          <p:sp>
            <p:nvSpPr>
              <p:cNvPr id="63" name="Rectangle 62"/>
              <p:cNvSpPr/>
              <p:nvPr/>
            </p:nvSpPr>
            <p:spPr>
              <a:xfrm>
                <a:off x="2714912" y="5494198"/>
                <a:ext cx="414679" cy="29803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rPr>
                  <a:t>CD</a:t>
                </a:r>
                <a:endParaRPr lang="en-US" sz="1200" dirty="0">
                  <a:solidFill>
                    <a:srgbClr val="000000"/>
                  </a:solidFill>
                </a:endParaRPr>
              </a:p>
            </p:txBody>
          </p:sp>
          <p:cxnSp>
            <p:nvCxnSpPr>
              <p:cNvPr id="65" name="Straight Connector 64"/>
              <p:cNvCxnSpPr/>
              <p:nvPr/>
            </p:nvCxnSpPr>
            <p:spPr>
              <a:xfrm rot="10800000">
                <a:off x="2539105" y="4979433"/>
                <a:ext cx="821267"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62" idx="3"/>
              </p:cNvCxnSpPr>
              <p:nvPr/>
            </p:nvCxnSpPr>
            <p:spPr>
              <a:xfrm>
                <a:off x="3129591" y="5237034"/>
                <a:ext cx="230779"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3129593" y="5651683"/>
                <a:ext cx="230779"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76" name="Rectangle 75"/>
              <p:cNvSpPr/>
              <p:nvPr/>
            </p:nvSpPr>
            <p:spPr>
              <a:xfrm>
                <a:off x="3360372" y="4965700"/>
                <a:ext cx="377026" cy="276999"/>
              </a:xfrm>
              <a:prstGeom prst="rect">
                <a:avLst/>
              </a:prstGeom>
            </p:spPr>
            <p:txBody>
              <a:bodyPr wrap="square">
                <a:spAutoFit/>
              </a:bodyPr>
              <a:lstStyle/>
              <a:p>
                <a:r>
                  <a:rPr lang="en-US" sz="1200" dirty="0" smtClean="0">
                    <a:solidFill>
                      <a:srgbClr val="000000"/>
                    </a:solidFill>
                  </a:rPr>
                  <a:t>OR</a:t>
                </a:r>
                <a:endParaRPr lang="en-US" sz="1200" dirty="0"/>
              </a:p>
            </p:txBody>
          </p:sp>
          <p:sp>
            <p:nvSpPr>
              <p:cNvPr id="78" name="Rectangle 77"/>
              <p:cNvSpPr/>
              <p:nvPr/>
            </p:nvSpPr>
            <p:spPr>
              <a:xfrm>
                <a:off x="2035339" y="4832053"/>
                <a:ext cx="518091" cy="276999"/>
              </a:xfrm>
              <a:prstGeom prst="rect">
                <a:avLst/>
              </a:prstGeom>
            </p:spPr>
            <p:txBody>
              <a:bodyPr wrap="none">
                <a:spAutoFit/>
              </a:bodyPr>
              <a:lstStyle/>
              <a:p>
                <a:r>
                  <a:rPr lang="en-US" sz="1200" dirty="0" smtClean="0">
                    <a:solidFill>
                      <a:schemeClr val="tx1"/>
                    </a:solidFill>
                  </a:rPr>
                  <a:t>BUSY</a:t>
                </a:r>
                <a:endParaRPr lang="en-US" sz="1200" dirty="0"/>
              </a:p>
            </p:txBody>
          </p:sp>
          <p:sp>
            <p:nvSpPr>
              <p:cNvPr id="82" name="Rectangle 81"/>
              <p:cNvSpPr/>
              <p:nvPr/>
            </p:nvSpPr>
            <p:spPr>
              <a:xfrm>
                <a:off x="905686" y="5248664"/>
                <a:ext cx="532568" cy="276999"/>
              </a:xfrm>
              <a:prstGeom prst="rect">
                <a:avLst/>
              </a:prstGeom>
            </p:spPr>
            <p:txBody>
              <a:bodyPr wrap="none">
                <a:spAutoFit/>
              </a:bodyPr>
              <a:lstStyle/>
              <a:p>
                <a:r>
                  <a:rPr lang="en-US" sz="1200" dirty="0" smtClean="0">
                    <a:solidFill>
                      <a:schemeClr val="tx1"/>
                    </a:solidFill>
                  </a:rPr>
                  <a:t>L1Ain</a:t>
                </a:r>
                <a:endParaRPr lang="en-US" sz="1200" dirty="0"/>
              </a:p>
            </p:txBody>
          </p:sp>
          <p:sp>
            <p:nvSpPr>
              <p:cNvPr id="84" name="TextBox 83"/>
              <p:cNvSpPr txBox="1"/>
              <p:nvPr/>
            </p:nvSpPr>
            <p:spPr>
              <a:xfrm>
                <a:off x="800287" y="4142733"/>
                <a:ext cx="676312" cy="369332"/>
              </a:xfrm>
              <a:prstGeom prst="rect">
                <a:avLst/>
              </a:prstGeom>
              <a:noFill/>
            </p:spPr>
            <p:txBody>
              <a:bodyPr wrap="none" rtlCol="0">
                <a:spAutoFit/>
              </a:bodyPr>
              <a:lstStyle/>
              <a:p>
                <a:r>
                  <a:rPr lang="en-US" dirty="0" smtClean="0">
                    <a:ln>
                      <a:solidFill>
                        <a:srgbClr val="000000"/>
                      </a:solidFill>
                    </a:ln>
                  </a:rPr>
                  <a:t>Veto:</a:t>
                </a:r>
                <a:endParaRPr lang="en-US" dirty="0">
                  <a:ln>
                    <a:solidFill>
                      <a:srgbClr val="000000"/>
                    </a:solidFill>
                  </a:ln>
                </a:endParaRPr>
              </a:p>
            </p:txBody>
          </p:sp>
          <p:sp>
            <p:nvSpPr>
              <p:cNvPr id="109" name="Rectangle 108"/>
              <p:cNvSpPr/>
              <p:nvPr/>
            </p:nvSpPr>
            <p:spPr>
              <a:xfrm>
                <a:off x="2671233" y="4546150"/>
                <a:ext cx="524933" cy="29803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rPr>
                  <a:t>1+1ms</a:t>
                </a:r>
                <a:endParaRPr lang="en-US" sz="1000" dirty="0">
                  <a:solidFill>
                    <a:srgbClr val="000000"/>
                  </a:solidFill>
                </a:endParaRPr>
              </a:p>
            </p:txBody>
          </p:sp>
          <p:cxnSp>
            <p:nvCxnSpPr>
              <p:cNvPr id="110" name="Straight Connector 109"/>
              <p:cNvCxnSpPr>
                <a:stCxn id="109" idx="3"/>
              </p:cNvCxnSpPr>
              <p:nvPr/>
            </p:nvCxnSpPr>
            <p:spPr>
              <a:xfrm>
                <a:off x="3196166" y="4695167"/>
                <a:ext cx="172670"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1" name="Straight Connector 110"/>
              <p:cNvCxnSpPr>
                <a:endCxn id="109" idx="1"/>
              </p:cNvCxnSpPr>
              <p:nvPr/>
            </p:nvCxnSpPr>
            <p:spPr>
              <a:xfrm flipV="1">
                <a:off x="2492599" y="4695167"/>
                <a:ext cx="178634"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12" name="Rectangle 111"/>
              <p:cNvSpPr/>
              <p:nvPr/>
            </p:nvSpPr>
            <p:spPr>
              <a:xfrm>
                <a:off x="1944905" y="4558719"/>
                <a:ext cx="595686" cy="276999"/>
              </a:xfrm>
              <a:prstGeom prst="rect">
                <a:avLst/>
              </a:prstGeom>
            </p:spPr>
            <p:txBody>
              <a:bodyPr wrap="none">
                <a:spAutoFit/>
              </a:bodyPr>
              <a:lstStyle/>
              <a:p>
                <a:r>
                  <a:rPr lang="en-US" sz="1200" dirty="0" err="1" smtClean="0">
                    <a:solidFill>
                      <a:schemeClr val="tx1"/>
                    </a:solidFill>
                  </a:rPr>
                  <a:t>ECRsel</a:t>
                </a:r>
                <a:endParaRPr lang="en-US" sz="1200" dirty="0"/>
              </a:p>
            </p:txBody>
          </p:sp>
          <p:cxnSp>
            <p:nvCxnSpPr>
              <p:cNvPr id="118" name="Elbow Connector 117"/>
              <p:cNvCxnSpPr>
                <a:stCxn id="109" idx="0"/>
              </p:cNvCxnSpPr>
              <p:nvPr/>
            </p:nvCxnSpPr>
            <p:spPr>
              <a:xfrm rot="5400000" flipH="1" flipV="1">
                <a:off x="2961443" y="4099759"/>
                <a:ext cx="418649" cy="474134"/>
              </a:xfrm>
              <a:prstGeom prst="bentConnector2">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24" name="Rectangle 123"/>
              <p:cNvSpPr/>
              <p:nvPr/>
            </p:nvSpPr>
            <p:spPr>
              <a:xfrm>
                <a:off x="3451972" y="4008385"/>
                <a:ext cx="634008" cy="276999"/>
              </a:xfrm>
              <a:prstGeom prst="rect">
                <a:avLst/>
              </a:prstGeom>
            </p:spPr>
            <p:txBody>
              <a:bodyPr wrap="none">
                <a:spAutoFit/>
              </a:bodyPr>
              <a:lstStyle/>
              <a:p>
                <a:r>
                  <a:rPr lang="en-US" sz="1200" dirty="0" err="1" smtClean="0">
                    <a:solidFill>
                      <a:schemeClr val="tx1"/>
                    </a:solidFill>
                  </a:rPr>
                  <a:t>ECRout</a:t>
                </a:r>
                <a:endParaRPr lang="en-US" sz="1200" dirty="0"/>
              </a:p>
            </p:txBody>
          </p:sp>
          <p:sp>
            <p:nvSpPr>
              <p:cNvPr id="128" name="Rectangle 127"/>
              <p:cNvSpPr/>
              <p:nvPr/>
            </p:nvSpPr>
            <p:spPr>
              <a:xfrm>
                <a:off x="749300" y="3932767"/>
                <a:ext cx="3555999" cy="2032000"/>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Trapezoid 153"/>
              <p:cNvSpPr/>
              <p:nvPr/>
            </p:nvSpPr>
            <p:spPr>
              <a:xfrm rot="5400000">
                <a:off x="1787447" y="5159297"/>
                <a:ext cx="406400" cy="158906"/>
              </a:xfrm>
              <a:prstGeom prst="trapezoi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5" name="Straight Connector 154"/>
              <p:cNvCxnSpPr/>
              <p:nvPr/>
            </p:nvCxnSpPr>
            <p:spPr>
              <a:xfrm flipV="1">
                <a:off x="1655233" y="5155672"/>
                <a:ext cx="247495" cy="264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p:nvCxnSpPr>
            <p:spPr>
              <a:xfrm>
                <a:off x="1371600" y="5346700"/>
                <a:ext cx="535361"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9" name="Straight Connector 158"/>
              <p:cNvCxnSpPr>
                <a:stCxn id="154" idx="0"/>
                <a:endCxn id="62" idx="1"/>
              </p:cNvCxnSpPr>
              <p:nvPr/>
            </p:nvCxnSpPr>
            <p:spPr>
              <a:xfrm flipV="1">
                <a:off x="2070100" y="5237034"/>
                <a:ext cx="644812" cy="171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7" name="Elbow Connector 117"/>
              <p:cNvCxnSpPr>
                <a:endCxn id="63" idx="1"/>
              </p:cNvCxnSpPr>
              <p:nvPr/>
            </p:nvCxnSpPr>
            <p:spPr>
              <a:xfrm rot="16200000" flipH="1">
                <a:off x="2336100" y="5264403"/>
                <a:ext cx="404914" cy="352710"/>
              </a:xfrm>
              <a:prstGeom prst="bentConnector2">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71" name="Rectangle 170"/>
              <p:cNvSpPr/>
              <p:nvPr/>
            </p:nvSpPr>
            <p:spPr>
              <a:xfrm>
                <a:off x="1077136" y="4969264"/>
                <a:ext cx="633507" cy="276999"/>
              </a:xfrm>
              <a:prstGeom prst="rect">
                <a:avLst/>
              </a:prstGeom>
            </p:spPr>
            <p:txBody>
              <a:bodyPr wrap="none">
                <a:spAutoFit/>
              </a:bodyPr>
              <a:lstStyle/>
              <a:p>
                <a:r>
                  <a:rPr lang="en-US" sz="1200" dirty="0" smtClean="0">
                    <a:solidFill>
                      <a:schemeClr val="tx1"/>
                    </a:solidFill>
                  </a:rPr>
                  <a:t>L1Aout</a:t>
                </a:r>
                <a:endParaRPr lang="en-US" sz="1200" dirty="0"/>
              </a:p>
            </p:txBody>
          </p:sp>
        </p:grpSp>
        <p:cxnSp>
          <p:nvCxnSpPr>
            <p:cNvPr id="175" name="Elbow Connector 117"/>
            <p:cNvCxnSpPr/>
            <p:nvPr/>
          </p:nvCxnSpPr>
          <p:spPr>
            <a:xfrm>
              <a:off x="6299202" y="3695251"/>
              <a:ext cx="317498" cy="449"/>
            </a:xfrm>
            <a:prstGeom prst="bentConnector3">
              <a:avLst>
                <a:gd name="adj1" fmla="val 50000"/>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78" name="Rectangle 177"/>
            <p:cNvSpPr/>
            <p:nvPr/>
          </p:nvSpPr>
          <p:spPr>
            <a:xfrm>
              <a:off x="6284072" y="3347985"/>
              <a:ext cx="471253" cy="276999"/>
            </a:xfrm>
            <a:prstGeom prst="rect">
              <a:avLst/>
            </a:prstGeom>
          </p:spPr>
          <p:txBody>
            <a:bodyPr wrap="none">
              <a:spAutoFit/>
            </a:bodyPr>
            <a:lstStyle/>
            <a:p>
              <a:r>
                <a:rPr lang="en-US" sz="1200" dirty="0" smtClean="0">
                  <a:solidFill>
                    <a:schemeClr val="tx1"/>
                  </a:solidFill>
                </a:rPr>
                <a:t>Veto</a:t>
              </a:r>
              <a:endParaRPr lang="en-US" sz="1200" dirty="0"/>
            </a:p>
          </p:txBody>
        </p:sp>
      </p:grpSp>
      <p:grpSp>
        <p:nvGrpSpPr>
          <p:cNvPr id="219" name="Group 218"/>
          <p:cNvGrpSpPr/>
          <p:nvPr/>
        </p:nvGrpSpPr>
        <p:grpSpPr>
          <a:xfrm>
            <a:off x="516467" y="3881967"/>
            <a:ext cx="2518834" cy="1502834"/>
            <a:chOff x="592667" y="4224867"/>
            <a:chExt cx="2518834" cy="1502834"/>
          </a:xfrm>
        </p:grpSpPr>
        <p:sp>
          <p:nvSpPr>
            <p:cNvPr id="181" name="Rectangle 180"/>
            <p:cNvSpPr/>
            <p:nvPr/>
          </p:nvSpPr>
          <p:spPr>
            <a:xfrm>
              <a:off x="592667" y="4224867"/>
              <a:ext cx="2518834" cy="1502834"/>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Trapezoid 181"/>
            <p:cNvSpPr/>
            <p:nvPr/>
          </p:nvSpPr>
          <p:spPr>
            <a:xfrm rot="5400000">
              <a:off x="1648726" y="5029203"/>
              <a:ext cx="855136" cy="203200"/>
            </a:xfrm>
            <a:prstGeom prst="trapezoi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3" name="Straight Connector 182"/>
            <p:cNvCxnSpPr/>
            <p:nvPr/>
          </p:nvCxnSpPr>
          <p:spPr>
            <a:xfrm flipV="1">
              <a:off x="1718733" y="5009622"/>
              <a:ext cx="247495" cy="264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4" name="Straight Connector 183"/>
            <p:cNvCxnSpPr/>
            <p:nvPr/>
          </p:nvCxnSpPr>
          <p:spPr>
            <a:xfrm flipV="1">
              <a:off x="1261533" y="5422901"/>
              <a:ext cx="702734" cy="423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85" name="Rectangle 184"/>
            <p:cNvSpPr/>
            <p:nvPr/>
          </p:nvSpPr>
          <p:spPr>
            <a:xfrm>
              <a:off x="1253067" y="4936066"/>
              <a:ext cx="457200" cy="1651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6" name="Straight Connector 185"/>
            <p:cNvCxnSpPr/>
            <p:nvPr/>
          </p:nvCxnSpPr>
          <p:spPr>
            <a:xfrm>
              <a:off x="1706033" y="4804833"/>
              <a:ext cx="255961"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7" name="Straight Connector 186"/>
            <p:cNvCxnSpPr>
              <a:stCxn id="182" idx="0"/>
            </p:cNvCxnSpPr>
            <p:nvPr/>
          </p:nvCxnSpPr>
          <p:spPr>
            <a:xfrm>
              <a:off x="2177894" y="5130803"/>
              <a:ext cx="489106" cy="42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88" name="TextBox 187"/>
            <p:cNvSpPr txBox="1"/>
            <p:nvPr/>
          </p:nvSpPr>
          <p:spPr>
            <a:xfrm>
              <a:off x="2396068" y="4855634"/>
              <a:ext cx="611832" cy="253916"/>
            </a:xfrm>
            <a:prstGeom prst="rect">
              <a:avLst/>
            </a:prstGeom>
            <a:noFill/>
          </p:spPr>
          <p:txBody>
            <a:bodyPr wrap="none" rtlCol="0">
              <a:spAutoFit/>
            </a:bodyPr>
            <a:lstStyle/>
            <a:p>
              <a:r>
                <a:rPr lang="en-US" sz="1050" dirty="0" smtClean="0"/>
                <a:t>Internal</a:t>
              </a:r>
              <a:endParaRPr lang="en-US" sz="1050" dirty="0"/>
            </a:p>
          </p:txBody>
        </p:sp>
        <p:sp>
          <p:nvSpPr>
            <p:cNvPr id="190" name="TextBox 189"/>
            <p:cNvSpPr txBox="1"/>
            <p:nvPr/>
          </p:nvSpPr>
          <p:spPr>
            <a:xfrm>
              <a:off x="660400" y="5287433"/>
              <a:ext cx="661472" cy="253916"/>
            </a:xfrm>
            <a:prstGeom prst="rect">
              <a:avLst/>
            </a:prstGeom>
            <a:noFill/>
          </p:spPr>
          <p:txBody>
            <a:bodyPr wrap="none" rtlCol="0">
              <a:spAutoFit/>
            </a:bodyPr>
            <a:lstStyle/>
            <a:p>
              <a:r>
                <a:rPr lang="en-US" sz="1050" dirty="0" smtClean="0"/>
                <a:t>Playback</a:t>
              </a:r>
              <a:endParaRPr lang="en-US" sz="1050" dirty="0"/>
            </a:p>
          </p:txBody>
        </p:sp>
        <p:sp>
          <p:nvSpPr>
            <p:cNvPr id="191" name="TextBox 190"/>
            <p:cNvSpPr txBox="1"/>
            <p:nvPr/>
          </p:nvSpPr>
          <p:spPr>
            <a:xfrm>
              <a:off x="1210735" y="4906434"/>
              <a:ext cx="558335" cy="200055"/>
            </a:xfrm>
            <a:prstGeom prst="rect">
              <a:avLst/>
            </a:prstGeom>
            <a:noFill/>
          </p:spPr>
          <p:txBody>
            <a:bodyPr wrap="none" rtlCol="0">
              <a:spAutoFit/>
            </a:bodyPr>
            <a:lstStyle/>
            <a:p>
              <a:r>
                <a:rPr lang="en-US" sz="700" dirty="0" smtClean="0"/>
                <a:t>Fixed Freq</a:t>
              </a:r>
              <a:endParaRPr lang="en-US" sz="700" dirty="0"/>
            </a:p>
          </p:txBody>
        </p:sp>
        <p:sp>
          <p:nvSpPr>
            <p:cNvPr id="192" name="TextBox 191"/>
            <p:cNvSpPr txBox="1"/>
            <p:nvPr/>
          </p:nvSpPr>
          <p:spPr>
            <a:xfrm>
              <a:off x="711387" y="4248566"/>
              <a:ext cx="1761720" cy="369332"/>
            </a:xfrm>
            <a:prstGeom prst="rect">
              <a:avLst/>
            </a:prstGeom>
            <a:noFill/>
          </p:spPr>
          <p:txBody>
            <a:bodyPr wrap="none" rtlCol="0">
              <a:spAutoFit/>
            </a:bodyPr>
            <a:lstStyle/>
            <a:p>
              <a:r>
                <a:rPr lang="en-US" dirty="0" smtClean="0">
                  <a:ln>
                    <a:solidFill>
                      <a:srgbClr val="000000"/>
                    </a:solidFill>
                  </a:ln>
                </a:rPr>
                <a:t>Internal Triggers:</a:t>
              </a:r>
              <a:endParaRPr lang="en-US" dirty="0">
                <a:ln>
                  <a:solidFill>
                    <a:srgbClr val="000000"/>
                  </a:solidFill>
                </a:ln>
              </a:endParaRPr>
            </a:p>
          </p:txBody>
        </p:sp>
        <p:sp>
          <p:nvSpPr>
            <p:cNvPr id="199" name="Rectangle 198"/>
            <p:cNvSpPr/>
            <p:nvPr/>
          </p:nvSpPr>
          <p:spPr>
            <a:xfrm>
              <a:off x="1248834" y="4732867"/>
              <a:ext cx="457200" cy="1651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TextBox 199"/>
            <p:cNvSpPr txBox="1"/>
            <p:nvPr/>
          </p:nvSpPr>
          <p:spPr>
            <a:xfrm>
              <a:off x="1223435" y="4682068"/>
              <a:ext cx="392843" cy="230832"/>
            </a:xfrm>
            <a:prstGeom prst="rect">
              <a:avLst/>
            </a:prstGeom>
            <a:noFill/>
          </p:spPr>
          <p:txBody>
            <a:bodyPr wrap="none" rtlCol="0">
              <a:spAutoFit/>
            </a:bodyPr>
            <a:lstStyle/>
            <a:p>
              <a:r>
                <a:rPr lang="en-US" sz="900" dirty="0" smtClean="0"/>
                <a:t>RND</a:t>
              </a:r>
              <a:endParaRPr lang="en-US" sz="900" dirty="0"/>
            </a:p>
          </p:txBody>
        </p:sp>
        <p:cxnSp>
          <p:nvCxnSpPr>
            <p:cNvPr id="203" name="Straight Connector 202"/>
            <p:cNvCxnSpPr/>
            <p:nvPr/>
          </p:nvCxnSpPr>
          <p:spPr>
            <a:xfrm>
              <a:off x="1714500" y="5206999"/>
              <a:ext cx="255961"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05" name="Rectangle 204"/>
            <p:cNvSpPr/>
            <p:nvPr/>
          </p:nvSpPr>
          <p:spPr>
            <a:xfrm>
              <a:off x="1257301" y="5135033"/>
              <a:ext cx="457200" cy="1651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TextBox 205"/>
            <p:cNvSpPr txBox="1"/>
            <p:nvPr/>
          </p:nvSpPr>
          <p:spPr>
            <a:xfrm>
              <a:off x="1231902" y="5084234"/>
              <a:ext cx="320257" cy="230832"/>
            </a:xfrm>
            <a:prstGeom prst="rect">
              <a:avLst/>
            </a:prstGeom>
            <a:noFill/>
          </p:spPr>
          <p:txBody>
            <a:bodyPr wrap="none" rtlCol="0">
              <a:spAutoFit/>
            </a:bodyPr>
            <a:lstStyle/>
            <a:p>
              <a:r>
                <a:rPr lang="en-US" sz="900" dirty="0" smtClean="0"/>
                <a:t>BG</a:t>
              </a:r>
              <a:endParaRPr lang="en-US" sz="900" dirty="0"/>
            </a:p>
          </p:txBody>
        </p:sp>
        <p:cxnSp>
          <p:nvCxnSpPr>
            <p:cNvPr id="210" name="Straight Connector 209"/>
            <p:cNvCxnSpPr/>
            <p:nvPr/>
          </p:nvCxnSpPr>
          <p:spPr>
            <a:xfrm rot="5400000">
              <a:off x="1776538" y="4725251"/>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11" name="TextBox 210"/>
            <p:cNvSpPr txBox="1"/>
            <p:nvPr/>
          </p:nvSpPr>
          <p:spPr>
            <a:xfrm>
              <a:off x="1664158" y="4551182"/>
              <a:ext cx="301660" cy="276999"/>
            </a:xfrm>
            <a:prstGeom prst="rect">
              <a:avLst/>
            </a:prstGeom>
            <a:noFill/>
          </p:spPr>
          <p:txBody>
            <a:bodyPr wrap="square" rtlCol="0">
              <a:spAutoFit/>
            </a:bodyPr>
            <a:lstStyle/>
            <a:p>
              <a:r>
                <a:rPr lang="en-US" sz="1200" dirty="0" smtClean="0"/>
                <a:t>2</a:t>
              </a:r>
              <a:endParaRPr lang="en-US" sz="1200" dirty="0"/>
            </a:p>
          </p:txBody>
        </p:sp>
        <p:cxnSp>
          <p:nvCxnSpPr>
            <p:cNvPr id="212" name="Straight Connector 211"/>
            <p:cNvCxnSpPr/>
            <p:nvPr/>
          </p:nvCxnSpPr>
          <p:spPr>
            <a:xfrm rot="5400000">
              <a:off x="1780772" y="4953854"/>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13" name="TextBox 212"/>
            <p:cNvSpPr txBox="1"/>
            <p:nvPr/>
          </p:nvSpPr>
          <p:spPr>
            <a:xfrm>
              <a:off x="1668392" y="4779785"/>
              <a:ext cx="301660" cy="276999"/>
            </a:xfrm>
            <a:prstGeom prst="rect">
              <a:avLst/>
            </a:prstGeom>
            <a:noFill/>
          </p:spPr>
          <p:txBody>
            <a:bodyPr wrap="square" rtlCol="0">
              <a:spAutoFit/>
            </a:bodyPr>
            <a:lstStyle/>
            <a:p>
              <a:r>
                <a:rPr lang="en-US" sz="1200" dirty="0" smtClean="0"/>
                <a:t>2</a:t>
              </a:r>
              <a:endParaRPr lang="en-US" sz="1200" dirty="0"/>
            </a:p>
          </p:txBody>
        </p:sp>
        <p:cxnSp>
          <p:nvCxnSpPr>
            <p:cNvPr id="214" name="Straight Connector 213"/>
            <p:cNvCxnSpPr/>
            <p:nvPr/>
          </p:nvCxnSpPr>
          <p:spPr>
            <a:xfrm rot="5400000">
              <a:off x="1789238" y="5161286"/>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15" name="TextBox 214"/>
            <p:cNvSpPr txBox="1"/>
            <p:nvPr/>
          </p:nvSpPr>
          <p:spPr>
            <a:xfrm>
              <a:off x="1676858" y="4987217"/>
              <a:ext cx="301660" cy="276999"/>
            </a:xfrm>
            <a:prstGeom prst="rect">
              <a:avLst/>
            </a:prstGeom>
            <a:noFill/>
          </p:spPr>
          <p:txBody>
            <a:bodyPr wrap="square" rtlCol="0">
              <a:spAutoFit/>
            </a:bodyPr>
            <a:lstStyle/>
            <a:p>
              <a:r>
                <a:rPr lang="en-US" sz="1200" dirty="0" smtClean="0"/>
                <a:t>4</a:t>
              </a:r>
              <a:endParaRPr lang="en-US" sz="1200" dirty="0"/>
            </a:p>
          </p:txBody>
        </p:sp>
        <p:cxnSp>
          <p:nvCxnSpPr>
            <p:cNvPr id="216" name="Straight Connector 215"/>
            <p:cNvCxnSpPr/>
            <p:nvPr/>
          </p:nvCxnSpPr>
          <p:spPr>
            <a:xfrm rot="5400000">
              <a:off x="2297238" y="5063921"/>
              <a:ext cx="144634" cy="11006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17" name="TextBox 216"/>
            <p:cNvSpPr txBox="1"/>
            <p:nvPr/>
          </p:nvSpPr>
          <p:spPr>
            <a:xfrm>
              <a:off x="2184857" y="4830585"/>
              <a:ext cx="359375" cy="276999"/>
            </a:xfrm>
            <a:prstGeom prst="rect">
              <a:avLst/>
            </a:prstGeom>
            <a:noFill/>
          </p:spPr>
          <p:txBody>
            <a:bodyPr wrap="square" rtlCol="0">
              <a:spAutoFit/>
            </a:bodyPr>
            <a:lstStyle/>
            <a:p>
              <a:r>
                <a:rPr lang="en-US" sz="1200" dirty="0" smtClean="0"/>
                <a:t>6?</a:t>
              </a:r>
              <a:endParaRPr lang="en-US" sz="1200" dirty="0"/>
            </a:p>
          </p:txBody>
        </p:sp>
      </p:grpSp>
      <p:sp>
        <p:nvSpPr>
          <p:cNvPr id="218" name="TextBox 217"/>
          <p:cNvSpPr txBox="1"/>
          <p:nvPr/>
        </p:nvSpPr>
        <p:spPr>
          <a:xfrm>
            <a:off x="2252135" y="1693334"/>
            <a:ext cx="611832" cy="253916"/>
          </a:xfrm>
          <a:prstGeom prst="rect">
            <a:avLst/>
          </a:prstGeom>
          <a:noFill/>
        </p:spPr>
        <p:txBody>
          <a:bodyPr wrap="none" rtlCol="0">
            <a:spAutoFit/>
          </a:bodyPr>
          <a:lstStyle/>
          <a:p>
            <a:r>
              <a:rPr lang="en-US" sz="1050" dirty="0" smtClean="0"/>
              <a:t>Internal</a:t>
            </a:r>
            <a:endParaRPr lang="en-US" sz="1050" dirty="0"/>
          </a:p>
        </p:txBody>
      </p:sp>
      <p:grpSp>
        <p:nvGrpSpPr>
          <p:cNvPr id="253" name="Group 252"/>
          <p:cNvGrpSpPr/>
          <p:nvPr/>
        </p:nvGrpSpPr>
        <p:grpSpPr>
          <a:xfrm>
            <a:off x="5126566" y="4694766"/>
            <a:ext cx="3196266" cy="1676401"/>
            <a:chOff x="5139266" y="4732866"/>
            <a:chExt cx="3196266" cy="1676401"/>
          </a:xfrm>
        </p:grpSpPr>
        <p:sp>
          <p:nvSpPr>
            <p:cNvPr id="221" name="Rectangle 220"/>
            <p:cNvSpPr/>
            <p:nvPr/>
          </p:nvSpPr>
          <p:spPr>
            <a:xfrm>
              <a:off x="5139266" y="4732866"/>
              <a:ext cx="3162301" cy="1676401"/>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2" name="Trapezoid 221"/>
            <p:cNvSpPr/>
            <p:nvPr/>
          </p:nvSpPr>
          <p:spPr>
            <a:xfrm rot="5400000">
              <a:off x="6097961" y="5283200"/>
              <a:ext cx="541866" cy="203200"/>
            </a:xfrm>
            <a:prstGeom prst="trapezoi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23" name="Straight Connector 222"/>
            <p:cNvCxnSpPr>
              <a:stCxn id="225" idx="3"/>
            </p:cNvCxnSpPr>
            <p:nvPr/>
          </p:nvCxnSpPr>
          <p:spPr>
            <a:xfrm flipV="1">
              <a:off x="5994400" y="5266267"/>
              <a:ext cx="258233" cy="423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4" name="Straight Connector 223"/>
            <p:cNvCxnSpPr/>
            <p:nvPr/>
          </p:nvCxnSpPr>
          <p:spPr>
            <a:xfrm>
              <a:off x="5592233" y="5541433"/>
              <a:ext cx="670828"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25" name="Rectangle 224"/>
            <p:cNvSpPr/>
            <p:nvPr/>
          </p:nvSpPr>
          <p:spPr>
            <a:xfrm>
              <a:off x="5482166" y="5139267"/>
              <a:ext cx="512234" cy="262467"/>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VCXO</a:t>
              </a:r>
              <a:endParaRPr lang="en-US" sz="1100" dirty="0">
                <a:solidFill>
                  <a:schemeClr val="tx1"/>
                </a:solidFill>
              </a:endParaRPr>
            </a:p>
          </p:txBody>
        </p:sp>
        <p:cxnSp>
          <p:nvCxnSpPr>
            <p:cNvPr id="227" name="Straight Connector 226"/>
            <p:cNvCxnSpPr>
              <a:stCxn id="222" idx="0"/>
              <a:endCxn id="235" idx="1"/>
            </p:cNvCxnSpPr>
            <p:nvPr/>
          </p:nvCxnSpPr>
          <p:spPr>
            <a:xfrm>
              <a:off x="6470494" y="5384800"/>
              <a:ext cx="226639" cy="1"/>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28" name="TextBox 227"/>
            <p:cNvSpPr txBox="1"/>
            <p:nvPr/>
          </p:nvSpPr>
          <p:spPr>
            <a:xfrm>
              <a:off x="7818969" y="5101167"/>
              <a:ext cx="516563" cy="253916"/>
            </a:xfrm>
            <a:prstGeom prst="rect">
              <a:avLst/>
            </a:prstGeom>
            <a:noFill/>
          </p:spPr>
          <p:txBody>
            <a:bodyPr wrap="none" rtlCol="0">
              <a:spAutoFit/>
            </a:bodyPr>
            <a:lstStyle/>
            <a:p>
              <a:r>
                <a:rPr lang="en-US" sz="1050" dirty="0" err="1" smtClean="0"/>
                <a:t>BCout</a:t>
              </a:r>
              <a:endParaRPr lang="en-US" sz="1050" dirty="0"/>
            </a:p>
          </p:txBody>
        </p:sp>
        <p:sp>
          <p:nvSpPr>
            <p:cNvPr id="230" name="TextBox 229"/>
            <p:cNvSpPr txBox="1"/>
            <p:nvPr/>
          </p:nvSpPr>
          <p:spPr>
            <a:xfrm>
              <a:off x="5147734" y="5435600"/>
              <a:ext cx="431353" cy="253916"/>
            </a:xfrm>
            <a:prstGeom prst="rect">
              <a:avLst/>
            </a:prstGeom>
            <a:noFill/>
          </p:spPr>
          <p:txBody>
            <a:bodyPr wrap="none" rtlCol="0">
              <a:spAutoFit/>
            </a:bodyPr>
            <a:lstStyle/>
            <a:p>
              <a:r>
                <a:rPr lang="en-US" sz="1050" dirty="0" err="1" smtClean="0"/>
                <a:t>BCin</a:t>
              </a:r>
              <a:endParaRPr lang="en-US" sz="1050" dirty="0"/>
            </a:p>
          </p:txBody>
        </p:sp>
        <p:sp>
          <p:nvSpPr>
            <p:cNvPr id="232" name="TextBox 231"/>
            <p:cNvSpPr txBox="1"/>
            <p:nvPr/>
          </p:nvSpPr>
          <p:spPr>
            <a:xfrm>
              <a:off x="5173320" y="4765033"/>
              <a:ext cx="1143500" cy="369332"/>
            </a:xfrm>
            <a:prstGeom prst="rect">
              <a:avLst/>
            </a:prstGeom>
            <a:noFill/>
          </p:spPr>
          <p:txBody>
            <a:bodyPr wrap="none" rtlCol="0">
              <a:spAutoFit/>
            </a:bodyPr>
            <a:lstStyle/>
            <a:p>
              <a:r>
                <a:rPr lang="en-US" dirty="0" smtClean="0">
                  <a:ln>
                    <a:solidFill>
                      <a:srgbClr val="000000"/>
                    </a:solidFill>
                  </a:ln>
                </a:rPr>
                <a:t>BC/ORBIT:</a:t>
              </a:r>
              <a:endParaRPr lang="en-US" dirty="0">
                <a:ln>
                  <a:solidFill>
                    <a:srgbClr val="000000"/>
                  </a:solidFill>
                </a:ln>
              </a:endParaRPr>
            </a:p>
          </p:txBody>
        </p:sp>
        <p:sp>
          <p:nvSpPr>
            <p:cNvPr id="235" name="Rectangle 234"/>
            <p:cNvSpPr/>
            <p:nvPr/>
          </p:nvSpPr>
          <p:spPr>
            <a:xfrm>
              <a:off x="6697133" y="5253567"/>
              <a:ext cx="512234" cy="262467"/>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smtClean="0">
                  <a:solidFill>
                    <a:schemeClr val="tx1"/>
                  </a:solidFill>
                </a:rPr>
                <a:t>DELAY25</a:t>
              </a:r>
              <a:endParaRPr lang="en-US" sz="700" dirty="0">
                <a:solidFill>
                  <a:schemeClr val="tx1"/>
                </a:solidFill>
              </a:endParaRPr>
            </a:p>
          </p:txBody>
        </p:sp>
        <p:sp>
          <p:nvSpPr>
            <p:cNvPr id="238" name="Rectangle 237"/>
            <p:cNvSpPr/>
            <p:nvPr/>
          </p:nvSpPr>
          <p:spPr>
            <a:xfrm>
              <a:off x="7336366" y="5253567"/>
              <a:ext cx="512234" cy="262467"/>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smtClean="0">
                  <a:solidFill>
                    <a:schemeClr val="tx1"/>
                  </a:solidFill>
                </a:rPr>
                <a:t>QPLL?</a:t>
              </a:r>
              <a:endParaRPr lang="en-US" sz="700" dirty="0">
                <a:solidFill>
                  <a:schemeClr val="tx1"/>
                </a:solidFill>
              </a:endParaRPr>
            </a:p>
          </p:txBody>
        </p:sp>
        <p:cxnSp>
          <p:nvCxnSpPr>
            <p:cNvPr id="239" name="Straight Connector 238"/>
            <p:cNvCxnSpPr>
              <a:endCxn id="238" idx="1"/>
            </p:cNvCxnSpPr>
            <p:nvPr/>
          </p:nvCxnSpPr>
          <p:spPr>
            <a:xfrm>
              <a:off x="7211327" y="5384800"/>
              <a:ext cx="125039" cy="1"/>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p:nvCxnSpPr>
          <p:spPr>
            <a:xfrm>
              <a:off x="7854794" y="5393267"/>
              <a:ext cx="125039" cy="1"/>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45" name="Trapezoid 244"/>
            <p:cNvSpPr/>
            <p:nvPr/>
          </p:nvSpPr>
          <p:spPr>
            <a:xfrm rot="5400000">
              <a:off x="6106428" y="5888567"/>
              <a:ext cx="541866" cy="203200"/>
            </a:xfrm>
            <a:prstGeom prst="trapezoi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6" name="Straight Connector 245"/>
            <p:cNvCxnSpPr>
              <a:stCxn id="248" idx="3"/>
            </p:cNvCxnSpPr>
            <p:nvPr/>
          </p:nvCxnSpPr>
          <p:spPr>
            <a:xfrm flipV="1">
              <a:off x="6002867" y="5871634"/>
              <a:ext cx="258233" cy="423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p:nvCxnSpPr>
          <p:spPr>
            <a:xfrm>
              <a:off x="5600700" y="6146800"/>
              <a:ext cx="670828"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48" name="Rectangle 247"/>
            <p:cNvSpPr/>
            <p:nvPr/>
          </p:nvSpPr>
          <p:spPr>
            <a:xfrm>
              <a:off x="5490633" y="5744634"/>
              <a:ext cx="512234" cy="262467"/>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 dirty="0" smtClean="0">
                  <a:solidFill>
                    <a:schemeClr val="tx1"/>
                  </a:solidFill>
                </a:rPr>
                <a:t>internal</a:t>
              </a:r>
              <a:endParaRPr lang="en-US" sz="800" dirty="0">
                <a:solidFill>
                  <a:schemeClr val="tx1"/>
                </a:solidFill>
              </a:endParaRPr>
            </a:p>
          </p:txBody>
        </p:sp>
        <p:sp>
          <p:nvSpPr>
            <p:cNvPr id="249" name="TextBox 248"/>
            <p:cNvSpPr txBox="1"/>
            <p:nvPr/>
          </p:nvSpPr>
          <p:spPr>
            <a:xfrm>
              <a:off x="5156201" y="6040967"/>
              <a:ext cx="521823" cy="253916"/>
            </a:xfrm>
            <a:prstGeom prst="rect">
              <a:avLst/>
            </a:prstGeom>
            <a:noFill/>
          </p:spPr>
          <p:txBody>
            <a:bodyPr wrap="none" rtlCol="0">
              <a:spAutoFit/>
            </a:bodyPr>
            <a:lstStyle/>
            <a:p>
              <a:r>
                <a:rPr lang="en-US" sz="1050" dirty="0" err="1" smtClean="0"/>
                <a:t>ORBin</a:t>
              </a:r>
              <a:endParaRPr lang="en-US" sz="1050" dirty="0"/>
            </a:p>
          </p:txBody>
        </p:sp>
        <p:cxnSp>
          <p:nvCxnSpPr>
            <p:cNvPr id="250" name="Straight Connector 249"/>
            <p:cNvCxnSpPr/>
            <p:nvPr/>
          </p:nvCxnSpPr>
          <p:spPr>
            <a:xfrm>
              <a:off x="6483194" y="5985934"/>
              <a:ext cx="1500873" cy="42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52" name="TextBox 251"/>
            <p:cNvSpPr txBox="1"/>
            <p:nvPr/>
          </p:nvSpPr>
          <p:spPr>
            <a:xfrm>
              <a:off x="7721602" y="5710767"/>
              <a:ext cx="607032" cy="253916"/>
            </a:xfrm>
            <a:prstGeom prst="rect">
              <a:avLst/>
            </a:prstGeom>
            <a:noFill/>
          </p:spPr>
          <p:txBody>
            <a:bodyPr wrap="none" rtlCol="0">
              <a:spAutoFit/>
            </a:bodyPr>
            <a:lstStyle/>
            <a:p>
              <a:r>
                <a:rPr lang="en-US" sz="1050" dirty="0" err="1" smtClean="0"/>
                <a:t>ORBout</a:t>
              </a:r>
              <a:endParaRPr lang="en-US" sz="1050" dirty="0"/>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Comments</a:t>
            </a:r>
            <a:endParaRPr lang="en-US" dirty="0"/>
          </a:p>
        </p:txBody>
      </p:sp>
      <p:sp>
        <p:nvSpPr>
          <p:cNvPr id="11" name="Content Placeholder 10"/>
          <p:cNvSpPr>
            <a:spLocks noGrp="1"/>
          </p:cNvSpPr>
          <p:nvPr>
            <p:ph sz="half" idx="1"/>
          </p:nvPr>
        </p:nvSpPr>
        <p:spPr>
          <a:xfrm>
            <a:off x="152400" y="1270000"/>
            <a:ext cx="4343400" cy="4856163"/>
          </a:xfrm>
        </p:spPr>
        <p:txBody>
          <a:bodyPr>
            <a:noAutofit/>
          </a:bodyPr>
          <a:lstStyle/>
          <a:p>
            <a:r>
              <a:rPr lang="en-US" sz="1400" dirty="0" smtClean="0"/>
              <a:t>Delay-line</a:t>
            </a:r>
          </a:p>
          <a:p>
            <a:pPr lvl="1"/>
            <a:r>
              <a:rPr lang="en-US" sz="1200" dirty="0" err="1" smtClean="0"/>
              <a:t>stepsize</a:t>
            </a:r>
            <a:r>
              <a:rPr lang="en-US" sz="1200" dirty="0" smtClean="0"/>
              <a:t> 25ns</a:t>
            </a:r>
          </a:p>
          <a:p>
            <a:pPr lvl="1"/>
            <a:r>
              <a:rPr lang="en-US" sz="1200" dirty="0" smtClean="0"/>
              <a:t>range: at least 0..63 would be good, a full turn 0..3564 would be even better</a:t>
            </a:r>
          </a:p>
          <a:p>
            <a:r>
              <a:rPr lang="en-US" sz="1400" dirty="0" smtClean="0"/>
              <a:t>Shaper</a:t>
            </a:r>
          </a:p>
          <a:p>
            <a:pPr lvl="1"/>
            <a:r>
              <a:rPr lang="en-US" sz="1200" dirty="0" smtClean="0"/>
              <a:t>edge sensitive or </a:t>
            </a:r>
            <a:r>
              <a:rPr lang="en-US" sz="1200" dirty="0" err="1" smtClean="0"/>
              <a:t>strobed</a:t>
            </a:r>
            <a:r>
              <a:rPr lang="en-US" sz="1200" dirty="0" smtClean="0"/>
              <a:t> by clock</a:t>
            </a:r>
          </a:p>
          <a:p>
            <a:pPr lvl="1"/>
            <a:r>
              <a:rPr lang="en-US" sz="1200" dirty="0" smtClean="0"/>
              <a:t>if </a:t>
            </a:r>
            <a:r>
              <a:rPr lang="en-US" sz="1200" dirty="0" err="1" smtClean="0"/>
              <a:t>strobed</a:t>
            </a:r>
            <a:r>
              <a:rPr lang="en-US" sz="1200" dirty="0" smtClean="0"/>
              <a:t>, need procedure to verify phase</a:t>
            </a:r>
            <a:r>
              <a:rPr lang="en-US" sz="1200" dirty="0" smtClean="0"/>
              <a:t> relationship</a:t>
            </a:r>
          </a:p>
          <a:p>
            <a:pPr lvl="2"/>
            <a:r>
              <a:rPr lang="en-US" sz="1100" dirty="0" smtClean="0"/>
              <a:t>e.g. with scope and BC-LEMO-output</a:t>
            </a:r>
            <a:endParaRPr lang="en-US" sz="1100" dirty="0" smtClean="0"/>
          </a:p>
          <a:p>
            <a:pPr lvl="1"/>
            <a:r>
              <a:rPr lang="en-US" sz="1200" dirty="0" smtClean="0"/>
              <a:t>fine-delay with some fraction of 25ns</a:t>
            </a:r>
          </a:p>
          <a:p>
            <a:r>
              <a:rPr lang="en-US" sz="1400" dirty="0" smtClean="0"/>
              <a:t>Clock</a:t>
            </a:r>
            <a:r>
              <a:rPr lang="en-US" sz="1400" dirty="0" smtClean="0"/>
              <a:t>:</a:t>
            </a:r>
          </a:p>
          <a:p>
            <a:pPr lvl="1"/>
            <a:r>
              <a:rPr lang="en-US" sz="1200" dirty="0" smtClean="0"/>
              <a:t>not sure if QPLL is really needed</a:t>
            </a:r>
          </a:p>
          <a:p>
            <a:pPr lvl="1"/>
            <a:r>
              <a:rPr lang="en-US" sz="1200" dirty="0" smtClean="0"/>
              <a:t>internal clock frequency should be </a:t>
            </a:r>
            <a:r>
              <a:rPr lang="en-US" sz="1200" dirty="0" smtClean="0"/>
              <a:t>near enough to the LHC frequency (40.0789)</a:t>
            </a:r>
          </a:p>
          <a:p>
            <a:pPr lvl="1"/>
            <a:r>
              <a:rPr lang="en-US" sz="1200" dirty="0" smtClean="0"/>
              <a:t>maybe useful to have two </a:t>
            </a:r>
            <a:r>
              <a:rPr lang="en-US" sz="1200" dirty="0" smtClean="0"/>
              <a:t>fine-delays, one for the clock that is used on the board and an independent one for the output LEMO (so one can change the phase between L1A and BC, needed for TTC crate fine-tuning)</a:t>
            </a:r>
            <a:endParaRPr lang="en-US" sz="1200" dirty="0" smtClean="0"/>
          </a:p>
          <a:p>
            <a:r>
              <a:rPr lang="en-US" sz="1400" dirty="0" smtClean="0"/>
              <a:t>Memory:</a:t>
            </a:r>
          </a:p>
          <a:p>
            <a:pPr lvl="1"/>
            <a:r>
              <a:rPr lang="en-US" sz="1200" dirty="0" smtClean="0"/>
              <a:t>it would be good if one could select any of the signals to be recorded in the memory (L1A, </a:t>
            </a:r>
            <a:r>
              <a:rPr lang="en-US" sz="1200" dirty="0" err="1" smtClean="0"/>
              <a:t>TriggerOut</a:t>
            </a:r>
            <a:r>
              <a:rPr lang="en-US" sz="1200" dirty="0" smtClean="0"/>
              <a:t>, </a:t>
            </a:r>
            <a:r>
              <a:rPr lang="en-US" sz="1200" dirty="0" err="1" smtClean="0"/>
              <a:t>ExtTrigger</a:t>
            </a:r>
            <a:r>
              <a:rPr lang="en-US" sz="1200" dirty="0" smtClean="0"/>
              <a:t>, VETO)</a:t>
            </a:r>
          </a:p>
          <a:p>
            <a:pPr lvl="1"/>
            <a:r>
              <a:rPr lang="en-US" sz="1200" dirty="0" smtClean="0"/>
              <a:t>maybe more than 1 signal?</a:t>
            </a:r>
          </a:p>
          <a:p>
            <a:pPr lvl="1"/>
            <a:r>
              <a:rPr lang="en-US" sz="1200" dirty="0" smtClean="0"/>
              <a:t>playback facility would be useful to be fed back as internal trigger</a:t>
            </a:r>
            <a:endParaRPr lang="en-US" sz="1200" dirty="0" smtClean="0"/>
          </a:p>
        </p:txBody>
      </p:sp>
      <p:sp>
        <p:nvSpPr>
          <p:cNvPr id="12" name="Content Placeholder 11"/>
          <p:cNvSpPr>
            <a:spLocks noGrp="1"/>
          </p:cNvSpPr>
          <p:nvPr>
            <p:ph sz="half" idx="2"/>
          </p:nvPr>
        </p:nvSpPr>
        <p:spPr>
          <a:xfrm>
            <a:off x="4648200" y="1231900"/>
            <a:ext cx="4038600" cy="4894263"/>
          </a:xfrm>
        </p:spPr>
        <p:txBody>
          <a:bodyPr>
            <a:noAutofit/>
          </a:bodyPr>
          <a:lstStyle/>
          <a:p>
            <a:r>
              <a:rPr lang="en-US" sz="1400" dirty="0" smtClean="0"/>
              <a:t>Veto</a:t>
            </a:r>
            <a:r>
              <a:rPr lang="en-US" sz="1400" dirty="0" smtClean="0"/>
              <a:t>:</a:t>
            </a:r>
          </a:p>
          <a:p>
            <a:pPr lvl="1"/>
            <a:r>
              <a:rPr lang="en-US" sz="1200" dirty="0" smtClean="0"/>
              <a:t>on/off switch for gate</a:t>
            </a:r>
          </a:p>
          <a:p>
            <a:pPr lvl="1"/>
            <a:r>
              <a:rPr lang="en-US" sz="1200" dirty="0" smtClean="0"/>
              <a:t>selection of which L1A to be used for preventive </a:t>
            </a:r>
            <a:r>
              <a:rPr lang="en-US" sz="1200" dirty="0" err="1" smtClean="0"/>
              <a:t>deadtime</a:t>
            </a:r>
            <a:r>
              <a:rPr lang="en-US" sz="1200" dirty="0" smtClean="0"/>
              <a:t> (</a:t>
            </a:r>
            <a:r>
              <a:rPr lang="en-US" sz="1200" dirty="0" err="1" smtClean="0"/>
              <a:t>simple+complex</a:t>
            </a:r>
            <a:r>
              <a:rPr lang="en-US" sz="1200" dirty="0" smtClean="0"/>
              <a:t>): either L1Aout or the LEMO input</a:t>
            </a:r>
          </a:p>
          <a:p>
            <a:r>
              <a:rPr lang="en-US" sz="1400" dirty="0" err="1" smtClean="0"/>
              <a:t>BunchGroups</a:t>
            </a:r>
            <a:r>
              <a:rPr lang="en-US" sz="1400" dirty="0" smtClean="0"/>
              <a:t> (BG):</a:t>
            </a:r>
          </a:p>
          <a:p>
            <a:pPr lvl="1"/>
            <a:r>
              <a:rPr lang="en-US" sz="1200" dirty="0" smtClean="0"/>
              <a:t>Lists of 3564 BC, </a:t>
            </a:r>
            <a:r>
              <a:rPr lang="en-US" sz="1200" dirty="0" err="1" smtClean="0"/>
              <a:t>synchronised</a:t>
            </a:r>
            <a:r>
              <a:rPr lang="en-US" sz="1200" dirty="0" smtClean="0"/>
              <a:t> with ORBIT signal at programmable offset</a:t>
            </a:r>
          </a:p>
          <a:p>
            <a:r>
              <a:rPr lang="en-US" sz="1400" dirty="0" smtClean="0"/>
              <a:t>Possibilities for running at higher clock </a:t>
            </a:r>
            <a:r>
              <a:rPr lang="en-US" sz="1400" dirty="0" smtClean="0"/>
              <a:t>speed?</a:t>
            </a:r>
          </a:p>
          <a:p>
            <a:pPr lvl="1"/>
            <a:r>
              <a:rPr lang="en-US" sz="1200" dirty="0" smtClean="0"/>
              <a:t>need</a:t>
            </a:r>
            <a:r>
              <a:rPr lang="en-US" sz="1200" dirty="0" smtClean="0"/>
              <a:t> more specific BCM </a:t>
            </a:r>
            <a:r>
              <a:rPr lang="en-US" sz="1200" dirty="0" smtClean="0"/>
              <a:t>requirements </a:t>
            </a:r>
            <a:r>
              <a:rPr lang="en-US" sz="1200" dirty="0" smtClean="0"/>
              <a:t>here</a:t>
            </a:r>
            <a:endParaRPr lang="en-US" sz="1200" dirty="0" smtClean="0"/>
          </a:p>
          <a:p>
            <a:r>
              <a:rPr lang="en-US" sz="1400" dirty="0" smtClean="0"/>
              <a:t>Counter </a:t>
            </a:r>
            <a:r>
              <a:rPr lang="en-US" sz="1400" dirty="0" smtClean="0"/>
              <a:t>facilities:</a:t>
            </a:r>
          </a:p>
          <a:p>
            <a:pPr lvl="1"/>
            <a:r>
              <a:rPr lang="en-US" sz="1200" dirty="0" smtClean="0"/>
              <a:t>would be useful to have 32bit counters at various stages, e.g. input, intermediate, output</a:t>
            </a:r>
          </a:p>
          <a:p>
            <a:pPr lvl="1"/>
            <a:r>
              <a:rPr lang="en-US" sz="1200" dirty="0" err="1" smtClean="0"/>
              <a:t>deadtime</a:t>
            </a:r>
            <a:r>
              <a:rPr lang="en-US" sz="1200" dirty="0" smtClean="0"/>
              <a:t> counters would be useful</a:t>
            </a:r>
          </a:p>
          <a:p>
            <a:pPr lvl="1"/>
            <a:r>
              <a:rPr lang="en-US" sz="1200" dirty="0" smtClean="0"/>
              <a:t>per-bunch monitoring could be very useful (3564 counters)</a:t>
            </a:r>
          </a:p>
          <a:p>
            <a:pPr lvl="1"/>
            <a:r>
              <a:rPr lang="en-US" sz="1200" dirty="0" smtClean="0"/>
              <a:t>could imagine turn counter for time normalization of counters</a:t>
            </a:r>
            <a:endParaRPr lang="en-US" sz="1200" dirty="0"/>
          </a:p>
        </p:txBody>
      </p:sp>
      <p:sp>
        <p:nvSpPr>
          <p:cNvPr id="9" name="Slide Number Placeholder 8"/>
          <p:cNvSpPr>
            <a:spLocks noGrp="1"/>
          </p:cNvSpPr>
          <p:nvPr>
            <p:ph type="sldNum" sz="quarter" idx="12"/>
          </p:nvPr>
        </p:nvSpPr>
        <p:spPr/>
        <p:txBody>
          <a:bodyPr/>
          <a:lstStyle/>
          <a:p>
            <a:fld id="{A1852816-64AA-3644-8A8D-D2644B4F6BB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err="1" smtClean="0"/>
              <a:t>Frontpanel</a:t>
            </a:r>
            <a:r>
              <a:rPr lang="en-US" dirty="0" smtClean="0"/>
              <a:t> + Compatibility</a:t>
            </a:r>
            <a:endParaRPr lang="en-US" dirty="0"/>
          </a:p>
        </p:txBody>
      </p:sp>
      <p:sp>
        <p:nvSpPr>
          <p:cNvPr id="11" name="Text Placeholder 10"/>
          <p:cNvSpPr>
            <a:spLocks noGrp="1"/>
          </p:cNvSpPr>
          <p:nvPr>
            <p:ph type="body" idx="1"/>
          </p:nvPr>
        </p:nvSpPr>
        <p:spPr/>
        <p:txBody>
          <a:bodyPr/>
          <a:lstStyle/>
          <a:p>
            <a:r>
              <a:rPr lang="en-US" dirty="0" smtClean="0"/>
              <a:t>Input LEMO-00</a:t>
            </a:r>
            <a:endParaRPr lang="en-US" dirty="0"/>
          </a:p>
        </p:txBody>
      </p:sp>
      <p:sp>
        <p:nvSpPr>
          <p:cNvPr id="12" name="Content Placeholder 11"/>
          <p:cNvSpPr>
            <a:spLocks noGrp="1"/>
          </p:cNvSpPr>
          <p:nvPr>
            <p:ph sz="half" idx="2"/>
          </p:nvPr>
        </p:nvSpPr>
        <p:spPr/>
        <p:txBody>
          <a:bodyPr>
            <a:normAutofit fontScale="70000" lnSpcReduction="20000"/>
          </a:bodyPr>
          <a:lstStyle/>
          <a:p>
            <a:r>
              <a:rPr lang="en-US" dirty="0" err="1" smtClean="0"/>
              <a:t>BCin</a:t>
            </a:r>
            <a:r>
              <a:rPr lang="en-US" dirty="0" smtClean="0"/>
              <a:t> </a:t>
            </a:r>
            <a:r>
              <a:rPr lang="en-US" dirty="0" smtClean="0"/>
              <a:t>(NIM, ECL)</a:t>
            </a:r>
          </a:p>
          <a:p>
            <a:pPr lvl="1"/>
            <a:r>
              <a:rPr lang="en-US" dirty="0" smtClean="0"/>
              <a:t>LTP(NIM, ECL), </a:t>
            </a:r>
            <a:r>
              <a:rPr lang="en-US" dirty="0" err="1" smtClean="0"/>
              <a:t>TTCvi(NIM</a:t>
            </a:r>
            <a:r>
              <a:rPr lang="en-US" dirty="0" smtClean="0"/>
              <a:t>), </a:t>
            </a:r>
            <a:r>
              <a:rPr lang="en-US" dirty="0" err="1" smtClean="0"/>
              <a:t>TTCex(ECL</a:t>
            </a:r>
            <a:r>
              <a:rPr lang="en-US" dirty="0" smtClean="0"/>
              <a:t>), TIM(NIM)</a:t>
            </a:r>
          </a:p>
          <a:p>
            <a:r>
              <a:rPr lang="en-US" dirty="0" err="1" smtClean="0"/>
              <a:t>ORBin</a:t>
            </a:r>
            <a:r>
              <a:rPr lang="en-US" dirty="0" smtClean="0"/>
              <a:t> </a:t>
            </a:r>
            <a:r>
              <a:rPr lang="en-US" dirty="0" smtClean="0"/>
              <a:t>(NIM, ECL)</a:t>
            </a:r>
          </a:p>
          <a:p>
            <a:pPr lvl="1"/>
            <a:r>
              <a:rPr lang="en-US" dirty="0" smtClean="0"/>
              <a:t>LTP(NIM,ECL), </a:t>
            </a:r>
            <a:r>
              <a:rPr lang="en-US" dirty="0" err="1" smtClean="0"/>
              <a:t>TTCvi(NIM</a:t>
            </a:r>
            <a:r>
              <a:rPr lang="en-US" dirty="0" smtClean="0"/>
              <a:t>)</a:t>
            </a:r>
          </a:p>
          <a:p>
            <a:r>
              <a:rPr lang="en-US" dirty="0" smtClean="0"/>
              <a:t>4 or more external triggers (NIM, TTL)</a:t>
            </a:r>
          </a:p>
          <a:p>
            <a:pPr lvl="1"/>
            <a:r>
              <a:rPr lang="en-US" dirty="0" smtClean="0"/>
              <a:t>NIM logic, LTP(NIM,ECL?), </a:t>
            </a:r>
            <a:r>
              <a:rPr lang="en-US" dirty="0" err="1" smtClean="0"/>
              <a:t>TTCvi(NIM</a:t>
            </a:r>
            <a:r>
              <a:rPr lang="en-US" dirty="0" smtClean="0"/>
              <a:t>), TIM(NIM</a:t>
            </a:r>
            <a:r>
              <a:rPr lang="en-US" dirty="0" smtClean="0"/>
              <a:t>), BCM(TTL)</a:t>
            </a:r>
          </a:p>
          <a:p>
            <a:r>
              <a:rPr lang="en-US" dirty="0" err="1" smtClean="0"/>
              <a:t>BUSYin</a:t>
            </a:r>
            <a:r>
              <a:rPr lang="en-US" dirty="0" smtClean="0"/>
              <a:t> </a:t>
            </a:r>
            <a:r>
              <a:rPr lang="en-US" dirty="0" smtClean="0"/>
              <a:t>(NIM, TTL)</a:t>
            </a:r>
          </a:p>
          <a:p>
            <a:pPr lvl="1"/>
            <a:r>
              <a:rPr lang="en-US" dirty="0" err="1" smtClean="0"/>
              <a:t>RODBusy(TTL,NIM</a:t>
            </a:r>
            <a:r>
              <a:rPr lang="en-US" dirty="0" smtClean="0"/>
              <a:t>), TIM(NIM), LTP(NIM,TTL)</a:t>
            </a:r>
          </a:p>
          <a:p>
            <a:r>
              <a:rPr lang="en-US" dirty="0" smtClean="0"/>
              <a:t>L1Ain </a:t>
            </a:r>
            <a:r>
              <a:rPr lang="en-US" dirty="0" smtClean="0"/>
              <a:t>(NIM, TTL, ECL?)</a:t>
            </a:r>
          </a:p>
          <a:p>
            <a:pPr lvl="1"/>
            <a:r>
              <a:rPr lang="en-US" dirty="0" smtClean="0"/>
              <a:t>LTP(NIM,ECL?), </a:t>
            </a:r>
            <a:r>
              <a:rPr lang="en-US" dirty="0" err="1" smtClean="0"/>
              <a:t>TTCvi(NIM</a:t>
            </a:r>
            <a:r>
              <a:rPr lang="en-US" dirty="0" smtClean="0"/>
              <a:t>)</a:t>
            </a:r>
          </a:p>
          <a:p>
            <a:r>
              <a:rPr lang="en-US" dirty="0" err="1" smtClean="0"/>
              <a:t>ECRin</a:t>
            </a:r>
            <a:r>
              <a:rPr lang="en-US" dirty="0" smtClean="0"/>
              <a:t> </a:t>
            </a:r>
            <a:r>
              <a:rPr lang="en-US" dirty="0" smtClean="0"/>
              <a:t>(NIM, TTL?)</a:t>
            </a:r>
          </a:p>
          <a:p>
            <a:pPr lvl="1"/>
            <a:r>
              <a:rPr lang="en-US" dirty="0" smtClean="0"/>
              <a:t>LTP(NIM)</a:t>
            </a:r>
          </a:p>
          <a:p>
            <a:endParaRPr lang="en-US" dirty="0"/>
          </a:p>
        </p:txBody>
      </p:sp>
      <p:sp>
        <p:nvSpPr>
          <p:cNvPr id="13" name="Text Placeholder 12"/>
          <p:cNvSpPr>
            <a:spLocks noGrp="1"/>
          </p:cNvSpPr>
          <p:nvPr>
            <p:ph type="body" sz="quarter" idx="3"/>
          </p:nvPr>
        </p:nvSpPr>
        <p:spPr/>
        <p:txBody>
          <a:bodyPr/>
          <a:lstStyle/>
          <a:p>
            <a:r>
              <a:rPr lang="en-US" dirty="0" smtClean="0"/>
              <a:t>Output LEMO-00</a:t>
            </a:r>
            <a:endParaRPr lang="en-US" dirty="0"/>
          </a:p>
        </p:txBody>
      </p:sp>
      <p:sp>
        <p:nvSpPr>
          <p:cNvPr id="14" name="Content Placeholder 13"/>
          <p:cNvSpPr>
            <a:spLocks noGrp="1"/>
          </p:cNvSpPr>
          <p:nvPr>
            <p:ph sz="quarter" idx="4"/>
          </p:nvPr>
        </p:nvSpPr>
        <p:spPr/>
        <p:txBody>
          <a:bodyPr>
            <a:normAutofit/>
          </a:bodyPr>
          <a:lstStyle/>
          <a:p>
            <a:r>
              <a:rPr lang="en-US" sz="1600" dirty="0" err="1" smtClean="0"/>
              <a:t>BCout</a:t>
            </a:r>
            <a:r>
              <a:rPr lang="en-US" sz="1600" dirty="0" smtClean="0"/>
              <a:t> </a:t>
            </a:r>
            <a:r>
              <a:rPr lang="en-US" sz="1600" dirty="0" smtClean="0"/>
              <a:t>(NIM,ECL)</a:t>
            </a:r>
          </a:p>
          <a:p>
            <a:pPr lvl="1"/>
            <a:r>
              <a:rPr lang="en-US" sz="1200" dirty="0" smtClean="0"/>
              <a:t>LTP(NIM), TIM(NIM), </a:t>
            </a:r>
            <a:r>
              <a:rPr lang="en-US" sz="1200" dirty="0" err="1" smtClean="0"/>
              <a:t>TTCvi(ECL</a:t>
            </a:r>
            <a:r>
              <a:rPr lang="en-US" sz="1200" dirty="0" smtClean="0"/>
              <a:t>), </a:t>
            </a:r>
            <a:r>
              <a:rPr lang="en-US" sz="1200" dirty="0" err="1" smtClean="0"/>
              <a:t>TTCex(ECL</a:t>
            </a:r>
            <a:r>
              <a:rPr lang="en-US" sz="1200" dirty="0" smtClean="0"/>
              <a:t>)</a:t>
            </a:r>
          </a:p>
          <a:p>
            <a:r>
              <a:rPr lang="en-US" sz="1600" dirty="0" err="1" smtClean="0"/>
              <a:t>ORBout</a:t>
            </a:r>
            <a:r>
              <a:rPr lang="en-US" sz="1600" dirty="0" smtClean="0"/>
              <a:t> </a:t>
            </a:r>
            <a:r>
              <a:rPr lang="en-US" sz="1600" dirty="0" smtClean="0"/>
              <a:t>(NIM,ECL)</a:t>
            </a:r>
          </a:p>
          <a:p>
            <a:pPr lvl="1"/>
            <a:r>
              <a:rPr lang="en-US" sz="1200" dirty="0" smtClean="0"/>
              <a:t>LTP(NIM), TIM(NIM), </a:t>
            </a:r>
            <a:r>
              <a:rPr lang="en-US" sz="1200" dirty="0" err="1" smtClean="0"/>
              <a:t>TTCvi(ECL</a:t>
            </a:r>
            <a:r>
              <a:rPr lang="en-US" sz="1200" dirty="0" smtClean="0"/>
              <a:t>)</a:t>
            </a:r>
          </a:p>
          <a:p>
            <a:r>
              <a:rPr lang="en-US" sz="1600" dirty="0" smtClean="0"/>
              <a:t>L1Aout </a:t>
            </a:r>
            <a:r>
              <a:rPr lang="en-US" sz="1600" dirty="0" smtClean="0"/>
              <a:t>(NIM,ECL)</a:t>
            </a:r>
          </a:p>
          <a:p>
            <a:pPr lvl="1"/>
            <a:r>
              <a:rPr lang="en-US" sz="1200" dirty="0" smtClean="0"/>
              <a:t>LTP(NIM), </a:t>
            </a:r>
            <a:r>
              <a:rPr lang="en-US" sz="1200" dirty="0" err="1" smtClean="0"/>
              <a:t>TTCvi(ECL,NIM</a:t>
            </a:r>
            <a:r>
              <a:rPr lang="en-US" sz="1200" dirty="0" smtClean="0"/>
              <a:t>), TIM(NIM)</a:t>
            </a:r>
          </a:p>
          <a:p>
            <a:r>
              <a:rPr lang="en-US" sz="1600" dirty="0" smtClean="0"/>
              <a:t>4 trigger items (NIM,ECL)</a:t>
            </a:r>
          </a:p>
          <a:p>
            <a:pPr lvl="1"/>
            <a:r>
              <a:rPr lang="en-US" sz="1200" dirty="0" smtClean="0"/>
              <a:t>LTP(NIM), </a:t>
            </a:r>
            <a:r>
              <a:rPr lang="en-US" sz="1200" dirty="0" err="1" smtClean="0"/>
              <a:t>TTCvi(ECL,NIM</a:t>
            </a:r>
            <a:r>
              <a:rPr lang="en-US" sz="1200" dirty="0" smtClean="0"/>
              <a:t>), TIM(NIM)</a:t>
            </a:r>
          </a:p>
          <a:p>
            <a:r>
              <a:rPr lang="en-US" sz="1600" dirty="0" err="1" smtClean="0"/>
              <a:t>ECRout</a:t>
            </a:r>
            <a:r>
              <a:rPr lang="en-US" sz="1600" dirty="0" smtClean="0"/>
              <a:t> </a:t>
            </a:r>
            <a:r>
              <a:rPr lang="en-US" sz="1600" dirty="0" smtClean="0"/>
              <a:t>(NIM)</a:t>
            </a:r>
          </a:p>
          <a:p>
            <a:pPr lvl="1"/>
            <a:r>
              <a:rPr lang="en-US" sz="1200" dirty="0" smtClean="0"/>
              <a:t>LTP(NIM), </a:t>
            </a:r>
            <a:r>
              <a:rPr lang="en-US" sz="1200" dirty="0" err="1" smtClean="0"/>
              <a:t>TTCvi(NIM</a:t>
            </a:r>
            <a:r>
              <a:rPr lang="en-US" sz="1200" dirty="0" smtClean="0"/>
              <a:t>), TIM(NIM)</a:t>
            </a:r>
          </a:p>
          <a:p>
            <a:r>
              <a:rPr lang="en-US" sz="1600" dirty="0" err="1" smtClean="0"/>
              <a:t>VETOout</a:t>
            </a:r>
            <a:r>
              <a:rPr lang="en-US" sz="1600" dirty="0" smtClean="0"/>
              <a:t> </a:t>
            </a:r>
            <a:r>
              <a:rPr lang="en-US" sz="1600" dirty="0" smtClean="0"/>
              <a:t>(NIM,TTL)</a:t>
            </a:r>
          </a:p>
          <a:p>
            <a:pPr lvl="1"/>
            <a:r>
              <a:rPr lang="en-US" sz="1200" dirty="0" smtClean="0"/>
              <a:t>LTP(NIM,TTL), </a:t>
            </a:r>
            <a:r>
              <a:rPr lang="en-US" sz="1200" dirty="0" err="1" smtClean="0"/>
              <a:t>RODBusy(TTL</a:t>
            </a:r>
            <a:r>
              <a:rPr lang="en-US" sz="1200" dirty="0" smtClean="0"/>
              <a:t>), TIM(NIM)</a:t>
            </a:r>
            <a:endParaRPr lang="en-US" sz="1200" dirty="0"/>
          </a:p>
        </p:txBody>
      </p:sp>
      <p:sp>
        <p:nvSpPr>
          <p:cNvPr id="6" name="Slide Number Placeholder 5"/>
          <p:cNvSpPr>
            <a:spLocks noGrp="1"/>
          </p:cNvSpPr>
          <p:nvPr>
            <p:ph type="sldNum" sz="quarter" idx="12"/>
          </p:nvPr>
        </p:nvSpPr>
        <p:spPr/>
        <p:txBody>
          <a:bodyPr/>
          <a:lstStyle/>
          <a:p>
            <a:fld id="{A1852816-64AA-3644-8A8D-D2644B4F6BBF}" type="slidenum">
              <a:rPr lang="en-US" smtClean="0"/>
              <a:pPr/>
              <a:t>4</a:t>
            </a:fld>
            <a:endParaRPr lang="en-US"/>
          </a:p>
        </p:txBody>
      </p:sp>
      <p:sp>
        <p:nvSpPr>
          <p:cNvPr id="15" name="TextBox 14"/>
          <p:cNvSpPr txBox="1"/>
          <p:nvPr/>
        </p:nvSpPr>
        <p:spPr>
          <a:xfrm>
            <a:off x="495300" y="6235700"/>
            <a:ext cx="6613822" cy="369332"/>
          </a:xfrm>
          <a:prstGeom prst="rect">
            <a:avLst/>
          </a:prstGeom>
          <a:noFill/>
        </p:spPr>
        <p:txBody>
          <a:bodyPr wrap="none" rtlCol="0">
            <a:spAutoFit/>
          </a:bodyPr>
          <a:lstStyle/>
          <a:p>
            <a:r>
              <a:rPr lang="en-US" dirty="0" smtClean="0"/>
              <a:t>Remark: need to carefully check electric compatibility for each board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1904</TotalTime>
  <Words>758</Words>
  <Application>Microsoft Macintosh PowerPoint</Application>
  <PresentationFormat>On-screen Show (4:3)</PresentationFormat>
  <Paragraphs>138</Paragraphs>
  <Slides>4</Slides>
  <Notes>0</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Office Theme</vt:lpstr>
      <vt:lpstr>Interesting use-cases</vt:lpstr>
      <vt:lpstr>Slide 2</vt:lpstr>
      <vt:lpstr>Comments</vt:lpstr>
      <vt:lpstr>Frontpanel + Compatibility</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 Robinson</dc:creator>
  <cp:lastModifiedBy>Thilo Pauly</cp:lastModifiedBy>
  <cp:revision>52</cp:revision>
  <dcterms:created xsi:type="dcterms:W3CDTF">2010-05-11T10:24:26Z</dcterms:created>
  <dcterms:modified xsi:type="dcterms:W3CDTF">2010-05-11T11:27:12Z</dcterms:modified>
</cp:coreProperties>
</file>