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63" r:id="rId2"/>
    <p:sldId id="256" r:id="rId3"/>
    <p:sldId id="264" r:id="rId4"/>
    <p:sldId id="261" r:id="rId5"/>
  </p:sldIdLst>
  <p:sldSz cx="9906000" cy="6858000" type="A4"/>
  <p:notesSz cx="6745288" cy="9882188"/>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100" d="100"/>
          <a:sy n="100" d="100"/>
        </p:scale>
        <p:origin x="-378" y="-174"/>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588"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21113" y="0"/>
            <a:ext cx="2922587" cy="493713"/>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A6FA194-9D86-4F02-ADBD-AF7587A6110C}" type="datetimeFigureOut">
              <a:rPr lang="en-US"/>
              <a:pPr>
                <a:defRPr/>
              </a:pPr>
              <a:t>5/12/2010</a:t>
            </a:fld>
            <a:endParaRPr lang="en-US"/>
          </a:p>
        </p:txBody>
      </p:sp>
      <p:sp>
        <p:nvSpPr>
          <p:cNvPr id="4" name="Footer Placeholder 3"/>
          <p:cNvSpPr>
            <a:spLocks noGrp="1"/>
          </p:cNvSpPr>
          <p:nvPr>
            <p:ph type="ftr" sz="quarter" idx="2"/>
          </p:nvPr>
        </p:nvSpPr>
        <p:spPr>
          <a:xfrm>
            <a:off x="0" y="9386888"/>
            <a:ext cx="2922588"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21113" y="9386888"/>
            <a:ext cx="2922587" cy="493712"/>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366386F-7C7A-45B4-918C-A132D1BCB19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588"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21113" y="0"/>
            <a:ext cx="2922587" cy="493713"/>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4789539-B109-4A7E-982D-B915E791AF5B}" type="datetimeFigureOut">
              <a:rPr lang="en-US"/>
              <a:pPr>
                <a:defRPr/>
              </a:pPr>
              <a:t>5/12/2010</a:t>
            </a:fld>
            <a:endParaRPr lang="en-US"/>
          </a:p>
        </p:txBody>
      </p:sp>
      <p:sp>
        <p:nvSpPr>
          <p:cNvPr id="4" name="Slide Image Placeholder 3"/>
          <p:cNvSpPr>
            <a:spLocks noGrp="1" noRot="1" noChangeAspect="1"/>
          </p:cNvSpPr>
          <p:nvPr>
            <p:ph type="sldImg" idx="2"/>
          </p:nvPr>
        </p:nvSpPr>
        <p:spPr>
          <a:xfrm>
            <a:off x="696913" y="741363"/>
            <a:ext cx="5351462" cy="37052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4688" y="4694238"/>
            <a:ext cx="5395912" cy="4446587"/>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386888"/>
            <a:ext cx="2922588"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21113" y="9386888"/>
            <a:ext cx="2922587" cy="493712"/>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0C7DADC-F4A9-4BBF-B085-DB55D0973C25}"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13/04/2010</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20632F-D817-4B59-8534-FA57A0D4470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13/04/2010</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B3D598-690F-4B95-8452-4A645E4A3A8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13/04/2010</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39A3FE-FF68-4AB2-93E1-1C0F6A911E4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13/04/2010</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675EF1-52E5-4C5A-8294-037EB444540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13/04/2010</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2A21C8-2D36-4190-9C94-D6267356E88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13/04/2010</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867DA5-2DAD-4653-A5A8-647E1E49E3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13/04/2010</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9ED37C7-B6DE-4B3D-A281-11C8141AA7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13/04/2010</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2FE6D5A-29F7-41F7-A175-B9CB747FFD5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13/04/2010</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B6AC76E-8E15-4D9F-8A57-92C7F076C72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13/04/2010</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190084-3EB9-4CDD-A3C8-BEAD981367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13/04/2010</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9EAE2C6-BB95-4684-8674-E2AA600BBEE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r>
              <a:rPr lang="en-US"/>
              <a:t>13/04/2010</a:t>
            </a:r>
            <a:endParaRPr lang="en-US"/>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A54543F-67FB-4A20-9E42-FA63F4F3C55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6"/>
          <p:cNvSpPr>
            <a:spLocks noGrp="1"/>
          </p:cNvSpPr>
          <p:nvPr>
            <p:ph type="title"/>
          </p:nvPr>
        </p:nvSpPr>
        <p:spPr/>
        <p:txBody>
          <a:bodyPr/>
          <a:lstStyle/>
          <a:p>
            <a:r>
              <a:rPr lang="en-US" smtClean="0"/>
              <a:t>Interesting use-cases</a:t>
            </a:r>
          </a:p>
        </p:txBody>
      </p:sp>
      <p:sp>
        <p:nvSpPr>
          <p:cNvPr id="8" name="Content Placeholder 7"/>
          <p:cNvSpPr>
            <a:spLocks noGrp="1"/>
          </p:cNvSpPr>
          <p:nvPr>
            <p:ph sz="half" idx="1"/>
          </p:nvPr>
        </p:nvSpPr>
        <p:spPr>
          <a:xfrm>
            <a:off x="495300" y="1600200"/>
            <a:ext cx="4375150" cy="4525963"/>
          </a:xfrm>
        </p:spPr>
        <p:txBody>
          <a:bodyPr rtlCol="0">
            <a:normAutofit fontScale="92500" lnSpcReduction="20000"/>
          </a:bodyPr>
          <a:lstStyle/>
          <a:p>
            <a:pPr fontAlgn="auto">
              <a:spcAft>
                <a:spcPts val="0"/>
              </a:spcAft>
              <a:buFont typeface="Arial"/>
              <a:buChar char="•"/>
              <a:defRPr/>
            </a:pPr>
            <a:r>
              <a:rPr lang="en-US" dirty="0" smtClean="0"/>
              <a:t>Trigger generator for LTP (via LEMO)</a:t>
            </a:r>
          </a:p>
          <a:p>
            <a:pPr lvl="1" fontAlgn="auto">
              <a:spcAft>
                <a:spcPts val="0"/>
              </a:spcAft>
              <a:buFont typeface="Arial"/>
              <a:buChar char="–"/>
              <a:defRPr/>
            </a:pPr>
            <a:r>
              <a:rPr lang="en-US" dirty="0" smtClean="0"/>
              <a:t>no busy gating, feed-forward of </a:t>
            </a:r>
            <a:r>
              <a:rPr lang="en-US" dirty="0" err="1" smtClean="0"/>
              <a:t>deadtime</a:t>
            </a:r>
            <a:r>
              <a:rPr lang="en-US" dirty="0" smtClean="0"/>
              <a:t> to LTP</a:t>
            </a:r>
          </a:p>
          <a:p>
            <a:pPr fontAlgn="auto">
              <a:spcAft>
                <a:spcPts val="0"/>
              </a:spcAft>
              <a:buFont typeface="Arial"/>
              <a:buChar char="•"/>
              <a:defRPr/>
            </a:pPr>
            <a:r>
              <a:rPr lang="en-US" dirty="0" smtClean="0"/>
              <a:t>Standalone trigger generator without LTP</a:t>
            </a:r>
          </a:p>
          <a:p>
            <a:pPr lvl="1" fontAlgn="auto">
              <a:spcAft>
                <a:spcPts val="0"/>
              </a:spcAft>
              <a:buFont typeface="Arial"/>
              <a:buChar char="–"/>
              <a:defRPr/>
            </a:pPr>
            <a:r>
              <a:rPr lang="en-US" smtClean="0"/>
              <a:t>busy gating</a:t>
            </a:r>
          </a:p>
          <a:p>
            <a:pPr fontAlgn="auto">
              <a:spcAft>
                <a:spcPts val="0"/>
              </a:spcAft>
              <a:buFont typeface="Arial"/>
              <a:buChar char="•"/>
              <a:defRPr/>
            </a:pPr>
            <a:r>
              <a:rPr lang="en-US" dirty="0" smtClean="0"/>
              <a:t>ECR generator</a:t>
            </a:r>
          </a:p>
          <a:p>
            <a:pPr fontAlgn="auto">
              <a:spcAft>
                <a:spcPts val="0"/>
              </a:spcAft>
              <a:buFont typeface="Arial"/>
              <a:buChar char="•"/>
              <a:defRPr/>
            </a:pPr>
            <a:r>
              <a:rPr lang="en-US" dirty="0" smtClean="0"/>
              <a:t>VETO generator</a:t>
            </a:r>
          </a:p>
          <a:p>
            <a:pPr fontAlgn="auto">
              <a:spcAft>
                <a:spcPts val="0"/>
              </a:spcAft>
              <a:buFont typeface="Arial"/>
              <a:buChar char="•"/>
              <a:defRPr/>
            </a:pPr>
            <a:r>
              <a:rPr lang="en-US" dirty="0" smtClean="0"/>
              <a:t>L1A (or other signal) sequence </a:t>
            </a:r>
            <a:r>
              <a:rPr lang="en-US" dirty="0" err="1" smtClean="0"/>
              <a:t>analyser</a:t>
            </a:r>
            <a:endParaRPr lang="en-US" dirty="0" smtClean="0"/>
          </a:p>
          <a:p>
            <a:pPr fontAlgn="auto">
              <a:spcAft>
                <a:spcPts val="0"/>
              </a:spcAft>
              <a:buFont typeface="Arial"/>
              <a:buChar char="•"/>
              <a:defRPr/>
            </a:pPr>
            <a:r>
              <a:rPr lang="en-US" dirty="0" smtClean="0"/>
              <a:t>Sequence playback</a:t>
            </a:r>
            <a:endParaRPr lang="en-US" dirty="0"/>
          </a:p>
        </p:txBody>
      </p:sp>
      <p:sp>
        <p:nvSpPr>
          <p:cNvPr id="9" name="Content Placeholder 8"/>
          <p:cNvSpPr>
            <a:spLocks noGrp="1"/>
          </p:cNvSpPr>
          <p:nvPr>
            <p:ph sz="half" idx="2"/>
          </p:nvPr>
        </p:nvSpPr>
        <p:spPr>
          <a:xfrm>
            <a:off x="5035550" y="1600200"/>
            <a:ext cx="4375150" cy="4525963"/>
          </a:xfrm>
        </p:spPr>
        <p:txBody>
          <a:bodyPr rtlCol="0">
            <a:normAutofit fontScale="92500" lnSpcReduction="20000"/>
          </a:bodyPr>
          <a:lstStyle/>
          <a:p>
            <a:pPr fontAlgn="auto">
              <a:spcAft>
                <a:spcPts val="0"/>
              </a:spcAft>
              <a:buFont typeface="Arial"/>
              <a:buChar char="•"/>
              <a:defRPr/>
            </a:pPr>
            <a:r>
              <a:rPr lang="en-US" dirty="0" smtClean="0"/>
              <a:t>BC/ORBIT source, fine-delay (</a:t>
            </a:r>
            <a:r>
              <a:rPr lang="en-US" dirty="0" err="1" smtClean="0"/>
              <a:t>dt</a:t>
            </a:r>
            <a:r>
              <a:rPr lang="en-US" dirty="0" smtClean="0"/>
              <a:t>=0.5-1ns) for timing scans</a:t>
            </a:r>
          </a:p>
          <a:p>
            <a:pPr fontAlgn="auto">
              <a:spcAft>
                <a:spcPts val="0"/>
              </a:spcAft>
              <a:buFont typeface="Arial"/>
              <a:buChar char="•"/>
              <a:defRPr/>
            </a:pPr>
            <a:r>
              <a:rPr lang="en-US" dirty="0" smtClean="0"/>
              <a:t>Generic delay line</a:t>
            </a:r>
          </a:p>
          <a:p>
            <a:pPr fontAlgn="auto">
              <a:spcAft>
                <a:spcPts val="0"/>
              </a:spcAft>
              <a:buFont typeface="Arial"/>
              <a:buChar char="•"/>
              <a:defRPr/>
            </a:pPr>
            <a:r>
              <a:rPr lang="en-US" dirty="0" smtClean="0"/>
              <a:t>Generic counter facility</a:t>
            </a:r>
          </a:p>
          <a:p>
            <a:pPr lvl="1" fontAlgn="auto">
              <a:spcAft>
                <a:spcPts val="0"/>
              </a:spcAft>
              <a:buFont typeface="Arial"/>
              <a:buChar char="–"/>
              <a:defRPr/>
            </a:pPr>
            <a:r>
              <a:rPr lang="en-US" dirty="0" smtClean="0"/>
              <a:t>a few counters</a:t>
            </a:r>
          </a:p>
          <a:p>
            <a:pPr lvl="1" fontAlgn="auto">
              <a:spcAft>
                <a:spcPts val="0"/>
              </a:spcAft>
              <a:buFont typeface="Arial"/>
              <a:buChar char="–"/>
              <a:defRPr/>
            </a:pPr>
            <a:r>
              <a:rPr lang="en-US" dirty="0" smtClean="0"/>
              <a:t>per-bunch counters?</a:t>
            </a:r>
          </a:p>
          <a:p>
            <a:pPr fontAlgn="auto">
              <a:spcAft>
                <a:spcPts val="0"/>
              </a:spcAft>
              <a:buFont typeface="Arial"/>
              <a:buChar char="•"/>
              <a:defRPr/>
            </a:pPr>
            <a:r>
              <a:rPr lang="en-US" dirty="0" smtClean="0"/>
              <a:t>BCM:</a:t>
            </a:r>
          </a:p>
          <a:p>
            <a:pPr lvl="1" fontAlgn="auto">
              <a:spcAft>
                <a:spcPts val="0"/>
              </a:spcAft>
              <a:buFont typeface="Arial"/>
              <a:buChar char="–"/>
              <a:defRPr/>
            </a:pPr>
            <a:r>
              <a:rPr lang="en-US" dirty="0" smtClean="0"/>
              <a:t>generic logic unit</a:t>
            </a:r>
          </a:p>
          <a:p>
            <a:pPr lvl="1" fontAlgn="auto">
              <a:spcAft>
                <a:spcPts val="0"/>
              </a:spcAft>
              <a:buFont typeface="Arial"/>
              <a:buChar char="–"/>
              <a:defRPr/>
            </a:pPr>
            <a:r>
              <a:rPr lang="en-US" dirty="0" smtClean="0"/>
              <a:t>typically TTL</a:t>
            </a:r>
          </a:p>
          <a:p>
            <a:pPr lvl="1" fontAlgn="auto">
              <a:spcAft>
                <a:spcPts val="0"/>
              </a:spcAft>
              <a:buFont typeface="Arial"/>
              <a:buChar char="–"/>
              <a:defRPr/>
            </a:pPr>
            <a:r>
              <a:rPr lang="en-US" dirty="0" smtClean="0"/>
              <a:t>how many signals? 6?</a:t>
            </a:r>
          </a:p>
          <a:p>
            <a:pPr lvl="1" fontAlgn="auto">
              <a:spcAft>
                <a:spcPts val="0"/>
              </a:spcAft>
              <a:buFont typeface="Arial"/>
              <a:buChar char="–"/>
              <a:defRPr/>
            </a:pPr>
            <a:r>
              <a:rPr lang="en-US" dirty="0" smtClean="0"/>
              <a:t>possibility to make logic at larger frequency?</a:t>
            </a:r>
            <a:endParaRPr lang="en-US" dirty="0"/>
          </a:p>
        </p:txBody>
      </p:sp>
      <p:sp>
        <p:nvSpPr>
          <p:cNvPr id="6" name="Slide Number Placeholder 5"/>
          <p:cNvSpPr>
            <a:spLocks noGrp="1"/>
          </p:cNvSpPr>
          <p:nvPr>
            <p:ph type="sldNum" sz="quarter" idx="12"/>
          </p:nvPr>
        </p:nvSpPr>
        <p:spPr/>
        <p:txBody>
          <a:bodyPr/>
          <a:lstStyle/>
          <a:p>
            <a:pPr>
              <a:defRPr/>
            </a:pPr>
            <a:fld id="{928261B4-8A2C-4340-B848-7D7CB005794E}" type="slidenum">
              <a:rPr lang="en-US"/>
              <a:pPr>
                <a:defRPr/>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63"/>
          <p:cNvSpPr txBox="1">
            <a:spLocks noChangeArrowheads="1"/>
          </p:cNvSpPr>
          <p:nvPr/>
        </p:nvSpPr>
        <p:spPr bwMode="auto">
          <a:xfrm>
            <a:off x="385763" y="5910263"/>
            <a:ext cx="2732087" cy="366712"/>
          </a:xfrm>
          <a:prstGeom prst="rect">
            <a:avLst/>
          </a:prstGeom>
          <a:noFill/>
          <a:ln w="9525">
            <a:noFill/>
            <a:miter lim="800000"/>
            <a:headEnd/>
            <a:tailEnd/>
          </a:ln>
        </p:spPr>
        <p:txBody>
          <a:bodyPr wrap="none">
            <a:spAutoFit/>
          </a:bodyPr>
          <a:lstStyle/>
          <a:p>
            <a:r>
              <a:rPr lang="en-US">
                <a:latin typeface="Calibri" pitchFamily="34" charset="0"/>
              </a:rPr>
              <a:t>Block Diagramof DAVE card</a:t>
            </a:r>
          </a:p>
        </p:txBody>
      </p:sp>
      <p:sp>
        <p:nvSpPr>
          <p:cNvPr id="67" name="Slide Number Placeholder 66"/>
          <p:cNvSpPr>
            <a:spLocks noGrp="1"/>
          </p:cNvSpPr>
          <p:nvPr>
            <p:ph type="sldNum" sz="quarter" idx="12"/>
          </p:nvPr>
        </p:nvSpPr>
        <p:spPr/>
        <p:txBody>
          <a:bodyPr/>
          <a:lstStyle/>
          <a:p>
            <a:pPr>
              <a:defRPr/>
            </a:pPr>
            <a:fld id="{09E82BBE-4AD3-4FDB-9F9F-5DBD1D863141}" type="slidenum">
              <a:rPr lang="en-US"/>
              <a:pPr>
                <a:defRPr/>
              </a:pPr>
              <a:t>2</a:t>
            </a:fld>
            <a:endParaRPr lang="en-US"/>
          </a:p>
        </p:txBody>
      </p:sp>
      <p:grpSp>
        <p:nvGrpSpPr>
          <p:cNvPr id="16387" name="Group 172"/>
          <p:cNvGrpSpPr>
            <a:grpSpLocks/>
          </p:cNvGrpSpPr>
          <p:nvPr/>
        </p:nvGrpSpPr>
        <p:grpSpPr bwMode="auto">
          <a:xfrm>
            <a:off x="558800" y="2462213"/>
            <a:ext cx="2624138" cy="1212850"/>
            <a:chOff x="592667" y="278384"/>
            <a:chExt cx="2421466" cy="1211749"/>
          </a:xfrm>
        </p:grpSpPr>
        <p:sp>
          <p:nvSpPr>
            <p:cNvPr id="126" name="Rectangle 125"/>
            <p:cNvSpPr/>
            <p:nvPr/>
          </p:nvSpPr>
          <p:spPr>
            <a:xfrm>
              <a:off x="592667" y="287900"/>
              <a:ext cx="2421466" cy="1202233"/>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3" name="Trapezoid 82"/>
            <p:cNvSpPr>
              <a:spLocks noChangeArrowheads="1"/>
            </p:cNvSpPr>
            <p:nvPr/>
          </p:nvSpPr>
          <p:spPr bwMode="auto">
            <a:xfrm rot="5400000">
              <a:off x="1805361" y="935567"/>
              <a:ext cx="541866" cy="203200"/>
            </a:xfrm>
            <a:custGeom>
              <a:avLst/>
              <a:gdLst>
                <a:gd name="T0" fmla="*/ 270933 w 541866"/>
                <a:gd name="T1" fmla="*/ 0 h 203200"/>
                <a:gd name="T2" fmla="*/ 25400 w 541866"/>
                <a:gd name="T3" fmla="*/ 101600 h 203200"/>
                <a:gd name="T4" fmla="*/ 270933 w 541866"/>
                <a:gd name="T5" fmla="*/ 203200 h 203200"/>
                <a:gd name="T6" fmla="*/ 516466 w 541866"/>
                <a:gd name="T7" fmla="*/ 101600 h 203200"/>
                <a:gd name="T8" fmla="*/ 17694720 60000 65536"/>
                <a:gd name="T9" fmla="*/ 11796480 60000 65536"/>
                <a:gd name="T10" fmla="*/ 5898240 60000 65536"/>
                <a:gd name="T11" fmla="*/ 0 60000 65536"/>
                <a:gd name="T12" fmla="*/ 33867 w 541866"/>
                <a:gd name="T13" fmla="*/ 12700 h 203200"/>
                <a:gd name="T14" fmla="*/ 507999 w 541866"/>
                <a:gd name="T15" fmla="*/ 203200 h 203200"/>
              </a:gdLst>
              <a:ahLst/>
              <a:cxnLst>
                <a:cxn ang="T8">
                  <a:pos x="T0" y="T1"/>
                </a:cxn>
                <a:cxn ang="T9">
                  <a:pos x="T2" y="T3"/>
                </a:cxn>
                <a:cxn ang="T10">
                  <a:pos x="T4" y="T5"/>
                </a:cxn>
                <a:cxn ang="T11">
                  <a:pos x="T6" y="T7"/>
                </a:cxn>
              </a:cxnLst>
              <a:rect l="T12" t="T13" r="T14" b="T15"/>
              <a:pathLst>
                <a:path w="541866" h="203200">
                  <a:moveTo>
                    <a:pt x="0" y="203200"/>
                  </a:moveTo>
                  <a:lnTo>
                    <a:pt x="50800" y="0"/>
                  </a:lnTo>
                  <a:lnTo>
                    <a:pt x="491066" y="0"/>
                  </a:lnTo>
                  <a:lnTo>
                    <a:pt x="541866" y="203200"/>
                  </a:lnTo>
                  <a:close/>
                </a:path>
              </a:pathLst>
            </a:custGeom>
            <a:noFill/>
            <a:ln w="9525" algn="ctr">
              <a:solidFill>
                <a:schemeClr val="tx1"/>
              </a:solidFill>
              <a:miter lim="800000"/>
              <a:headEnd/>
              <a:tailEnd/>
            </a:ln>
            <a:effectLst>
              <a:outerShdw dist="23000" dir="5400000" rotWithShape="0">
                <a:srgbClr val="000000">
                  <a:alpha val="34999"/>
                </a:srgbClr>
              </a:outerShdw>
            </a:effectLst>
          </p:spPr>
          <p:txBody>
            <a:bodyPr rot="10800000" vert="eaVert" anchor="ctr"/>
            <a:lstStyle/>
            <a:p>
              <a:pPr algn="ctr" fontAlgn="auto">
                <a:spcBef>
                  <a:spcPts val="0"/>
                </a:spcBef>
                <a:spcAft>
                  <a:spcPts val="0"/>
                </a:spcAft>
                <a:defRPr/>
              </a:pPr>
              <a:endParaRPr lang="en-US">
                <a:solidFill>
                  <a:schemeClr val="lt1"/>
                </a:solidFill>
                <a:latin typeface="+mn-lt"/>
                <a:cs typeface="+mn-cs"/>
              </a:endParaRPr>
            </a:p>
          </p:txBody>
        </p:sp>
        <p:cxnSp>
          <p:nvCxnSpPr>
            <p:cNvPr id="86" name="Straight Connector 85"/>
            <p:cNvCxnSpPr/>
            <p:nvPr/>
          </p:nvCxnSpPr>
          <p:spPr>
            <a:xfrm flipV="1">
              <a:off x="1719169" y="1034934"/>
              <a:ext cx="247566" cy="158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1300210" y="1193539"/>
              <a:ext cx="670920" cy="158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99" name="Rectangle 98"/>
            <p:cNvSpPr/>
            <p:nvPr/>
          </p:nvSpPr>
          <p:spPr>
            <a:xfrm>
              <a:off x="1253333" y="957217"/>
              <a:ext cx="457046" cy="16495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0" name="Straight Connector 99"/>
            <p:cNvCxnSpPr/>
            <p:nvPr/>
          </p:nvCxnSpPr>
          <p:spPr>
            <a:xfrm>
              <a:off x="1705984" y="868398"/>
              <a:ext cx="256356" cy="158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83" idx="0"/>
            </p:cNvCxnSpPr>
            <p:nvPr/>
          </p:nvCxnSpPr>
          <p:spPr>
            <a:xfrm flipV="1">
              <a:off x="2177680" y="1033348"/>
              <a:ext cx="480484" cy="317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04" name="TextBox 103"/>
            <p:cNvSpPr txBox="1"/>
            <p:nvPr/>
          </p:nvSpPr>
          <p:spPr>
            <a:xfrm>
              <a:off x="2328564" y="728825"/>
              <a:ext cx="483414" cy="244253"/>
            </a:xfrm>
            <a:prstGeom prst="rect">
              <a:avLst/>
            </a:prstGeom>
            <a:noFill/>
          </p:spPr>
          <p:txBody>
            <a:bodyPr wrap="none">
              <a:spAutoFit/>
            </a:bodyPr>
            <a:lstStyle/>
            <a:p>
              <a:pPr fontAlgn="auto">
                <a:spcBef>
                  <a:spcPts val="0"/>
                </a:spcBef>
                <a:spcAft>
                  <a:spcPts val="0"/>
                </a:spcAft>
                <a:defRPr/>
              </a:pPr>
              <a:r>
                <a:rPr lang="en-US" sz="1050" dirty="0" err="1">
                  <a:latin typeface="+mn-lt"/>
                  <a:cs typeface="+mn-cs"/>
                </a:rPr>
                <a:t>ECRsel</a:t>
              </a:r>
              <a:endParaRPr lang="en-US" sz="1050" dirty="0">
                <a:latin typeface="+mn-lt"/>
                <a:cs typeface="+mn-cs"/>
              </a:endParaRPr>
            </a:p>
          </p:txBody>
        </p:sp>
        <p:sp>
          <p:nvSpPr>
            <p:cNvPr id="105" name="TextBox 104"/>
            <p:cNvSpPr txBox="1"/>
            <p:nvPr/>
          </p:nvSpPr>
          <p:spPr>
            <a:xfrm>
              <a:off x="1253333" y="678071"/>
              <a:ext cx="392591" cy="244253"/>
            </a:xfrm>
            <a:prstGeom prst="rect">
              <a:avLst/>
            </a:prstGeom>
            <a:noFill/>
          </p:spPr>
          <p:txBody>
            <a:bodyPr wrap="none">
              <a:spAutoFit/>
            </a:bodyPr>
            <a:lstStyle/>
            <a:p>
              <a:pPr fontAlgn="auto">
                <a:spcBef>
                  <a:spcPts val="0"/>
                </a:spcBef>
                <a:spcAft>
                  <a:spcPts val="0"/>
                </a:spcAft>
                <a:defRPr/>
              </a:pPr>
              <a:r>
                <a:rPr lang="en-US" sz="1050" dirty="0">
                  <a:latin typeface="+mn-lt"/>
                  <a:cs typeface="+mn-cs"/>
                </a:rPr>
                <a:t>VME</a:t>
              </a:r>
              <a:endParaRPr lang="en-US" sz="1050" dirty="0">
                <a:latin typeface="+mn-lt"/>
                <a:cs typeface="+mn-cs"/>
              </a:endParaRPr>
            </a:p>
          </p:txBody>
        </p:sp>
        <p:sp>
          <p:nvSpPr>
            <p:cNvPr id="106" name="TextBox 105"/>
            <p:cNvSpPr txBox="1"/>
            <p:nvPr/>
          </p:nvSpPr>
          <p:spPr>
            <a:xfrm>
              <a:off x="812401" y="1049209"/>
              <a:ext cx="440933" cy="244253"/>
            </a:xfrm>
            <a:prstGeom prst="rect">
              <a:avLst/>
            </a:prstGeom>
            <a:noFill/>
          </p:spPr>
          <p:txBody>
            <a:bodyPr wrap="none">
              <a:spAutoFit/>
            </a:bodyPr>
            <a:lstStyle/>
            <a:p>
              <a:pPr fontAlgn="auto">
                <a:spcBef>
                  <a:spcPts val="0"/>
                </a:spcBef>
                <a:spcAft>
                  <a:spcPts val="0"/>
                </a:spcAft>
                <a:defRPr/>
              </a:pPr>
              <a:r>
                <a:rPr lang="en-US" sz="1050" dirty="0" err="1">
                  <a:latin typeface="+mn-lt"/>
                  <a:cs typeface="+mn-cs"/>
                </a:rPr>
                <a:t>ECRin</a:t>
              </a:r>
              <a:endParaRPr lang="en-US" sz="1050" dirty="0">
                <a:latin typeface="+mn-lt"/>
                <a:cs typeface="+mn-cs"/>
              </a:endParaRPr>
            </a:p>
          </p:txBody>
        </p:sp>
        <p:sp>
          <p:nvSpPr>
            <p:cNvPr id="16514" name="TextBox 107"/>
            <p:cNvSpPr txBox="1">
              <a:spLocks noChangeArrowheads="1"/>
            </p:cNvSpPr>
            <p:nvPr/>
          </p:nvSpPr>
          <p:spPr bwMode="auto">
            <a:xfrm>
              <a:off x="1244544" y="931825"/>
              <a:ext cx="451186" cy="228399"/>
            </a:xfrm>
            <a:prstGeom prst="rect">
              <a:avLst/>
            </a:prstGeom>
            <a:noFill/>
            <a:ln w="9525">
              <a:noFill/>
              <a:miter lim="800000"/>
              <a:headEnd/>
              <a:tailEnd/>
            </a:ln>
          </p:spPr>
          <p:txBody>
            <a:bodyPr wrap="none">
              <a:spAutoFit/>
            </a:bodyPr>
            <a:lstStyle/>
            <a:p>
              <a:r>
                <a:rPr lang="en-US" sz="900">
                  <a:latin typeface="Calibri" pitchFamily="34" charset="0"/>
                </a:rPr>
                <a:t>period</a:t>
              </a:r>
            </a:p>
          </p:txBody>
        </p:sp>
        <p:sp>
          <p:nvSpPr>
            <p:cNvPr id="125" name="TextBox 124"/>
            <p:cNvSpPr txBox="1"/>
            <p:nvPr/>
          </p:nvSpPr>
          <p:spPr>
            <a:xfrm>
              <a:off x="711387" y="311566"/>
              <a:ext cx="604853" cy="369332"/>
            </a:xfrm>
            <a:prstGeom prst="rect">
              <a:avLst/>
            </a:prstGeom>
            <a:noFill/>
          </p:spPr>
          <p:txBody>
            <a:bodyPr wrap="none">
              <a:spAutoFit/>
            </a:bodyPr>
            <a:lstStyle/>
            <a:p>
              <a:pPr fontAlgn="auto">
                <a:spcBef>
                  <a:spcPts val="0"/>
                </a:spcBef>
                <a:spcAft>
                  <a:spcPts val="0"/>
                </a:spcAft>
                <a:defRPr/>
              </a:pPr>
              <a:r>
                <a:rPr lang="en-US" dirty="0">
                  <a:ln>
                    <a:solidFill>
                      <a:srgbClr val="000000"/>
                    </a:solidFill>
                  </a:ln>
                  <a:latin typeface="+mn-lt"/>
                  <a:cs typeface="+mn-cs"/>
                </a:rPr>
                <a:t>ECR:</a:t>
              </a:r>
              <a:endParaRPr lang="en-US" dirty="0">
                <a:ln>
                  <a:solidFill>
                    <a:srgbClr val="000000"/>
                  </a:solidFill>
                </a:ln>
                <a:latin typeface="+mn-lt"/>
                <a:cs typeface="+mn-cs"/>
              </a:endParaRPr>
            </a:p>
          </p:txBody>
        </p:sp>
      </p:grpSp>
      <p:sp>
        <p:nvSpPr>
          <p:cNvPr id="4" name="Rectangle 3"/>
          <p:cNvSpPr/>
          <p:nvPr/>
        </p:nvSpPr>
        <p:spPr>
          <a:xfrm>
            <a:off x="1882775" y="939800"/>
            <a:ext cx="449263" cy="29845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2509838" y="1020763"/>
            <a:ext cx="587375" cy="144462"/>
          </a:xfrm>
          <a:prstGeom prst="rect">
            <a:avLst/>
          </a:prstGeom>
          <a:gradFill flip="none" rotWithShape="1">
            <a:gsLst>
              <a:gs pos="43000">
                <a:schemeClr val="bg1">
                  <a:lumMod val="75000"/>
                </a:schemeClr>
              </a:gs>
              <a:gs pos="100000">
                <a:srgbClr val="FFFFFF"/>
              </a:gs>
            </a:gsLst>
            <a:lin ang="0" scaled="1"/>
            <a:tileRect/>
          </a:gra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3537498" y="939650"/>
            <a:ext cx="448606" cy="1203267"/>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ln>
                  <a:solidFill>
                    <a:srgbClr val="000000"/>
                  </a:solidFill>
                </a:ln>
              </a:rPr>
              <a:t>L</a:t>
            </a:r>
          </a:p>
          <a:p>
            <a:pPr algn="ctr" fontAlgn="auto">
              <a:spcBef>
                <a:spcPts val="0"/>
              </a:spcBef>
              <a:spcAft>
                <a:spcPts val="0"/>
              </a:spcAft>
              <a:defRPr/>
            </a:pPr>
            <a:r>
              <a:rPr lang="en-US" sz="1200" dirty="0">
                <a:ln>
                  <a:solidFill>
                    <a:srgbClr val="000000"/>
                  </a:solidFill>
                </a:ln>
              </a:rPr>
              <a:t>U</a:t>
            </a:r>
          </a:p>
          <a:p>
            <a:pPr algn="ctr" fontAlgn="auto">
              <a:spcBef>
                <a:spcPts val="0"/>
              </a:spcBef>
              <a:spcAft>
                <a:spcPts val="0"/>
              </a:spcAft>
              <a:defRPr/>
            </a:pPr>
            <a:r>
              <a:rPr lang="en-US" sz="1200" dirty="0">
                <a:ln>
                  <a:solidFill>
                    <a:srgbClr val="000000"/>
                  </a:solidFill>
                </a:ln>
              </a:rPr>
              <a:t>T</a:t>
            </a:r>
          </a:p>
        </p:txBody>
      </p:sp>
      <p:cxnSp>
        <p:nvCxnSpPr>
          <p:cNvPr id="14" name="Straight Connector 13"/>
          <p:cNvCxnSpPr>
            <a:stCxn id="4" idx="3"/>
            <a:endCxn id="11" idx="1"/>
          </p:cNvCxnSpPr>
          <p:nvPr/>
        </p:nvCxnSpPr>
        <p:spPr>
          <a:xfrm>
            <a:off x="2332038" y="1089025"/>
            <a:ext cx="177800" cy="476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859088" y="1089025"/>
            <a:ext cx="406400" cy="476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859088" y="1828800"/>
            <a:ext cx="406400" cy="476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330325" y="1093788"/>
            <a:ext cx="407988" cy="31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rot="5400000">
            <a:off x="1419226" y="1038225"/>
            <a:ext cx="144462" cy="10953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396" name="TextBox 23"/>
          <p:cNvSpPr txBox="1">
            <a:spLocks noChangeArrowheads="1"/>
          </p:cNvSpPr>
          <p:nvPr/>
        </p:nvSpPr>
        <p:spPr bwMode="auto">
          <a:xfrm>
            <a:off x="1497013" y="752475"/>
            <a:ext cx="325437" cy="274638"/>
          </a:xfrm>
          <a:prstGeom prst="rect">
            <a:avLst/>
          </a:prstGeom>
          <a:noFill/>
          <a:ln w="9525">
            <a:noFill/>
            <a:miter lim="800000"/>
            <a:headEnd/>
            <a:tailEnd/>
          </a:ln>
        </p:spPr>
        <p:txBody>
          <a:bodyPr>
            <a:spAutoFit/>
          </a:bodyPr>
          <a:lstStyle/>
          <a:p>
            <a:r>
              <a:rPr lang="en-US" sz="1200">
                <a:latin typeface="Calibri" pitchFamily="34" charset="0"/>
              </a:rPr>
              <a:t>4</a:t>
            </a:r>
          </a:p>
        </p:txBody>
      </p:sp>
      <p:sp>
        <p:nvSpPr>
          <p:cNvPr id="25" name="Rectangle 24"/>
          <p:cNvSpPr/>
          <p:nvPr/>
        </p:nvSpPr>
        <p:spPr>
          <a:xfrm>
            <a:off x="4454525" y="1390650"/>
            <a:ext cx="449263" cy="296863"/>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rgbClr val="000000"/>
                </a:solidFill>
              </a:rPr>
              <a:t>PS</a:t>
            </a:r>
            <a:endParaRPr lang="en-US" sz="1200" dirty="0">
              <a:solidFill>
                <a:srgbClr val="000000"/>
              </a:solidFill>
            </a:endParaRPr>
          </a:p>
        </p:txBody>
      </p:sp>
      <p:sp>
        <p:nvSpPr>
          <p:cNvPr id="26" name="Rectangle 25"/>
          <p:cNvSpPr/>
          <p:nvPr/>
        </p:nvSpPr>
        <p:spPr>
          <a:xfrm>
            <a:off x="5216525" y="1393825"/>
            <a:ext cx="558800" cy="29845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rgbClr val="000000"/>
                </a:solidFill>
              </a:rPr>
              <a:t>MSK</a:t>
            </a:r>
            <a:endParaRPr lang="en-US" sz="1200" dirty="0">
              <a:solidFill>
                <a:srgbClr val="000000"/>
              </a:solidFill>
            </a:endParaRPr>
          </a:p>
        </p:txBody>
      </p:sp>
      <p:sp>
        <p:nvSpPr>
          <p:cNvPr id="27" name="Delay 26"/>
          <p:cNvSpPr/>
          <p:nvPr/>
        </p:nvSpPr>
        <p:spPr>
          <a:xfrm>
            <a:off x="6188075" y="1317625"/>
            <a:ext cx="376238" cy="455613"/>
          </a:xfrm>
          <a:prstGeom prst="flowChartDelay">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dirty="0">
              <a:ln>
                <a:solidFill>
                  <a:srgbClr val="000000"/>
                </a:solidFill>
              </a:ln>
            </a:endParaRPr>
          </a:p>
        </p:txBody>
      </p:sp>
      <p:cxnSp>
        <p:nvCxnSpPr>
          <p:cNvPr id="31" name="Straight Connector 30"/>
          <p:cNvCxnSpPr>
            <a:cxnSpLocks noChangeShapeType="1"/>
            <a:stCxn id="25" idx="1"/>
            <a:endCxn id="12" idx="3"/>
          </p:cNvCxnSpPr>
          <p:nvPr/>
        </p:nvCxnSpPr>
        <p:spPr bwMode="auto">
          <a:xfrm flipH="1">
            <a:off x="4048125" y="1539875"/>
            <a:ext cx="406400" cy="26988"/>
          </a:xfrm>
          <a:prstGeom prst="line">
            <a:avLst/>
          </a:prstGeom>
          <a:noFill/>
          <a:ln w="25400" algn="ctr">
            <a:solidFill>
              <a:srgbClr val="000000"/>
            </a:solidFill>
            <a:round/>
            <a:headEnd/>
            <a:tailEnd/>
          </a:ln>
          <a:effectLst>
            <a:outerShdw dist="20000" dir="5400000" rotWithShape="0">
              <a:srgbClr val="000000">
                <a:alpha val="37999"/>
              </a:srgbClr>
            </a:outerShdw>
          </a:effectLst>
        </p:spPr>
      </p:cxnSp>
      <p:cxnSp>
        <p:nvCxnSpPr>
          <p:cNvPr id="33" name="Straight Connector 32"/>
          <p:cNvCxnSpPr>
            <a:stCxn id="25" idx="3"/>
            <a:endCxn id="26" idx="1"/>
          </p:cNvCxnSpPr>
          <p:nvPr/>
        </p:nvCxnSpPr>
        <p:spPr>
          <a:xfrm>
            <a:off x="4903788" y="1539875"/>
            <a:ext cx="312737" cy="31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26" idx="3"/>
            <a:endCxn id="27" idx="1"/>
          </p:cNvCxnSpPr>
          <p:nvPr/>
        </p:nvCxnSpPr>
        <p:spPr>
          <a:xfrm>
            <a:off x="5775325" y="1543050"/>
            <a:ext cx="412750" cy="31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36" name="Rectangle 35"/>
          <p:cNvSpPr/>
          <p:nvPr/>
        </p:nvSpPr>
        <p:spPr>
          <a:xfrm>
            <a:off x="6999288" y="1390650"/>
            <a:ext cx="558800" cy="29845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rgbClr val="000000"/>
                </a:solidFill>
              </a:rPr>
              <a:t>Gate</a:t>
            </a:r>
            <a:endParaRPr lang="en-US" sz="1200" dirty="0">
              <a:solidFill>
                <a:srgbClr val="000000"/>
              </a:solidFill>
            </a:endParaRPr>
          </a:p>
        </p:txBody>
      </p:sp>
      <p:cxnSp>
        <p:nvCxnSpPr>
          <p:cNvPr id="38" name="Straight Connector 37"/>
          <p:cNvCxnSpPr>
            <a:stCxn id="27" idx="3"/>
          </p:cNvCxnSpPr>
          <p:nvPr/>
        </p:nvCxnSpPr>
        <p:spPr>
          <a:xfrm flipV="1">
            <a:off x="6564313" y="1541463"/>
            <a:ext cx="401637" cy="476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39" name="Rectangle 38"/>
          <p:cNvSpPr/>
          <p:nvPr/>
        </p:nvSpPr>
        <p:spPr>
          <a:xfrm>
            <a:off x="6999288" y="682625"/>
            <a:ext cx="558800" cy="296863"/>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rgbClr val="000000"/>
                </a:solidFill>
              </a:rPr>
              <a:t>Veto</a:t>
            </a:r>
            <a:endParaRPr lang="en-US" sz="1200" dirty="0">
              <a:solidFill>
                <a:srgbClr val="000000"/>
              </a:solidFill>
            </a:endParaRPr>
          </a:p>
        </p:txBody>
      </p:sp>
      <p:cxnSp>
        <p:nvCxnSpPr>
          <p:cNvPr id="45" name="Straight Arrow Connector 44"/>
          <p:cNvCxnSpPr>
            <a:cxnSpLocks noChangeShapeType="1"/>
            <a:stCxn id="39" idx="2"/>
            <a:endCxn id="36" idx="0"/>
          </p:cNvCxnSpPr>
          <p:nvPr/>
        </p:nvCxnSpPr>
        <p:spPr bwMode="auto">
          <a:xfrm>
            <a:off x="7278688" y="979488"/>
            <a:ext cx="0" cy="411162"/>
          </a:xfrm>
          <a:prstGeom prst="straightConnector1">
            <a:avLst/>
          </a:prstGeom>
          <a:noFill/>
          <a:ln w="25400" algn="ctr">
            <a:solidFill>
              <a:srgbClr val="000000"/>
            </a:solidFill>
            <a:round/>
            <a:headEnd/>
            <a:tailEnd type="arrow" w="med" len="med"/>
          </a:ln>
          <a:effectLst>
            <a:outerShdw dist="20000" dir="5400000" rotWithShape="0">
              <a:srgbClr val="000000">
                <a:alpha val="37999"/>
              </a:srgbClr>
            </a:outerShdw>
          </a:effectLst>
        </p:spPr>
      </p:cxnSp>
      <p:cxnSp>
        <p:nvCxnSpPr>
          <p:cNvPr id="49" name="Straight Arrow Connector 48"/>
          <p:cNvCxnSpPr>
            <a:stCxn id="36" idx="3"/>
          </p:cNvCxnSpPr>
          <p:nvPr/>
        </p:nvCxnSpPr>
        <p:spPr>
          <a:xfrm>
            <a:off x="7558088" y="1539875"/>
            <a:ext cx="762000" cy="158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6408" name="Rectangle 49"/>
          <p:cNvSpPr>
            <a:spLocks noChangeArrowheads="1"/>
          </p:cNvSpPr>
          <p:nvPr/>
        </p:nvSpPr>
        <p:spPr bwMode="auto">
          <a:xfrm>
            <a:off x="6154738" y="1400175"/>
            <a:ext cx="368300" cy="274638"/>
          </a:xfrm>
          <a:prstGeom prst="rect">
            <a:avLst/>
          </a:prstGeom>
          <a:noFill/>
          <a:ln w="9525">
            <a:noFill/>
            <a:miter lim="800000"/>
            <a:headEnd/>
            <a:tailEnd/>
          </a:ln>
        </p:spPr>
        <p:txBody>
          <a:bodyPr wrap="none">
            <a:spAutoFit/>
          </a:bodyPr>
          <a:lstStyle/>
          <a:p>
            <a:r>
              <a:rPr lang="en-US" sz="1200">
                <a:solidFill>
                  <a:srgbClr val="000000"/>
                </a:solidFill>
                <a:latin typeface="Calibri" pitchFamily="34" charset="0"/>
              </a:rPr>
              <a:t>OR</a:t>
            </a:r>
            <a:endParaRPr lang="en-US" sz="1200">
              <a:latin typeface="Calibri" pitchFamily="34" charset="0"/>
            </a:endParaRPr>
          </a:p>
        </p:txBody>
      </p:sp>
      <p:cxnSp>
        <p:nvCxnSpPr>
          <p:cNvPr id="51" name="Straight Connector 50"/>
          <p:cNvCxnSpPr/>
          <p:nvPr/>
        </p:nvCxnSpPr>
        <p:spPr>
          <a:xfrm rot="5400000">
            <a:off x="3804444" y="1483519"/>
            <a:ext cx="144463" cy="11112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rot="5400000">
            <a:off x="3017044" y="1032669"/>
            <a:ext cx="144463" cy="11112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rot="5400000">
            <a:off x="3017044" y="1778794"/>
            <a:ext cx="144463" cy="11112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12" name="TextBox 55"/>
          <p:cNvSpPr txBox="1">
            <a:spLocks noChangeArrowheads="1"/>
          </p:cNvSpPr>
          <p:nvPr/>
        </p:nvSpPr>
        <p:spPr bwMode="auto">
          <a:xfrm>
            <a:off x="3122613" y="820738"/>
            <a:ext cx="327025" cy="276225"/>
          </a:xfrm>
          <a:prstGeom prst="rect">
            <a:avLst/>
          </a:prstGeom>
          <a:noFill/>
          <a:ln w="9525">
            <a:noFill/>
            <a:miter lim="800000"/>
            <a:headEnd/>
            <a:tailEnd/>
          </a:ln>
        </p:spPr>
        <p:txBody>
          <a:bodyPr>
            <a:spAutoFit/>
          </a:bodyPr>
          <a:lstStyle/>
          <a:p>
            <a:r>
              <a:rPr lang="en-US" sz="1200">
                <a:latin typeface="Calibri" pitchFamily="34" charset="0"/>
              </a:rPr>
              <a:t>4</a:t>
            </a:r>
          </a:p>
        </p:txBody>
      </p:sp>
      <p:sp>
        <p:nvSpPr>
          <p:cNvPr id="16413" name="TextBox 57"/>
          <p:cNvSpPr txBox="1">
            <a:spLocks noChangeArrowheads="1"/>
          </p:cNvSpPr>
          <p:nvPr/>
        </p:nvSpPr>
        <p:spPr bwMode="auto">
          <a:xfrm>
            <a:off x="3122613" y="1558925"/>
            <a:ext cx="381000" cy="276225"/>
          </a:xfrm>
          <a:prstGeom prst="rect">
            <a:avLst/>
          </a:prstGeom>
          <a:noFill/>
          <a:ln w="9525">
            <a:noFill/>
            <a:miter lim="800000"/>
            <a:headEnd/>
            <a:tailEnd/>
          </a:ln>
        </p:spPr>
        <p:txBody>
          <a:bodyPr>
            <a:spAutoFit/>
          </a:bodyPr>
          <a:lstStyle/>
          <a:p>
            <a:r>
              <a:rPr lang="en-US" sz="1200">
                <a:latin typeface="Calibri" pitchFamily="34" charset="0"/>
              </a:rPr>
              <a:t>6?</a:t>
            </a:r>
          </a:p>
        </p:txBody>
      </p:sp>
      <p:sp>
        <p:nvSpPr>
          <p:cNvPr id="16414" name="TextBox 58"/>
          <p:cNvSpPr txBox="1">
            <a:spLocks noChangeArrowheads="1"/>
          </p:cNvSpPr>
          <p:nvPr/>
        </p:nvSpPr>
        <p:spPr bwMode="auto">
          <a:xfrm>
            <a:off x="3986213" y="1268413"/>
            <a:ext cx="327025" cy="276225"/>
          </a:xfrm>
          <a:prstGeom prst="rect">
            <a:avLst/>
          </a:prstGeom>
          <a:noFill/>
          <a:ln w="9525">
            <a:noFill/>
            <a:miter lim="800000"/>
            <a:headEnd/>
            <a:tailEnd/>
          </a:ln>
        </p:spPr>
        <p:txBody>
          <a:bodyPr>
            <a:spAutoFit/>
          </a:bodyPr>
          <a:lstStyle/>
          <a:p>
            <a:r>
              <a:rPr lang="en-US" sz="1200">
                <a:latin typeface="Calibri" pitchFamily="34" charset="0"/>
              </a:rPr>
              <a:t>4</a:t>
            </a:r>
          </a:p>
        </p:txBody>
      </p:sp>
      <p:sp>
        <p:nvSpPr>
          <p:cNvPr id="16415" name="Rectangle 59"/>
          <p:cNvSpPr>
            <a:spLocks noChangeArrowheads="1"/>
          </p:cNvSpPr>
          <p:nvPr/>
        </p:nvSpPr>
        <p:spPr bwMode="auto">
          <a:xfrm>
            <a:off x="1863725" y="950913"/>
            <a:ext cx="428625" cy="274637"/>
          </a:xfrm>
          <a:prstGeom prst="rect">
            <a:avLst/>
          </a:prstGeom>
          <a:noFill/>
          <a:ln w="9525">
            <a:noFill/>
            <a:miter lim="800000"/>
            <a:headEnd/>
            <a:tailEnd/>
          </a:ln>
        </p:spPr>
        <p:txBody>
          <a:bodyPr wrap="none">
            <a:spAutoFit/>
          </a:bodyPr>
          <a:lstStyle/>
          <a:p>
            <a:r>
              <a:rPr lang="en-US" sz="1200">
                <a:latin typeface="Calibri" pitchFamily="34" charset="0"/>
              </a:rPr>
              <a:t>SHP</a:t>
            </a:r>
          </a:p>
        </p:txBody>
      </p:sp>
      <p:sp>
        <p:nvSpPr>
          <p:cNvPr id="16416" name="Rectangle 87"/>
          <p:cNvSpPr>
            <a:spLocks noChangeArrowheads="1"/>
          </p:cNvSpPr>
          <p:nvPr/>
        </p:nvSpPr>
        <p:spPr bwMode="auto">
          <a:xfrm>
            <a:off x="588963" y="949325"/>
            <a:ext cx="809625" cy="274638"/>
          </a:xfrm>
          <a:prstGeom prst="rect">
            <a:avLst/>
          </a:prstGeom>
          <a:noFill/>
          <a:ln w="9525">
            <a:noFill/>
            <a:miter lim="800000"/>
            <a:headEnd/>
            <a:tailEnd/>
          </a:ln>
        </p:spPr>
        <p:txBody>
          <a:bodyPr wrap="none">
            <a:spAutoFit/>
          </a:bodyPr>
          <a:lstStyle/>
          <a:p>
            <a:r>
              <a:rPr lang="en-US" sz="1200">
                <a:latin typeface="Calibri" pitchFamily="34" charset="0"/>
              </a:rPr>
              <a:t>ExtTrigger</a:t>
            </a:r>
          </a:p>
        </p:txBody>
      </p:sp>
      <p:sp>
        <p:nvSpPr>
          <p:cNvPr id="127" name="Rectangle 126"/>
          <p:cNvSpPr/>
          <p:nvPr/>
        </p:nvSpPr>
        <p:spPr>
          <a:xfrm>
            <a:off x="558800" y="393700"/>
            <a:ext cx="8769350" cy="1897063"/>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1" name="TextBox 130"/>
          <p:cNvSpPr txBox="1"/>
          <p:nvPr/>
        </p:nvSpPr>
        <p:spPr>
          <a:xfrm>
            <a:off x="596524" y="417399"/>
            <a:ext cx="1485562" cy="369332"/>
          </a:xfrm>
          <a:prstGeom prst="rect">
            <a:avLst/>
          </a:prstGeom>
          <a:noFill/>
        </p:spPr>
        <p:txBody>
          <a:bodyPr wrap="none">
            <a:spAutoFit/>
          </a:bodyPr>
          <a:lstStyle/>
          <a:p>
            <a:pPr fontAlgn="auto">
              <a:spcBef>
                <a:spcPts val="0"/>
              </a:spcBef>
              <a:spcAft>
                <a:spcPts val="0"/>
              </a:spcAft>
              <a:defRPr/>
            </a:pPr>
            <a:r>
              <a:rPr lang="en-US" dirty="0">
                <a:ln>
                  <a:solidFill>
                    <a:srgbClr val="000000"/>
                  </a:solidFill>
                </a:ln>
                <a:latin typeface="+mn-lt"/>
                <a:cs typeface="+mn-cs"/>
              </a:rPr>
              <a:t>Trigger path:</a:t>
            </a:r>
            <a:endParaRPr lang="en-US" dirty="0">
              <a:ln>
                <a:solidFill>
                  <a:srgbClr val="000000"/>
                </a:solidFill>
              </a:ln>
              <a:latin typeface="+mn-lt"/>
              <a:cs typeface="+mn-cs"/>
            </a:endParaRPr>
          </a:p>
        </p:txBody>
      </p:sp>
      <p:cxnSp>
        <p:nvCxnSpPr>
          <p:cNvPr id="132" name="Elbow Connector 131"/>
          <p:cNvCxnSpPr/>
          <p:nvPr/>
        </p:nvCxnSpPr>
        <p:spPr>
          <a:xfrm>
            <a:off x="5529263" y="1528763"/>
            <a:ext cx="2217737" cy="508000"/>
          </a:xfrm>
          <a:prstGeom prst="bentConnector3">
            <a:avLst>
              <a:gd name="adj1" fmla="val 382"/>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p:nvCxnSpPr>
        <p:spPr>
          <a:xfrm rot="5400000">
            <a:off x="5430044" y="1464469"/>
            <a:ext cx="144463" cy="11112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21" name="TextBox 138"/>
          <p:cNvSpPr txBox="1">
            <a:spLocks noChangeArrowheads="1"/>
          </p:cNvSpPr>
          <p:nvPr/>
        </p:nvSpPr>
        <p:spPr bwMode="auto">
          <a:xfrm>
            <a:off x="5789613" y="1249363"/>
            <a:ext cx="325437" cy="276225"/>
          </a:xfrm>
          <a:prstGeom prst="rect">
            <a:avLst/>
          </a:prstGeom>
          <a:noFill/>
          <a:ln w="9525">
            <a:noFill/>
            <a:miter lim="800000"/>
            <a:headEnd/>
            <a:tailEnd/>
          </a:ln>
        </p:spPr>
        <p:txBody>
          <a:bodyPr>
            <a:spAutoFit/>
          </a:bodyPr>
          <a:lstStyle/>
          <a:p>
            <a:r>
              <a:rPr lang="en-US" sz="1200">
                <a:latin typeface="Calibri" pitchFamily="34" charset="0"/>
              </a:rPr>
              <a:t>4</a:t>
            </a:r>
          </a:p>
        </p:txBody>
      </p:sp>
      <p:cxnSp>
        <p:nvCxnSpPr>
          <p:cNvPr id="140" name="Straight Connector 139"/>
          <p:cNvCxnSpPr/>
          <p:nvPr/>
        </p:nvCxnSpPr>
        <p:spPr>
          <a:xfrm rot="5400000">
            <a:off x="7290594" y="1978819"/>
            <a:ext cx="144463" cy="11112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23" name="TextBox 140"/>
          <p:cNvSpPr txBox="1">
            <a:spLocks noChangeArrowheads="1"/>
          </p:cNvSpPr>
          <p:nvPr/>
        </p:nvSpPr>
        <p:spPr bwMode="auto">
          <a:xfrm>
            <a:off x="7762875" y="1763713"/>
            <a:ext cx="327025" cy="276225"/>
          </a:xfrm>
          <a:prstGeom prst="rect">
            <a:avLst/>
          </a:prstGeom>
          <a:noFill/>
          <a:ln w="9525">
            <a:noFill/>
            <a:miter lim="800000"/>
            <a:headEnd/>
            <a:tailEnd/>
          </a:ln>
        </p:spPr>
        <p:txBody>
          <a:bodyPr>
            <a:spAutoFit/>
          </a:bodyPr>
          <a:lstStyle/>
          <a:p>
            <a:r>
              <a:rPr lang="en-US" sz="1200">
                <a:latin typeface="Calibri" pitchFamily="34" charset="0"/>
              </a:rPr>
              <a:t>4</a:t>
            </a:r>
          </a:p>
        </p:txBody>
      </p:sp>
      <p:cxnSp>
        <p:nvCxnSpPr>
          <p:cNvPr id="142" name="Straight Connector 141"/>
          <p:cNvCxnSpPr/>
          <p:nvPr/>
        </p:nvCxnSpPr>
        <p:spPr>
          <a:xfrm rot="5400000">
            <a:off x="6204744" y="1489869"/>
            <a:ext cx="144463" cy="11112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25" name="TextBox 142"/>
          <p:cNvSpPr txBox="1">
            <a:spLocks noChangeArrowheads="1"/>
          </p:cNvSpPr>
          <p:nvPr/>
        </p:nvSpPr>
        <p:spPr bwMode="auto">
          <a:xfrm>
            <a:off x="6586538" y="1274763"/>
            <a:ext cx="327025" cy="276225"/>
          </a:xfrm>
          <a:prstGeom prst="rect">
            <a:avLst/>
          </a:prstGeom>
          <a:noFill/>
          <a:ln w="9525">
            <a:noFill/>
            <a:miter lim="800000"/>
            <a:headEnd/>
            <a:tailEnd/>
          </a:ln>
        </p:spPr>
        <p:txBody>
          <a:bodyPr>
            <a:spAutoFit/>
          </a:bodyPr>
          <a:lstStyle/>
          <a:p>
            <a:r>
              <a:rPr lang="en-US" sz="1200">
                <a:latin typeface="Calibri" pitchFamily="34" charset="0"/>
              </a:rPr>
              <a:t>1</a:t>
            </a:r>
          </a:p>
        </p:txBody>
      </p:sp>
      <p:cxnSp>
        <p:nvCxnSpPr>
          <p:cNvPr id="144" name="Straight Connector 143"/>
          <p:cNvCxnSpPr/>
          <p:nvPr/>
        </p:nvCxnSpPr>
        <p:spPr>
          <a:xfrm rot="5400000">
            <a:off x="7366794" y="1477169"/>
            <a:ext cx="144463" cy="11112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27" name="TextBox 144"/>
          <p:cNvSpPr txBox="1">
            <a:spLocks noChangeArrowheads="1"/>
          </p:cNvSpPr>
          <p:nvPr/>
        </p:nvSpPr>
        <p:spPr bwMode="auto">
          <a:xfrm>
            <a:off x="7845425" y="1262063"/>
            <a:ext cx="327025" cy="276225"/>
          </a:xfrm>
          <a:prstGeom prst="rect">
            <a:avLst/>
          </a:prstGeom>
          <a:noFill/>
          <a:ln w="9525">
            <a:noFill/>
            <a:miter lim="800000"/>
            <a:headEnd/>
            <a:tailEnd/>
          </a:ln>
        </p:spPr>
        <p:txBody>
          <a:bodyPr>
            <a:spAutoFit/>
          </a:bodyPr>
          <a:lstStyle/>
          <a:p>
            <a:r>
              <a:rPr lang="en-US" sz="1200">
                <a:latin typeface="Calibri" pitchFamily="34" charset="0"/>
              </a:rPr>
              <a:t>1</a:t>
            </a:r>
          </a:p>
        </p:txBody>
      </p:sp>
      <p:sp>
        <p:nvSpPr>
          <p:cNvPr id="16428" name="Rectangle 145"/>
          <p:cNvSpPr>
            <a:spLocks noChangeArrowheads="1"/>
          </p:cNvSpPr>
          <p:nvPr/>
        </p:nvSpPr>
        <p:spPr bwMode="auto">
          <a:xfrm>
            <a:off x="8389938" y="1406525"/>
            <a:ext cx="625475" cy="274638"/>
          </a:xfrm>
          <a:prstGeom prst="rect">
            <a:avLst/>
          </a:prstGeom>
          <a:noFill/>
          <a:ln w="9525">
            <a:noFill/>
            <a:miter lim="800000"/>
            <a:headEnd/>
            <a:tailEnd/>
          </a:ln>
        </p:spPr>
        <p:txBody>
          <a:bodyPr wrap="none">
            <a:spAutoFit/>
          </a:bodyPr>
          <a:lstStyle/>
          <a:p>
            <a:r>
              <a:rPr lang="en-US" sz="1200">
                <a:latin typeface="Calibri" pitchFamily="34" charset="0"/>
              </a:rPr>
              <a:t>L1Aout</a:t>
            </a:r>
          </a:p>
        </p:txBody>
      </p:sp>
      <p:sp>
        <p:nvSpPr>
          <p:cNvPr id="16429" name="Rectangle 146"/>
          <p:cNvSpPr>
            <a:spLocks noChangeArrowheads="1"/>
          </p:cNvSpPr>
          <p:nvPr/>
        </p:nvSpPr>
        <p:spPr bwMode="auto">
          <a:xfrm>
            <a:off x="8458200" y="1889125"/>
            <a:ext cx="849313" cy="274638"/>
          </a:xfrm>
          <a:prstGeom prst="rect">
            <a:avLst/>
          </a:prstGeom>
          <a:noFill/>
          <a:ln w="9525">
            <a:noFill/>
            <a:miter lim="800000"/>
            <a:headEnd/>
            <a:tailEnd/>
          </a:ln>
        </p:spPr>
        <p:txBody>
          <a:bodyPr wrap="none">
            <a:spAutoFit/>
          </a:bodyPr>
          <a:lstStyle/>
          <a:p>
            <a:r>
              <a:rPr lang="en-US" sz="1200">
                <a:latin typeface="Calibri" pitchFamily="34" charset="0"/>
              </a:rPr>
              <a:t>TriggerOut</a:t>
            </a:r>
          </a:p>
        </p:txBody>
      </p:sp>
      <p:grpSp>
        <p:nvGrpSpPr>
          <p:cNvPr id="16430" name="Group 178"/>
          <p:cNvGrpSpPr>
            <a:grpSpLocks/>
          </p:cNvGrpSpPr>
          <p:nvPr/>
        </p:nvGrpSpPr>
        <p:grpSpPr bwMode="auto">
          <a:xfrm>
            <a:off x="5513388" y="2509838"/>
            <a:ext cx="3856037" cy="2032000"/>
            <a:chOff x="3248660" y="2472267"/>
            <a:chExt cx="3558539" cy="2032000"/>
          </a:xfrm>
        </p:grpSpPr>
        <p:grpSp>
          <p:nvGrpSpPr>
            <p:cNvPr id="16478" name="Group 173"/>
            <p:cNvGrpSpPr>
              <a:grpSpLocks/>
            </p:cNvGrpSpPr>
            <p:nvPr/>
          </p:nvGrpSpPr>
          <p:grpSpPr bwMode="auto">
            <a:xfrm>
              <a:off x="3248660" y="2472267"/>
              <a:ext cx="3558539" cy="2032000"/>
              <a:chOff x="746760" y="3932767"/>
              <a:chExt cx="3558539" cy="2032000"/>
            </a:xfrm>
          </p:grpSpPr>
          <p:sp>
            <p:nvSpPr>
              <p:cNvPr id="61" name="Delay 60"/>
              <p:cNvSpPr/>
              <p:nvPr/>
            </p:nvSpPr>
            <p:spPr>
              <a:xfrm>
                <a:off x="3360360" y="4534429"/>
                <a:ext cx="432181" cy="1257300"/>
              </a:xfrm>
              <a:prstGeom prst="flowChartDelay">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dirty="0">
                  <a:ln>
                    <a:solidFill>
                      <a:srgbClr val="000000"/>
                    </a:solidFill>
                  </a:ln>
                </a:endParaRPr>
              </a:p>
            </p:txBody>
          </p:sp>
          <p:sp>
            <p:nvSpPr>
              <p:cNvPr id="62" name="Rectangle 61"/>
              <p:cNvSpPr/>
              <p:nvPr/>
            </p:nvSpPr>
            <p:spPr>
              <a:xfrm>
                <a:off x="2714285" y="5088467"/>
                <a:ext cx="414602" cy="29686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rgbClr val="000000"/>
                    </a:solidFill>
                  </a:rPr>
                  <a:t>SD</a:t>
                </a:r>
                <a:endParaRPr lang="en-US" sz="1200" dirty="0">
                  <a:solidFill>
                    <a:srgbClr val="000000"/>
                  </a:solidFill>
                </a:endParaRPr>
              </a:p>
            </p:txBody>
          </p:sp>
          <p:sp>
            <p:nvSpPr>
              <p:cNvPr id="63" name="Rectangle 62"/>
              <p:cNvSpPr/>
              <p:nvPr/>
            </p:nvSpPr>
            <p:spPr>
              <a:xfrm>
                <a:off x="2714285" y="5494867"/>
                <a:ext cx="414602" cy="29686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rgbClr val="000000"/>
                    </a:solidFill>
                  </a:rPr>
                  <a:t>CD</a:t>
                </a:r>
                <a:endParaRPr lang="en-US" sz="1200" dirty="0">
                  <a:solidFill>
                    <a:srgbClr val="000000"/>
                  </a:solidFill>
                </a:endParaRPr>
              </a:p>
            </p:txBody>
          </p:sp>
          <p:cxnSp>
            <p:nvCxnSpPr>
              <p:cNvPr id="65" name="Straight Connector 64"/>
              <p:cNvCxnSpPr/>
              <p:nvPr/>
            </p:nvCxnSpPr>
            <p:spPr>
              <a:xfrm rot="10800000">
                <a:off x="2538482" y="4978929"/>
                <a:ext cx="821878" cy="15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62" idx="3"/>
              </p:cNvCxnSpPr>
              <p:nvPr/>
            </p:nvCxnSpPr>
            <p:spPr>
              <a:xfrm>
                <a:off x="3128886" y="5237692"/>
                <a:ext cx="231474" cy="158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3128886" y="5652029"/>
                <a:ext cx="231474" cy="15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87" name="Rectangle 75"/>
              <p:cNvSpPr>
                <a:spLocks noChangeArrowheads="1"/>
              </p:cNvSpPr>
              <p:nvPr/>
            </p:nvSpPr>
            <p:spPr bwMode="auto">
              <a:xfrm>
                <a:off x="3360372" y="4965700"/>
                <a:ext cx="377026" cy="276999"/>
              </a:xfrm>
              <a:prstGeom prst="rect">
                <a:avLst/>
              </a:prstGeom>
              <a:noFill/>
              <a:ln w="9525">
                <a:noFill/>
                <a:miter lim="800000"/>
                <a:headEnd/>
                <a:tailEnd/>
              </a:ln>
            </p:spPr>
            <p:txBody>
              <a:bodyPr>
                <a:spAutoFit/>
              </a:bodyPr>
              <a:lstStyle/>
              <a:p>
                <a:r>
                  <a:rPr lang="en-US" sz="1200">
                    <a:solidFill>
                      <a:srgbClr val="000000"/>
                    </a:solidFill>
                    <a:latin typeface="Calibri" pitchFamily="34" charset="0"/>
                  </a:rPr>
                  <a:t>OR</a:t>
                </a:r>
                <a:endParaRPr lang="en-US" sz="1200">
                  <a:latin typeface="Calibri" pitchFamily="34" charset="0"/>
                </a:endParaRPr>
              </a:p>
            </p:txBody>
          </p:sp>
          <p:sp>
            <p:nvSpPr>
              <p:cNvPr id="16488" name="Rectangle 77"/>
              <p:cNvSpPr>
                <a:spLocks noChangeArrowheads="1"/>
              </p:cNvSpPr>
              <p:nvPr/>
            </p:nvSpPr>
            <p:spPr bwMode="auto">
              <a:xfrm>
                <a:off x="2035980" y="4831292"/>
                <a:ext cx="470272" cy="274638"/>
              </a:xfrm>
              <a:prstGeom prst="rect">
                <a:avLst/>
              </a:prstGeom>
              <a:noFill/>
              <a:ln w="9525">
                <a:noFill/>
                <a:miter lim="800000"/>
                <a:headEnd/>
                <a:tailEnd/>
              </a:ln>
            </p:spPr>
            <p:txBody>
              <a:bodyPr wrap="none">
                <a:spAutoFit/>
              </a:bodyPr>
              <a:lstStyle/>
              <a:p>
                <a:r>
                  <a:rPr lang="en-US" sz="1200">
                    <a:latin typeface="Calibri" pitchFamily="34" charset="0"/>
                  </a:rPr>
                  <a:t>BUSY</a:t>
                </a:r>
              </a:p>
            </p:txBody>
          </p:sp>
          <p:sp>
            <p:nvSpPr>
              <p:cNvPr id="16489" name="Rectangle 81"/>
              <p:cNvSpPr>
                <a:spLocks noChangeArrowheads="1"/>
              </p:cNvSpPr>
              <p:nvPr/>
            </p:nvSpPr>
            <p:spPr bwMode="auto">
              <a:xfrm>
                <a:off x="904982" y="5248805"/>
                <a:ext cx="487853" cy="274637"/>
              </a:xfrm>
              <a:prstGeom prst="rect">
                <a:avLst/>
              </a:prstGeom>
              <a:noFill/>
              <a:ln w="9525">
                <a:noFill/>
                <a:miter lim="800000"/>
                <a:headEnd/>
                <a:tailEnd/>
              </a:ln>
            </p:spPr>
            <p:txBody>
              <a:bodyPr wrap="none">
                <a:spAutoFit/>
              </a:bodyPr>
              <a:lstStyle/>
              <a:p>
                <a:r>
                  <a:rPr lang="en-US" sz="1200">
                    <a:latin typeface="Calibri" pitchFamily="34" charset="0"/>
                  </a:rPr>
                  <a:t>L1Ain</a:t>
                </a:r>
              </a:p>
            </p:txBody>
          </p:sp>
          <p:sp>
            <p:nvSpPr>
              <p:cNvPr id="84" name="TextBox 83"/>
              <p:cNvSpPr txBox="1"/>
              <p:nvPr/>
            </p:nvSpPr>
            <p:spPr>
              <a:xfrm>
                <a:off x="800287" y="4142733"/>
                <a:ext cx="676312" cy="369332"/>
              </a:xfrm>
              <a:prstGeom prst="rect">
                <a:avLst/>
              </a:prstGeom>
              <a:noFill/>
            </p:spPr>
            <p:txBody>
              <a:bodyPr wrap="none">
                <a:spAutoFit/>
              </a:bodyPr>
              <a:lstStyle/>
              <a:p>
                <a:pPr fontAlgn="auto">
                  <a:spcBef>
                    <a:spcPts val="0"/>
                  </a:spcBef>
                  <a:spcAft>
                    <a:spcPts val="0"/>
                  </a:spcAft>
                  <a:defRPr/>
                </a:pPr>
                <a:r>
                  <a:rPr lang="en-US" dirty="0">
                    <a:ln>
                      <a:solidFill>
                        <a:srgbClr val="000000"/>
                      </a:solidFill>
                    </a:ln>
                    <a:latin typeface="+mn-lt"/>
                    <a:cs typeface="+mn-cs"/>
                  </a:rPr>
                  <a:t>Veto:</a:t>
                </a:r>
                <a:endParaRPr lang="en-US" dirty="0">
                  <a:ln>
                    <a:solidFill>
                      <a:srgbClr val="000000"/>
                    </a:solidFill>
                  </a:ln>
                  <a:latin typeface="+mn-lt"/>
                  <a:cs typeface="+mn-cs"/>
                </a:endParaRPr>
              </a:p>
            </p:txBody>
          </p:sp>
          <p:sp>
            <p:nvSpPr>
              <p:cNvPr id="109" name="Rectangle 108"/>
              <p:cNvSpPr/>
              <p:nvPr/>
            </p:nvSpPr>
            <p:spPr>
              <a:xfrm>
                <a:off x="2671799" y="4545542"/>
                <a:ext cx="524478" cy="29845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000" dirty="0">
                    <a:solidFill>
                      <a:srgbClr val="000000"/>
                    </a:solidFill>
                  </a:rPr>
                  <a:t>1+1ms</a:t>
                </a:r>
                <a:endParaRPr lang="en-US" sz="1000" dirty="0">
                  <a:solidFill>
                    <a:srgbClr val="000000"/>
                  </a:solidFill>
                </a:endParaRPr>
              </a:p>
            </p:txBody>
          </p:sp>
          <p:cxnSp>
            <p:nvCxnSpPr>
              <p:cNvPr id="110" name="Straight Connector 109"/>
              <p:cNvCxnSpPr>
                <a:stCxn id="109" idx="3"/>
              </p:cNvCxnSpPr>
              <p:nvPr/>
            </p:nvCxnSpPr>
            <p:spPr>
              <a:xfrm>
                <a:off x="3196277" y="4694767"/>
                <a:ext cx="172873" cy="158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1" name="Straight Connector 110"/>
              <p:cNvCxnSpPr>
                <a:endCxn id="109" idx="1"/>
              </p:cNvCxnSpPr>
              <p:nvPr/>
            </p:nvCxnSpPr>
            <p:spPr>
              <a:xfrm flipV="1">
                <a:off x="2493067" y="4694767"/>
                <a:ext cx="178733" cy="158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94" name="Rectangle 111"/>
              <p:cNvSpPr>
                <a:spLocks noChangeArrowheads="1"/>
              </p:cNvSpPr>
              <p:nvPr/>
            </p:nvSpPr>
            <p:spPr bwMode="auto">
              <a:xfrm>
                <a:off x="1945148" y="4558242"/>
                <a:ext cx="547918" cy="274638"/>
              </a:xfrm>
              <a:prstGeom prst="rect">
                <a:avLst/>
              </a:prstGeom>
              <a:noFill/>
              <a:ln w="9525">
                <a:noFill/>
                <a:miter lim="800000"/>
                <a:headEnd/>
                <a:tailEnd/>
              </a:ln>
            </p:spPr>
            <p:txBody>
              <a:bodyPr wrap="none">
                <a:spAutoFit/>
              </a:bodyPr>
              <a:lstStyle/>
              <a:p>
                <a:r>
                  <a:rPr lang="en-US" sz="1200">
                    <a:latin typeface="Calibri" pitchFamily="34" charset="0"/>
                  </a:rPr>
                  <a:t>ECRsel</a:t>
                </a:r>
              </a:p>
            </p:txBody>
          </p:sp>
          <p:cxnSp>
            <p:nvCxnSpPr>
              <p:cNvPr id="118" name="Elbow Connector 117"/>
              <p:cNvCxnSpPr>
                <a:stCxn id="109" idx="0"/>
              </p:cNvCxnSpPr>
              <p:nvPr/>
            </p:nvCxnSpPr>
            <p:spPr>
              <a:xfrm rot="5400000" flipH="1" flipV="1">
                <a:off x="2961883" y="4100184"/>
                <a:ext cx="417513" cy="473203"/>
              </a:xfrm>
              <a:prstGeom prst="bentConnector2">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6496" name="Rectangle 123"/>
              <p:cNvSpPr>
                <a:spLocks noChangeArrowheads="1"/>
              </p:cNvSpPr>
              <p:nvPr/>
            </p:nvSpPr>
            <p:spPr bwMode="auto">
              <a:xfrm>
                <a:off x="3452656" y="4008967"/>
                <a:ext cx="584544" cy="274638"/>
              </a:xfrm>
              <a:prstGeom prst="rect">
                <a:avLst/>
              </a:prstGeom>
              <a:noFill/>
              <a:ln w="9525">
                <a:noFill/>
                <a:miter lim="800000"/>
                <a:headEnd/>
                <a:tailEnd/>
              </a:ln>
            </p:spPr>
            <p:txBody>
              <a:bodyPr wrap="none">
                <a:spAutoFit/>
              </a:bodyPr>
              <a:lstStyle/>
              <a:p>
                <a:r>
                  <a:rPr lang="en-US" sz="1200">
                    <a:latin typeface="Calibri" pitchFamily="34" charset="0"/>
                  </a:rPr>
                  <a:t>ECRout</a:t>
                </a:r>
              </a:p>
            </p:txBody>
          </p:sp>
          <p:sp>
            <p:nvSpPr>
              <p:cNvPr id="128" name="Rectangle 127"/>
              <p:cNvSpPr/>
              <p:nvPr/>
            </p:nvSpPr>
            <p:spPr>
              <a:xfrm>
                <a:off x="749690" y="3932767"/>
                <a:ext cx="3555609" cy="2032000"/>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4" name="Trapezoid 153"/>
              <p:cNvSpPr>
                <a:spLocks noChangeArrowheads="1"/>
              </p:cNvSpPr>
              <p:nvPr/>
            </p:nvSpPr>
            <p:spPr bwMode="auto">
              <a:xfrm rot="5400000">
                <a:off x="1787447" y="5159297"/>
                <a:ext cx="406400" cy="158906"/>
              </a:xfrm>
              <a:custGeom>
                <a:avLst/>
                <a:gdLst>
                  <a:gd name="T0" fmla="*/ 203200 w 406400"/>
                  <a:gd name="T1" fmla="*/ 0 h 158906"/>
                  <a:gd name="T2" fmla="*/ 19863 w 406400"/>
                  <a:gd name="T3" fmla="*/ 79453 h 158906"/>
                  <a:gd name="T4" fmla="*/ 203200 w 406400"/>
                  <a:gd name="T5" fmla="*/ 158906 h 158906"/>
                  <a:gd name="T6" fmla="*/ 386537 w 406400"/>
                  <a:gd name="T7" fmla="*/ 79453 h 158906"/>
                  <a:gd name="T8" fmla="*/ 17694720 60000 65536"/>
                  <a:gd name="T9" fmla="*/ 11796480 60000 65536"/>
                  <a:gd name="T10" fmla="*/ 5898240 60000 65536"/>
                  <a:gd name="T11" fmla="*/ 0 60000 65536"/>
                  <a:gd name="T12" fmla="*/ 26484 w 406400"/>
                  <a:gd name="T13" fmla="*/ 10356 h 158906"/>
                  <a:gd name="T14" fmla="*/ 379916 w 406400"/>
                  <a:gd name="T15" fmla="*/ 158906 h 158906"/>
                </a:gdLst>
                <a:ahLst/>
                <a:cxnLst>
                  <a:cxn ang="T8">
                    <a:pos x="T0" y="T1"/>
                  </a:cxn>
                  <a:cxn ang="T9">
                    <a:pos x="T2" y="T3"/>
                  </a:cxn>
                  <a:cxn ang="T10">
                    <a:pos x="T4" y="T5"/>
                  </a:cxn>
                  <a:cxn ang="T11">
                    <a:pos x="T6" y="T7"/>
                  </a:cxn>
                </a:cxnLst>
                <a:rect l="T12" t="T13" r="T14" b="T15"/>
                <a:pathLst>
                  <a:path w="406400" h="158906">
                    <a:moveTo>
                      <a:pt x="0" y="158906"/>
                    </a:moveTo>
                    <a:lnTo>
                      <a:pt x="39727" y="0"/>
                    </a:lnTo>
                    <a:lnTo>
                      <a:pt x="366674" y="0"/>
                    </a:lnTo>
                    <a:lnTo>
                      <a:pt x="406400" y="158906"/>
                    </a:lnTo>
                    <a:close/>
                  </a:path>
                </a:pathLst>
              </a:custGeom>
              <a:noFill/>
              <a:ln w="9525" algn="ctr">
                <a:solidFill>
                  <a:schemeClr val="tx1"/>
                </a:solidFill>
                <a:miter lim="800000"/>
                <a:headEnd/>
                <a:tailEnd/>
              </a:ln>
              <a:effectLst>
                <a:outerShdw dist="23000" dir="5400000" rotWithShape="0">
                  <a:srgbClr val="000000">
                    <a:alpha val="34999"/>
                  </a:srgbClr>
                </a:outerShdw>
              </a:effectLst>
            </p:spPr>
            <p:txBody>
              <a:bodyPr rot="10800000" vert="eaVert" anchor="ctr"/>
              <a:lstStyle/>
              <a:p>
                <a:pPr algn="ctr" fontAlgn="auto">
                  <a:spcBef>
                    <a:spcPts val="0"/>
                  </a:spcBef>
                  <a:spcAft>
                    <a:spcPts val="0"/>
                  </a:spcAft>
                  <a:defRPr/>
                </a:pPr>
                <a:endParaRPr lang="en-US">
                  <a:solidFill>
                    <a:schemeClr val="lt1"/>
                  </a:solidFill>
                  <a:latin typeface="+mn-lt"/>
                  <a:cs typeface="+mn-cs"/>
                </a:endParaRPr>
              </a:p>
            </p:txBody>
          </p:sp>
          <p:cxnSp>
            <p:nvCxnSpPr>
              <p:cNvPr id="155" name="Straight Connector 154"/>
              <p:cNvCxnSpPr/>
              <p:nvPr/>
            </p:nvCxnSpPr>
            <p:spPr>
              <a:xfrm flipV="1">
                <a:off x="1655074" y="5155142"/>
                <a:ext cx="247588" cy="31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6" name="Straight Connector 155"/>
              <p:cNvCxnSpPr/>
              <p:nvPr/>
            </p:nvCxnSpPr>
            <p:spPr>
              <a:xfrm>
                <a:off x="1372324" y="5347229"/>
                <a:ext cx="534734"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9" name="Straight Connector 158"/>
              <p:cNvCxnSpPr>
                <a:stCxn id="154" idx="0"/>
                <a:endCxn id="62" idx="1"/>
              </p:cNvCxnSpPr>
              <p:nvPr/>
            </p:nvCxnSpPr>
            <p:spPr>
              <a:xfrm flipV="1">
                <a:off x="2069675" y="5237692"/>
                <a:ext cx="644610" cy="158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7" name="Elbow Connector 117"/>
              <p:cNvCxnSpPr>
                <a:endCxn id="63" idx="1"/>
              </p:cNvCxnSpPr>
              <p:nvPr/>
            </p:nvCxnSpPr>
            <p:spPr>
              <a:xfrm rot="16200000" flipH="1">
                <a:off x="2336076" y="5264295"/>
                <a:ext cx="404812" cy="351605"/>
              </a:xfrm>
              <a:prstGeom prst="bentConnector2">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6503" name="Rectangle 170"/>
              <p:cNvSpPr>
                <a:spLocks noChangeArrowheads="1"/>
              </p:cNvSpPr>
              <p:nvPr/>
            </p:nvSpPr>
            <p:spPr bwMode="auto">
              <a:xfrm>
                <a:off x="1077501" y="4969405"/>
                <a:ext cx="577282" cy="274637"/>
              </a:xfrm>
              <a:prstGeom prst="rect">
                <a:avLst/>
              </a:prstGeom>
              <a:noFill/>
              <a:ln w="9525">
                <a:noFill/>
                <a:miter lim="800000"/>
                <a:headEnd/>
                <a:tailEnd/>
              </a:ln>
            </p:spPr>
            <p:txBody>
              <a:bodyPr wrap="none">
                <a:spAutoFit/>
              </a:bodyPr>
              <a:lstStyle/>
              <a:p>
                <a:r>
                  <a:rPr lang="en-US" sz="1200">
                    <a:latin typeface="Calibri" pitchFamily="34" charset="0"/>
                  </a:rPr>
                  <a:t>L1Aout</a:t>
                </a:r>
              </a:p>
            </p:txBody>
          </p:sp>
        </p:grpSp>
        <p:cxnSp>
          <p:nvCxnSpPr>
            <p:cNvPr id="175" name="Elbow Connector 117"/>
            <p:cNvCxnSpPr/>
            <p:nvPr/>
          </p:nvCxnSpPr>
          <p:spPr>
            <a:xfrm>
              <a:off x="6298837" y="3694642"/>
              <a:ext cx="317909" cy="1587"/>
            </a:xfrm>
            <a:prstGeom prst="bentConnector3">
              <a:avLst>
                <a:gd name="adj1" fmla="val 50000"/>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6480" name="Rectangle 177"/>
            <p:cNvSpPr>
              <a:spLocks noChangeArrowheads="1"/>
            </p:cNvSpPr>
            <p:nvPr/>
          </p:nvSpPr>
          <p:spPr bwMode="auto">
            <a:xfrm>
              <a:off x="6284129" y="3348567"/>
              <a:ext cx="441020" cy="274638"/>
            </a:xfrm>
            <a:prstGeom prst="rect">
              <a:avLst/>
            </a:prstGeom>
            <a:noFill/>
            <a:ln w="9525">
              <a:noFill/>
              <a:miter lim="800000"/>
              <a:headEnd/>
              <a:tailEnd/>
            </a:ln>
          </p:spPr>
          <p:txBody>
            <a:bodyPr wrap="none">
              <a:spAutoFit/>
            </a:bodyPr>
            <a:lstStyle/>
            <a:p>
              <a:r>
                <a:rPr lang="en-US" sz="1200">
                  <a:latin typeface="Calibri" pitchFamily="34" charset="0"/>
                </a:rPr>
                <a:t>Veto</a:t>
              </a:r>
            </a:p>
          </p:txBody>
        </p:sp>
      </p:grpSp>
      <p:grpSp>
        <p:nvGrpSpPr>
          <p:cNvPr id="16431" name="Group 218"/>
          <p:cNvGrpSpPr>
            <a:grpSpLocks/>
          </p:cNvGrpSpPr>
          <p:nvPr/>
        </p:nvGrpSpPr>
        <p:grpSpPr bwMode="auto">
          <a:xfrm>
            <a:off x="558800" y="3870325"/>
            <a:ext cx="2728913" cy="1514475"/>
            <a:chOff x="592667" y="4213860"/>
            <a:chExt cx="2518834" cy="1513841"/>
          </a:xfrm>
        </p:grpSpPr>
        <p:sp>
          <p:nvSpPr>
            <p:cNvPr id="181" name="Rectangle 180"/>
            <p:cNvSpPr/>
            <p:nvPr/>
          </p:nvSpPr>
          <p:spPr>
            <a:xfrm>
              <a:off x="592667" y="4224968"/>
              <a:ext cx="2518834" cy="1502733"/>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2" name="Trapezoid 181"/>
            <p:cNvSpPr>
              <a:spLocks noChangeArrowheads="1"/>
            </p:cNvSpPr>
            <p:nvPr/>
          </p:nvSpPr>
          <p:spPr bwMode="auto">
            <a:xfrm rot="5400000">
              <a:off x="1648726" y="5029203"/>
              <a:ext cx="855136" cy="203200"/>
            </a:xfrm>
            <a:custGeom>
              <a:avLst/>
              <a:gdLst>
                <a:gd name="T0" fmla="*/ 427568 w 855136"/>
                <a:gd name="T1" fmla="*/ 0 h 203200"/>
                <a:gd name="T2" fmla="*/ 25400 w 855136"/>
                <a:gd name="T3" fmla="*/ 101600 h 203200"/>
                <a:gd name="T4" fmla="*/ 427568 w 855136"/>
                <a:gd name="T5" fmla="*/ 203200 h 203200"/>
                <a:gd name="T6" fmla="*/ 829736 w 855136"/>
                <a:gd name="T7" fmla="*/ 101600 h 203200"/>
                <a:gd name="T8" fmla="*/ 17694720 60000 65536"/>
                <a:gd name="T9" fmla="*/ 11796480 60000 65536"/>
                <a:gd name="T10" fmla="*/ 5898240 60000 65536"/>
                <a:gd name="T11" fmla="*/ 0 60000 65536"/>
                <a:gd name="T12" fmla="*/ 33867 w 855136"/>
                <a:gd name="T13" fmla="*/ 8048 h 203200"/>
                <a:gd name="T14" fmla="*/ 821269 w 855136"/>
                <a:gd name="T15" fmla="*/ 203200 h 203200"/>
              </a:gdLst>
              <a:ahLst/>
              <a:cxnLst>
                <a:cxn ang="T8">
                  <a:pos x="T0" y="T1"/>
                </a:cxn>
                <a:cxn ang="T9">
                  <a:pos x="T2" y="T3"/>
                </a:cxn>
                <a:cxn ang="T10">
                  <a:pos x="T4" y="T5"/>
                </a:cxn>
                <a:cxn ang="T11">
                  <a:pos x="T6" y="T7"/>
                </a:cxn>
              </a:cxnLst>
              <a:rect l="T12" t="T13" r="T14" b="T15"/>
              <a:pathLst>
                <a:path w="855136" h="203200">
                  <a:moveTo>
                    <a:pt x="0" y="203200"/>
                  </a:moveTo>
                  <a:lnTo>
                    <a:pt x="50800" y="0"/>
                  </a:lnTo>
                  <a:lnTo>
                    <a:pt x="804336" y="0"/>
                  </a:lnTo>
                  <a:lnTo>
                    <a:pt x="855136" y="203200"/>
                  </a:lnTo>
                  <a:close/>
                </a:path>
              </a:pathLst>
            </a:custGeom>
            <a:noFill/>
            <a:ln w="9525" algn="ctr">
              <a:solidFill>
                <a:schemeClr val="tx1"/>
              </a:solidFill>
              <a:miter lim="800000"/>
              <a:headEnd/>
              <a:tailEnd/>
            </a:ln>
            <a:effectLst>
              <a:outerShdw dist="23000" dir="5400000" rotWithShape="0">
                <a:srgbClr val="000000">
                  <a:alpha val="34999"/>
                </a:srgbClr>
              </a:outerShdw>
            </a:effectLst>
          </p:spPr>
          <p:txBody>
            <a:bodyPr rot="10800000" vert="eaVert" anchor="ctr"/>
            <a:lstStyle/>
            <a:p>
              <a:pPr algn="ctr" fontAlgn="auto">
                <a:spcBef>
                  <a:spcPts val="0"/>
                </a:spcBef>
                <a:spcAft>
                  <a:spcPts val="0"/>
                </a:spcAft>
                <a:defRPr/>
              </a:pPr>
              <a:endParaRPr lang="en-US">
                <a:solidFill>
                  <a:schemeClr val="lt1"/>
                </a:solidFill>
                <a:latin typeface="+mn-lt"/>
                <a:cs typeface="+mn-cs"/>
              </a:endParaRPr>
            </a:p>
          </p:txBody>
        </p:sp>
        <p:cxnSp>
          <p:nvCxnSpPr>
            <p:cNvPr id="183" name="Straight Connector 182"/>
            <p:cNvCxnSpPr/>
            <p:nvPr/>
          </p:nvCxnSpPr>
          <p:spPr>
            <a:xfrm flipV="1">
              <a:off x="1718010" y="5008865"/>
              <a:ext cx="247634" cy="317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4" name="Straight Connector 183"/>
            <p:cNvCxnSpPr/>
            <p:nvPr/>
          </p:nvCxnSpPr>
          <p:spPr>
            <a:xfrm flipV="1">
              <a:off x="1260839" y="5423029"/>
              <a:ext cx="703339" cy="476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85" name="Rectangle 184"/>
            <p:cNvSpPr/>
            <p:nvPr/>
          </p:nvSpPr>
          <p:spPr>
            <a:xfrm>
              <a:off x="1253513" y="4935871"/>
              <a:ext cx="457170" cy="16503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86" name="Straight Connector 185"/>
            <p:cNvCxnSpPr/>
            <p:nvPr/>
          </p:nvCxnSpPr>
          <p:spPr>
            <a:xfrm>
              <a:off x="1706287" y="4804163"/>
              <a:ext cx="256426" cy="158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7" name="Straight Connector 186"/>
            <p:cNvCxnSpPr>
              <a:stCxn id="182" idx="0"/>
            </p:cNvCxnSpPr>
            <p:nvPr/>
          </p:nvCxnSpPr>
          <p:spPr>
            <a:xfrm>
              <a:off x="2178111" y="5131051"/>
              <a:ext cx="489407" cy="4761"/>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88" name="TextBox 187"/>
            <p:cNvSpPr txBox="1"/>
            <p:nvPr/>
          </p:nvSpPr>
          <p:spPr>
            <a:xfrm>
              <a:off x="2396439" y="4854942"/>
              <a:ext cx="543622" cy="244373"/>
            </a:xfrm>
            <a:prstGeom prst="rect">
              <a:avLst/>
            </a:prstGeom>
            <a:noFill/>
          </p:spPr>
          <p:txBody>
            <a:bodyPr wrap="none">
              <a:spAutoFit/>
            </a:bodyPr>
            <a:lstStyle/>
            <a:p>
              <a:pPr fontAlgn="auto">
                <a:spcBef>
                  <a:spcPts val="0"/>
                </a:spcBef>
                <a:spcAft>
                  <a:spcPts val="0"/>
                </a:spcAft>
                <a:defRPr/>
              </a:pPr>
              <a:r>
                <a:rPr lang="en-US" sz="1050" dirty="0">
                  <a:latin typeface="+mn-lt"/>
                  <a:cs typeface="+mn-cs"/>
                </a:rPr>
                <a:t>Internal</a:t>
              </a:r>
              <a:endParaRPr lang="en-US" sz="1050" dirty="0">
                <a:latin typeface="+mn-lt"/>
                <a:cs typeface="+mn-cs"/>
              </a:endParaRPr>
            </a:p>
          </p:txBody>
        </p:sp>
        <p:sp>
          <p:nvSpPr>
            <p:cNvPr id="190" name="TextBox 189"/>
            <p:cNvSpPr txBox="1"/>
            <p:nvPr/>
          </p:nvSpPr>
          <p:spPr>
            <a:xfrm>
              <a:off x="660070" y="5288148"/>
              <a:ext cx="584651" cy="244373"/>
            </a:xfrm>
            <a:prstGeom prst="rect">
              <a:avLst/>
            </a:prstGeom>
            <a:noFill/>
          </p:spPr>
          <p:txBody>
            <a:bodyPr wrap="none">
              <a:spAutoFit/>
            </a:bodyPr>
            <a:lstStyle/>
            <a:p>
              <a:pPr fontAlgn="auto">
                <a:spcBef>
                  <a:spcPts val="0"/>
                </a:spcBef>
                <a:spcAft>
                  <a:spcPts val="0"/>
                </a:spcAft>
                <a:defRPr/>
              </a:pPr>
              <a:r>
                <a:rPr lang="en-US" sz="1050" dirty="0">
                  <a:latin typeface="+mn-lt"/>
                  <a:cs typeface="+mn-cs"/>
                </a:rPr>
                <a:t>Playback</a:t>
              </a:r>
              <a:endParaRPr lang="en-US" sz="1050" dirty="0">
                <a:latin typeface="+mn-lt"/>
                <a:cs typeface="+mn-cs"/>
              </a:endParaRPr>
            </a:p>
          </p:txBody>
        </p:sp>
        <p:sp>
          <p:nvSpPr>
            <p:cNvPr id="16463" name="TextBox 190"/>
            <p:cNvSpPr txBox="1">
              <a:spLocks noChangeArrowheads="1"/>
            </p:cNvSpPr>
            <p:nvPr/>
          </p:nvSpPr>
          <p:spPr bwMode="auto">
            <a:xfrm>
              <a:off x="1211020" y="4905720"/>
              <a:ext cx="515782" cy="198355"/>
            </a:xfrm>
            <a:prstGeom prst="rect">
              <a:avLst/>
            </a:prstGeom>
            <a:noFill/>
            <a:ln w="9525">
              <a:noFill/>
              <a:miter lim="800000"/>
              <a:headEnd/>
              <a:tailEnd/>
            </a:ln>
          </p:spPr>
          <p:txBody>
            <a:bodyPr wrap="none">
              <a:spAutoFit/>
            </a:bodyPr>
            <a:lstStyle/>
            <a:p>
              <a:r>
                <a:rPr lang="en-US" sz="700">
                  <a:latin typeface="Calibri" pitchFamily="34" charset="0"/>
                </a:rPr>
                <a:t>Fixed Freq</a:t>
              </a:r>
            </a:p>
          </p:txBody>
        </p:sp>
        <p:sp>
          <p:nvSpPr>
            <p:cNvPr id="192" name="TextBox 191"/>
            <p:cNvSpPr txBox="1"/>
            <p:nvPr/>
          </p:nvSpPr>
          <p:spPr>
            <a:xfrm>
              <a:off x="711387" y="4248566"/>
              <a:ext cx="1761720" cy="369332"/>
            </a:xfrm>
            <a:prstGeom prst="rect">
              <a:avLst/>
            </a:prstGeom>
            <a:noFill/>
          </p:spPr>
          <p:txBody>
            <a:bodyPr wrap="none">
              <a:spAutoFit/>
            </a:bodyPr>
            <a:lstStyle/>
            <a:p>
              <a:pPr fontAlgn="auto">
                <a:spcBef>
                  <a:spcPts val="0"/>
                </a:spcBef>
                <a:spcAft>
                  <a:spcPts val="0"/>
                </a:spcAft>
                <a:defRPr/>
              </a:pPr>
              <a:r>
                <a:rPr lang="en-US" dirty="0">
                  <a:ln>
                    <a:solidFill>
                      <a:srgbClr val="000000"/>
                    </a:solidFill>
                  </a:ln>
                  <a:latin typeface="+mn-lt"/>
                  <a:cs typeface="+mn-cs"/>
                </a:rPr>
                <a:t>Internal Triggers:</a:t>
              </a:r>
              <a:endParaRPr lang="en-US" dirty="0">
                <a:ln>
                  <a:solidFill>
                    <a:srgbClr val="000000"/>
                  </a:solidFill>
                </a:ln>
                <a:latin typeface="+mn-lt"/>
                <a:cs typeface="+mn-cs"/>
              </a:endParaRPr>
            </a:p>
          </p:txBody>
        </p:sp>
        <p:sp>
          <p:nvSpPr>
            <p:cNvPr id="199" name="Rectangle 198"/>
            <p:cNvSpPr/>
            <p:nvPr/>
          </p:nvSpPr>
          <p:spPr>
            <a:xfrm>
              <a:off x="1249117" y="4732756"/>
              <a:ext cx="457170" cy="16503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466" name="TextBox 199"/>
            <p:cNvSpPr txBox="1">
              <a:spLocks noChangeArrowheads="1"/>
            </p:cNvSpPr>
            <p:nvPr/>
          </p:nvSpPr>
          <p:spPr bwMode="auto">
            <a:xfrm>
              <a:off x="1222742" y="4681976"/>
              <a:ext cx="358996" cy="228505"/>
            </a:xfrm>
            <a:prstGeom prst="rect">
              <a:avLst/>
            </a:prstGeom>
            <a:noFill/>
            <a:ln w="9525">
              <a:noFill/>
              <a:miter lim="800000"/>
              <a:headEnd/>
              <a:tailEnd/>
            </a:ln>
          </p:spPr>
          <p:txBody>
            <a:bodyPr wrap="none">
              <a:spAutoFit/>
            </a:bodyPr>
            <a:lstStyle/>
            <a:p>
              <a:r>
                <a:rPr lang="en-US" sz="900">
                  <a:latin typeface="Calibri" pitchFamily="34" charset="0"/>
                </a:rPr>
                <a:t>RND</a:t>
              </a:r>
            </a:p>
          </p:txBody>
        </p:sp>
        <p:cxnSp>
          <p:nvCxnSpPr>
            <p:cNvPr id="203" name="Straight Connector 202"/>
            <p:cNvCxnSpPr/>
            <p:nvPr/>
          </p:nvCxnSpPr>
          <p:spPr>
            <a:xfrm>
              <a:off x="1715079" y="5207219"/>
              <a:ext cx="254960" cy="158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05" name="Rectangle 204"/>
            <p:cNvSpPr/>
            <p:nvPr/>
          </p:nvSpPr>
          <p:spPr>
            <a:xfrm>
              <a:off x="1257909" y="5135812"/>
              <a:ext cx="457170" cy="16503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469" name="TextBox 205"/>
            <p:cNvSpPr txBox="1">
              <a:spLocks noChangeArrowheads="1"/>
            </p:cNvSpPr>
            <p:nvPr/>
          </p:nvSpPr>
          <p:spPr bwMode="auto">
            <a:xfrm>
              <a:off x="1231534" y="5083446"/>
              <a:ext cx="293058" cy="228504"/>
            </a:xfrm>
            <a:prstGeom prst="rect">
              <a:avLst/>
            </a:prstGeom>
            <a:noFill/>
            <a:ln w="9525">
              <a:noFill/>
              <a:miter lim="800000"/>
              <a:headEnd/>
              <a:tailEnd/>
            </a:ln>
          </p:spPr>
          <p:txBody>
            <a:bodyPr wrap="none">
              <a:spAutoFit/>
            </a:bodyPr>
            <a:lstStyle/>
            <a:p>
              <a:r>
                <a:rPr lang="en-US" sz="900">
                  <a:latin typeface="Calibri" pitchFamily="34" charset="0"/>
                </a:rPr>
                <a:t>BG</a:t>
              </a:r>
            </a:p>
          </p:txBody>
        </p:sp>
        <p:cxnSp>
          <p:nvCxnSpPr>
            <p:cNvPr id="210" name="Straight Connector 209"/>
            <p:cNvCxnSpPr/>
            <p:nvPr/>
          </p:nvCxnSpPr>
          <p:spPr>
            <a:xfrm rot="5400000">
              <a:off x="1776159" y="4725412"/>
              <a:ext cx="145989" cy="10989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71" name="TextBox 210"/>
            <p:cNvSpPr txBox="1">
              <a:spLocks noChangeArrowheads="1"/>
            </p:cNvSpPr>
            <p:nvPr/>
          </p:nvSpPr>
          <p:spPr bwMode="auto">
            <a:xfrm>
              <a:off x="1664158" y="4551182"/>
              <a:ext cx="301660" cy="276999"/>
            </a:xfrm>
            <a:prstGeom prst="rect">
              <a:avLst/>
            </a:prstGeom>
            <a:noFill/>
            <a:ln w="9525">
              <a:noFill/>
              <a:miter lim="800000"/>
              <a:headEnd/>
              <a:tailEnd/>
            </a:ln>
          </p:spPr>
          <p:txBody>
            <a:bodyPr>
              <a:spAutoFit/>
            </a:bodyPr>
            <a:lstStyle/>
            <a:p>
              <a:r>
                <a:rPr lang="en-US" sz="1200">
                  <a:latin typeface="Calibri" pitchFamily="34" charset="0"/>
                </a:rPr>
                <a:t>2</a:t>
              </a:r>
            </a:p>
          </p:txBody>
        </p:sp>
        <p:cxnSp>
          <p:nvCxnSpPr>
            <p:cNvPr id="212" name="Straight Connector 211"/>
            <p:cNvCxnSpPr/>
            <p:nvPr/>
          </p:nvCxnSpPr>
          <p:spPr>
            <a:xfrm rot="5400000">
              <a:off x="1780555" y="4953917"/>
              <a:ext cx="145989" cy="10989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73" name="TextBox 212"/>
            <p:cNvSpPr txBox="1">
              <a:spLocks noChangeArrowheads="1"/>
            </p:cNvSpPr>
            <p:nvPr/>
          </p:nvSpPr>
          <p:spPr bwMode="auto">
            <a:xfrm>
              <a:off x="1668392" y="4779785"/>
              <a:ext cx="301660" cy="276999"/>
            </a:xfrm>
            <a:prstGeom prst="rect">
              <a:avLst/>
            </a:prstGeom>
            <a:noFill/>
            <a:ln w="9525">
              <a:noFill/>
              <a:miter lim="800000"/>
              <a:headEnd/>
              <a:tailEnd/>
            </a:ln>
          </p:spPr>
          <p:txBody>
            <a:bodyPr>
              <a:spAutoFit/>
            </a:bodyPr>
            <a:lstStyle/>
            <a:p>
              <a:r>
                <a:rPr lang="en-US" sz="1200">
                  <a:latin typeface="Calibri" pitchFamily="34" charset="0"/>
                </a:rPr>
                <a:t>2</a:t>
              </a:r>
            </a:p>
          </p:txBody>
        </p:sp>
        <p:cxnSp>
          <p:nvCxnSpPr>
            <p:cNvPr id="214" name="Straight Connector 213"/>
            <p:cNvCxnSpPr/>
            <p:nvPr/>
          </p:nvCxnSpPr>
          <p:spPr>
            <a:xfrm rot="5400000">
              <a:off x="1789406" y="5160266"/>
              <a:ext cx="144403" cy="11136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75" name="TextBox 214"/>
            <p:cNvSpPr txBox="1">
              <a:spLocks noChangeArrowheads="1"/>
            </p:cNvSpPr>
            <p:nvPr/>
          </p:nvSpPr>
          <p:spPr bwMode="auto">
            <a:xfrm>
              <a:off x="1676982" y="4986599"/>
              <a:ext cx="301850" cy="274541"/>
            </a:xfrm>
            <a:prstGeom prst="rect">
              <a:avLst/>
            </a:prstGeom>
            <a:noFill/>
            <a:ln w="9525">
              <a:noFill/>
              <a:miter lim="800000"/>
              <a:headEnd/>
              <a:tailEnd/>
            </a:ln>
          </p:spPr>
          <p:txBody>
            <a:bodyPr>
              <a:spAutoFit/>
            </a:bodyPr>
            <a:lstStyle/>
            <a:p>
              <a:r>
                <a:rPr lang="en-US" sz="1200">
                  <a:latin typeface="Calibri" pitchFamily="34" charset="0"/>
                </a:rPr>
                <a:t>4</a:t>
              </a:r>
            </a:p>
          </p:txBody>
        </p:sp>
        <p:cxnSp>
          <p:nvCxnSpPr>
            <p:cNvPr id="216" name="Straight Connector 215"/>
            <p:cNvCxnSpPr/>
            <p:nvPr/>
          </p:nvCxnSpPr>
          <p:spPr>
            <a:xfrm rot="5400000">
              <a:off x="2297131" y="5064202"/>
              <a:ext cx="144402" cy="10989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477" name="TextBox 216"/>
            <p:cNvSpPr txBox="1">
              <a:spLocks noChangeArrowheads="1"/>
            </p:cNvSpPr>
            <p:nvPr/>
          </p:nvSpPr>
          <p:spPr bwMode="auto">
            <a:xfrm>
              <a:off x="2184857" y="4830585"/>
              <a:ext cx="359375" cy="276999"/>
            </a:xfrm>
            <a:prstGeom prst="rect">
              <a:avLst/>
            </a:prstGeom>
            <a:noFill/>
            <a:ln w="9525">
              <a:noFill/>
              <a:miter lim="800000"/>
              <a:headEnd/>
              <a:tailEnd/>
            </a:ln>
          </p:spPr>
          <p:txBody>
            <a:bodyPr>
              <a:spAutoFit/>
            </a:bodyPr>
            <a:lstStyle/>
            <a:p>
              <a:r>
                <a:rPr lang="en-US" sz="1200">
                  <a:latin typeface="Calibri" pitchFamily="34" charset="0"/>
                </a:rPr>
                <a:t>6?</a:t>
              </a:r>
            </a:p>
          </p:txBody>
        </p:sp>
      </p:grpSp>
      <p:sp>
        <p:nvSpPr>
          <p:cNvPr id="218" name="TextBox 217"/>
          <p:cNvSpPr txBox="1"/>
          <p:nvPr/>
        </p:nvSpPr>
        <p:spPr>
          <a:xfrm>
            <a:off x="2439988" y="1693863"/>
            <a:ext cx="588962" cy="244475"/>
          </a:xfrm>
          <a:prstGeom prst="rect">
            <a:avLst/>
          </a:prstGeom>
          <a:noFill/>
        </p:spPr>
        <p:txBody>
          <a:bodyPr wrap="none">
            <a:spAutoFit/>
          </a:bodyPr>
          <a:lstStyle/>
          <a:p>
            <a:pPr fontAlgn="auto">
              <a:spcBef>
                <a:spcPts val="0"/>
              </a:spcBef>
              <a:spcAft>
                <a:spcPts val="0"/>
              </a:spcAft>
              <a:defRPr/>
            </a:pPr>
            <a:r>
              <a:rPr lang="en-US" sz="1050" dirty="0">
                <a:latin typeface="+mn-lt"/>
                <a:cs typeface="+mn-cs"/>
              </a:rPr>
              <a:t>Internal</a:t>
            </a:r>
            <a:endParaRPr lang="en-US" sz="1050" dirty="0">
              <a:latin typeface="+mn-lt"/>
              <a:cs typeface="+mn-cs"/>
            </a:endParaRPr>
          </a:p>
        </p:txBody>
      </p:sp>
      <p:grpSp>
        <p:nvGrpSpPr>
          <p:cNvPr id="16433" name="Group 252"/>
          <p:cNvGrpSpPr>
            <a:grpSpLocks/>
          </p:cNvGrpSpPr>
          <p:nvPr/>
        </p:nvGrpSpPr>
        <p:grpSpPr bwMode="auto">
          <a:xfrm>
            <a:off x="5534025" y="4692650"/>
            <a:ext cx="3446463" cy="1677988"/>
            <a:chOff x="5121148" y="4732020"/>
            <a:chExt cx="3180419" cy="1677247"/>
          </a:xfrm>
        </p:grpSpPr>
        <p:sp>
          <p:nvSpPr>
            <p:cNvPr id="221" name="Rectangle 220"/>
            <p:cNvSpPr/>
            <p:nvPr/>
          </p:nvSpPr>
          <p:spPr>
            <a:xfrm>
              <a:off x="5138727" y="4733607"/>
              <a:ext cx="3162840" cy="1675660"/>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2" name="Trapezoid 221"/>
            <p:cNvSpPr>
              <a:spLocks noChangeArrowheads="1"/>
            </p:cNvSpPr>
            <p:nvPr/>
          </p:nvSpPr>
          <p:spPr bwMode="auto">
            <a:xfrm rot="5400000">
              <a:off x="6097961" y="5283200"/>
              <a:ext cx="541866" cy="203200"/>
            </a:xfrm>
            <a:custGeom>
              <a:avLst/>
              <a:gdLst>
                <a:gd name="T0" fmla="*/ 270933 w 541866"/>
                <a:gd name="T1" fmla="*/ 0 h 203200"/>
                <a:gd name="T2" fmla="*/ 25400 w 541866"/>
                <a:gd name="T3" fmla="*/ 101600 h 203200"/>
                <a:gd name="T4" fmla="*/ 270933 w 541866"/>
                <a:gd name="T5" fmla="*/ 203200 h 203200"/>
                <a:gd name="T6" fmla="*/ 516466 w 541866"/>
                <a:gd name="T7" fmla="*/ 101600 h 203200"/>
                <a:gd name="T8" fmla="*/ 17694720 60000 65536"/>
                <a:gd name="T9" fmla="*/ 11796480 60000 65536"/>
                <a:gd name="T10" fmla="*/ 5898240 60000 65536"/>
                <a:gd name="T11" fmla="*/ 0 60000 65536"/>
                <a:gd name="T12" fmla="*/ 33867 w 541866"/>
                <a:gd name="T13" fmla="*/ 12700 h 203200"/>
                <a:gd name="T14" fmla="*/ 507999 w 541866"/>
                <a:gd name="T15" fmla="*/ 203200 h 203200"/>
              </a:gdLst>
              <a:ahLst/>
              <a:cxnLst>
                <a:cxn ang="T8">
                  <a:pos x="T0" y="T1"/>
                </a:cxn>
                <a:cxn ang="T9">
                  <a:pos x="T2" y="T3"/>
                </a:cxn>
                <a:cxn ang="T10">
                  <a:pos x="T4" y="T5"/>
                </a:cxn>
                <a:cxn ang="T11">
                  <a:pos x="T6" y="T7"/>
                </a:cxn>
              </a:cxnLst>
              <a:rect l="T12" t="T13" r="T14" b="T15"/>
              <a:pathLst>
                <a:path w="541866" h="203200">
                  <a:moveTo>
                    <a:pt x="0" y="203200"/>
                  </a:moveTo>
                  <a:lnTo>
                    <a:pt x="50800" y="0"/>
                  </a:lnTo>
                  <a:lnTo>
                    <a:pt x="491066" y="0"/>
                  </a:lnTo>
                  <a:lnTo>
                    <a:pt x="541866" y="203200"/>
                  </a:lnTo>
                  <a:close/>
                </a:path>
              </a:pathLst>
            </a:custGeom>
            <a:noFill/>
            <a:ln w="9525" algn="ctr">
              <a:solidFill>
                <a:schemeClr val="tx1"/>
              </a:solidFill>
              <a:miter lim="800000"/>
              <a:headEnd/>
              <a:tailEnd/>
            </a:ln>
            <a:effectLst>
              <a:outerShdw dist="23000" dir="5400000" rotWithShape="0">
                <a:srgbClr val="000000">
                  <a:alpha val="34999"/>
                </a:srgbClr>
              </a:outerShdw>
            </a:effectLst>
          </p:spPr>
          <p:txBody>
            <a:bodyPr rot="10800000" vert="eaVert" anchor="ctr"/>
            <a:lstStyle/>
            <a:p>
              <a:pPr algn="ctr" fontAlgn="auto">
                <a:spcBef>
                  <a:spcPts val="0"/>
                </a:spcBef>
                <a:spcAft>
                  <a:spcPts val="0"/>
                </a:spcAft>
                <a:defRPr/>
              </a:pPr>
              <a:endParaRPr lang="en-US">
                <a:solidFill>
                  <a:schemeClr val="lt1"/>
                </a:solidFill>
                <a:latin typeface="+mn-lt"/>
                <a:cs typeface="+mn-cs"/>
              </a:endParaRPr>
            </a:p>
          </p:txBody>
        </p:sp>
        <p:cxnSp>
          <p:nvCxnSpPr>
            <p:cNvPr id="223" name="Straight Connector 222"/>
            <p:cNvCxnSpPr>
              <a:stCxn id="225" idx="3"/>
            </p:cNvCxnSpPr>
            <p:nvPr/>
          </p:nvCxnSpPr>
          <p:spPr>
            <a:xfrm flipV="1">
              <a:off x="5994262" y="5266772"/>
              <a:ext cx="257832" cy="317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4" name="Straight Connector 223"/>
            <p:cNvCxnSpPr/>
            <p:nvPr/>
          </p:nvCxnSpPr>
          <p:spPr>
            <a:xfrm>
              <a:off x="5592864" y="5541287"/>
              <a:ext cx="669485" cy="158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25" name="Rectangle 224"/>
            <p:cNvSpPr/>
            <p:nvPr/>
          </p:nvSpPr>
          <p:spPr>
            <a:xfrm>
              <a:off x="5481527" y="5139828"/>
              <a:ext cx="512734" cy="26182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100" dirty="0">
                  <a:solidFill>
                    <a:schemeClr val="tx1"/>
                  </a:solidFill>
                </a:rPr>
                <a:t>VCXO</a:t>
              </a:r>
              <a:endParaRPr lang="en-US" sz="1100" dirty="0">
                <a:solidFill>
                  <a:schemeClr val="tx1"/>
                </a:solidFill>
              </a:endParaRPr>
            </a:p>
          </p:txBody>
        </p:sp>
        <p:cxnSp>
          <p:nvCxnSpPr>
            <p:cNvPr id="227" name="Straight Connector 226"/>
            <p:cNvCxnSpPr>
              <a:stCxn id="222" idx="0"/>
              <a:endCxn id="235" idx="1"/>
            </p:cNvCxnSpPr>
            <p:nvPr/>
          </p:nvCxnSpPr>
          <p:spPr>
            <a:xfrm>
              <a:off x="6470373" y="5384195"/>
              <a:ext cx="227068"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28" name="TextBox 227"/>
            <p:cNvSpPr txBox="1"/>
            <p:nvPr/>
          </p:nvSpPr>
          <p:spPr>
            <a:xfrm>
              <a:off x="7818132" y="5101745"/>
              <a:ext cx="459996" cy="244367"/>
            </a:xfrm>
            <a:prstGeom prst="rect">
              <a:avLst/>
            </a:prstGeom>
            <a:noFill/>
          </p:spPr>
          <p:txBody>
            <a:bodyPr wrap="none">
              <a:spAutoFit/>
            </a:bodyPr>
            <a:lstStyle/>
            <a:p>
              <a:pPr fontAlgn="auto">
                <a:spcBef>
                  <a:spcPts val="0"/>
                </a:spcBef>
                <a:spcAft>
                  <a:spcPts val="0"/>
                </a:spcAft>
                <a:defRPr/>
              </a:pPr>
              <a:r>
                <a:rPr lang="en-US" sz="1050" dirty="0" err="1">
                  <a:latin typeface="+mn-lt"/>
                  <a:cs typeface="+mn-cs"/>
                </a:rPr>
                <a:t>BCout</a:t>
              </a:r>
              <a:endParaRPr lang="en-US" sz="1050" dirty="0">
                <a:latin typeface="+mn-lt"/>
                <a:cs typeface="+mn-cs"/>
              </a:endParaRPr>
            </a:p>
          </p:txBody>
        </p:sp>
        <p:sp>
          <p:nvSpPr>
            <p:cNvPr id="230" name="TextBox 229"/>
            <p:cNvSpPr txBox="1"/>
            <p:nvPr/>
          </p:nvSpPr>
          <p:spPr>
            <a:xfrm>
              <a:off x="5147517" y="5434972"/>
              <a:ext cx="385284" cy="244367"/>
            </a:xfrm>
            <a:prstGeom prst="rect">
              <a:avLst/>
            </a:prstGeom>
            <a:noFill/>
          </p:spPr>
          <p:txBody>
            <a:bodyPr wrap="none">
              <a:spAutoFit/>
            </a:bodyPr>
            <a:lstStyle/>
            <a:p>
              <a:pPr fontAlgn="auto">
                <a:spcBef>
                  <a:spcPts val="0"/>
                </a:spcBef>
                <a:spcAft>
                  <a:spcPts val="0"/>
                </a:spcAft>
                <a:defRPr/>
              </a:pPr>
              <a:r>
                <a:rPr lang="en-US" sz="1050" dirty="0" err="1">
                  <a:latin typeface="+mn-lt"/>
                  <a:cs typeface="+mn-cs"/>
                </a:rPr>
                <a:t>BCin</a:t>
              </a:r>
              <a:endParaRPr lang="en-US" sz="1050" dirty="0">
                <a:latin typeface="+mn-lt"/>
                <a:cs typeface="+mn-cs"/>
              </a:endParaRPr>
            </a:p>
          </p:txBody>
        </p:sp>
        <p:sp>
          <p:nvSpPr>
            <p:cNvPr id="232" name="TextBox 231"/>
            <p:cNvSpPr txBox="1"/>
            <p:nvPr/>
          </p:nvSpPr>
          <p:spPr>
            <a:xfrm>
              <a:off x="5173320" y="4765033"/>
              <a:ext cx="1143500" cy="369332"/>
            </a:xfrm>
            <a:prstGeom prst="rect">
              <a:avLst/>
            </a:prstGeom>
            <a:noFill/>
          </p:spPr>
          <p:txBody>
            <a:bodyPr wrap="none">
              <a:spAutoFit/>
            </a:bodyPr>
            <a:lstStyle/>
            <a:p>
              <a:pPr fontAlgn="auto">
                <a:spcBef>
                  <a:spcPts val="0"/>
                </a:spcBef>
                <a:spcAft>
                  <a:spcPts val="0"/>
                </a:spcAft>
                <a:defRPr/>
              </a:pPr>
              <a:r>
                <a:rPr lang="en-US" dirty="0">
                  <a:ln>
                    <a:solidFill>
                      <a:srgbClr val="000000"/>
                    </a:solidFill>
                  </a:ln>
                  <a:latin typeface="+mn-lt"/>
                  <a:cs typeface="+mn-cs"/>
                </a:rPr>
                <a:t>BC/ORBIT:</a:t>
              </a:r>
              <a:endParaRPr lang="en-US" dirty="0">
                <a:ln>
                  <a:solidFill>
                    <a:srgbClr val="000000"/>
                  </a:solidFill>
                </a:ln>
                <a:latin typeface="+mn-lt"/>
                <a:cs typeface="+mn-cs"/>
              </a:endParaRPr>
            </a:p>
          </p:txBody>
        </p:sp>
        <p:sp>
          <p:nvSpPr>
            <p:cNvPr id="235" name="Rectangle 234"/>
            <p:cNvSpPr/>
            <p:nvPr/>
          </p:nvSpPr>
          <p:spPr>
            <a:xfrm>
              <a:off x="6697440" y="5254077"/>
              <a:ext cx="511270" cy="26182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700" dirty="0">
                  <a:solidFill>
                    <a:schemeClr val="tx1"/>
                  </a:solidFill>
                </a:rPr>
                <a:t>DELAY25</a:t>
              </a:r>
              <a:endParaRPr lang="en-US" sz="700" dirty="0">
                <a:solidFill>
                  <a:schemeClr val="tx1"/>
                </a:solidFill>
              </a:endParaRPr>
            </a:p>
          </p:txBody>
        </p:sp>
        <p:sp>
          <p:nvSpPr>
            <p:cNvPr id="238" name="Rectangle 237"/>
            <p:cNvSpPr/>
            <p:nvPr/>
          </p:nvSpPr>
          <p:spPr>
            <a:xfrm>
              <a:off x="7336161" y="5254077"/>
              <a:ext cx="512734" cy="26182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700" dirty="0">
                  <a:solidFill>
                    <a:schemeClr val="tx1"/>
                  </a:solidFill>
                </a:rPr>
                <a:t>QPLL?</a:t>
              </a:r>
              <a:endParaRPr lang="en-US" sz="700" dirty="0">
                <a:solidFill>
                  <a:schemeClr val="tx1"/>
                </a:solidFill>
              </a:endParaRPr>
            </a:p>
          </p:txBody>
        </p:sp>
        <p:cxnSp>
          <p:nvCxnSpPr>
            <p:cNvPr id="239" name="Straight Connector 238"/>
            <p:cNvCxnSpPr>
              <a:endCxn id="238" idx="1"/>
            </p:cNvCxnSpPr>
            <p:nvPr/>
          </p:nvCxnSpPr>
          <p:spPr>
            <a:xfrm>
              <a:off x="7211640" y="5384195"/>
              <a:ext cx="124521"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p:nvCxnSpPr>
          <p:spPr>
            <a:xfrm>
              <a:off x="7854755" y="5393716"/>
              <a:ext cx="124522"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45" name="Trapezoid 244"/>
            <p:cNvSpPr>
              <a:spLocks noChangeArrowheads="1"/>
            </p:cNvSpPr>
            <p:nvPr/>
          </p:nvSpPr>
          <p:spPr bwMode="auto">
            <a:xfrm rot="5400000">
              <a:off x="6106428" y="5888567"/>
              <a:ext cx="541866" cy="203200"/>
            </a:xfrm>
            <a:custGeom>
              <a:avLst/>
              <a:gdLst>
                <a:gd name="T0" fmla="*/ 270933 w 541866"/>
                <a:gd name="T1" fmla="*/ 0 h 203200"/>
                <a:gd name="T2" fmla="*/ 25400 w 541866"/>
                <a:gd name="T3" fmla="*/ 101600 h 203200"/>
                <a:gd name="T4" fmla="*/ 270933 w 541866"/>
                <a:gd name="T5" fmla="*/ 203200 h 203200"/>
                <a:gd name="T6" fmla="*/ 516466 w 541866"/>
                <a:gd name="T7" fmla="*/ 101600 h 203200"/>
                <a:gd name="T8" fmla="*/ 17694720 60000 65536"/>
                <a:gd name="T9" fmla="*/ 11796480 60000 65536"/>
                <a:gd name="T10" fmla="*/ 5898240 60000 65536"/>
                <a:gd name="T11" fmla="*/ 0 60000 65536"/>
                <a:gd name="T12" fmla="*/ 33867 w 541866"/>
                <a:gd name="T13" fmla="*/ 12700 h 203200"/>
                <a:gd name="T14" fmla="*/ 507999 w 541866"/>
                <a:gd name="T15" fmla="*/ 203200 h 203200"/>
              </a:gdLst>
              <a:ahLst/>
              <a:cxnLst>
                <a:cxn ang="T8">
                  <a:pos x="T0" y="T1"/>
                </a:cxn>
                <a:cxn ang="T9">
                  <a:pos x="T2" y="T3"/>
                </a:cxn>
                <a:cxn ang="T10">
                  <a:pos x="T4" y="T5"/>
                </a:cxn>
                <a:cxn ang="T11">
                  <a:pos x="T6" y="T7"/>
                </a:cxn>
              </a:cxnLst>
              <a:rect l="T12" t="T13" r="T14" b="T15"/>
              <a:pathLst>
                <a:path w="541866" h="203200">
                  <a:moveTo>
                    <a:pt x="0" y="203200"/>
                  </a:moveTo>
                  <a:lnTo>
                    <a:pt x="50800" y="0"/>
                  </a:lnTo>
                  <a:lnTo>
                    <a:pt x="491066" y="0"/>
                  </a:lnTo>
                  <a:lnTo>
                    <a:pt x="541866" y="203200"/>
                  </a:lnTo>
                  <a:close/>
                </a:path>
              </a:pathLst>
            </a:custGeom>
            <a:noFill/>
            <a:ln w="9525" algn="ctr">
              <a:solidFill>
                <a:schemeClr val="tx1"/>
              </a:solidFill>
              <a:miter lim="800000"/>
              <a:headEnd/>
              <a:tailEnd/>
            </a:ln>
            <a:effectLst>
              <a:outerShdw dist="23000" dir="5400000" rotWithShape="0">
                <a:srgbClr val="000000">
                  <a:alpha val="34999"/>
                </a:srgbClr>
              </a:outerShdw>
            </a:effectLst>
          </p:spPr>
          <p:txBody>
            <a:bodyPr rot="10800000" vert="eaVert" anchor="ctr"/>
            <a:lstStyle/>
            <a:p>
              <a:pPr algn="ctr" fontAlgn="auto">
                <a:spcBef>
                  <a:spcPts val="0"/>
                </a:spcBef>
                <a:spcAft>
                  <a:spcPts val="0"/>
                </a:spcAft>
                <a:defRPr/>
              </a:pPr>
              <a:endParaRPr lang="en-US">
                <a:solidFill>
                  <a:schemeClr val="lt1"/>
                </a:solidFill>
                <a:latin typeface="+mn-lt"/>
                <a:cs typeface="+mn-cs"/>
              </a:endParaRPr>
            </a:p>
          </p:txBody>
        </p:sp>
        <p:cxnSp>
          <p:nvCxnSpPr>
            <p:cNvPr id="246" name="Straight Connector 245"/>
            <p:cNvCxnSpPr>
              <a:stCxn id="248" idx="3"/>
            </p:cNvCxnSpPr>
            <p:nvPr/>
          </p:nvCxnSpPr>
          <p:spPr>
            <a:xfrm flipV="1">
              <a:off x="6003051" y="5871342"/>
              <a:ext cx="257832" cy="476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p:nvCxnSpPr>
          <p:spPr>
            <a:xfrm>
              <a:off x="5600189" y="6147445"/>
              <a:ext cx="670950" cy="158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48" name="Rectangle 247"/>
            <p:cNvSpPr/>
            <p:nvPr/>
          </p:nvSpPr>
          <p:spPr>
            <a:xfrm>
              <a:off x="5490317" y="5744398"/>
              <a:ext cx="512734" cy="263409"/>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800" dirty="0">
                  <a:solidFill>
                    <a:schemeClr val="tx1"/>
                  </a:solidFill>
                </a:rPr>
                <a:t>internal</a:t>
              </a:r>
              <a:endParaRPr lang="en-US" sz="800" dirty="0">
                <a:solidFill>
                  <a:schemeClr val="tx1"/>
                </a:solidFill>
              </a:endParaRPr>
            </a:p>
          </p:txBody>
        </p:sp>
        <p:sp>
          <p:nvSpPr>
            <p:cNvPr id="249" name="TextBox 248"/>
            <p:cNvSpPr txBox="1"/>
            <p:nvPr/>
          </p:nvSpPr>
          <p:spPr>
            <a:xfrm>
              <a:off x="5156307" y="6041130"/>
              <a:ext cx="462926" cy="244367"/>
            </a:xfrm>
            <a:prstGeom prst="rect">
              <a:avLst/>
            </a:prstGeom>
            <a:noFill/>
          </p:spPr>
          <p:txBody>
            <a:bodyPr wrap="none">
              <a:spAutoFit/>
            </a:bodyPr>
            <a:lstStyle/>
            <a:p>
              <a:pPr fontAlgn="auto">
                <a:spcBef>
                  <a:spcPts val="0"/>
                </a:spcBef>
                <a:spcAft>
                  <a:spcPts val="0"/>
                </a:spcAft>
                <a:defRPr/>
              </a:pPr>
              <a:r>
                <a:rPr lang="en-US" sz="1050" dirty="0" err="1">
                  <a:latin typeface="+mn-lt"/>
                  <a:cs typeface="+mn-cs"/>
                </a:rPr>
                <a:t>ORBin</a:t>
              </a:r>
              <a:endParaRPr lang="en-US" sz="1050" dirty="0">
                <a:latin typeface="+mn-lt"/>
                <a:cs typeface="+mn-cs"/>
              </a:endParaRPr>
            </a:p>
          </p:txBody>
        </p:sp>
        <p:cxnSp>
          <p:nvCxnSpPr>
            <p:cNvPr id="250" name="Straight Connector 249"/>
            <p:cNvCxnSpPr/>
            <p:nvPr/>
          </p:nvCxnSpPr>
          <p:spPr>
            <a:xfrm>
              <a:off x="6483557" y="5985591"/>
              <a:ext cx="1500115" cy="4761"/>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52" name="TextBox 251"/>
            <p:cNvSpPr txBox="1"/>
            <p:nvPr/>
          </p:nvSpPr>
          <p:spPr>
            <a:xfrm>
              <a:off x="7721445" y="5711075"/>
              <a:ext cx="537638" cy="244367"/>
            </a:xfrm>
            <a:prstGeom prst="rect">
              <a:avLst/>
            </a:prstGeom>
            <a:noFill/>
          </p:spPr>
          <p:txBody>
            <a:bodyPr wrap="none">
              <a:spAutoFit/>
            </a:bodyPr>
            <a:lstStyle/>
            <a:p>
              <a:pPr fontAlgn="auto">
                <a:spcBef>
                  <a:spcPts val="0"/>
                </a:spcBef>
                <a:spcAft>
                  <a:spcPts val="0"/>
                </a:spcAft>
                <a:defRPr/>
              </a:pPr>
              <a:r>
                <a:rPr lang="en-US" sz="1050" dirty="0" err="1">
                  <a:latin typeface="+mn-lt"/>
                  <a:cs typeface="+mn-cs"/>
                </a:rPr>
                <a:t>ORBout</a:t>
              </a:r>
              <a:endParaRPr lang="en-US" sz="1050" dirty="0">
                <a:latin typeface="+mn-lt"/>
                <a:cs typeface="+mn-cs"/>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9"/>
          <p:cNvSpPr>
            <a:spLocks noGrp="1"/>
          </p:cNvSpPr>
          <p:nvPr>
            <p:ph type="title"/>
          </p:nvPr>
        </p:nvSpPr>
        <p:spPr/>
        <p:txBody>
          <a:bodyPr/>
          <a:lstStyle/>
          <a:p>
            <a:r>
              <a:rPr lang="en-US" smtClean="0"/>
              <a:t>Comments</a:t>
            </a:r>
          </a:p>
        </p:txBody>
      </p:sp>
      <p:sp>
        <p:nvSpPr>
          <p:cNvPr id="17410" name="Content Placeholder 10"/>
          <p:cNvSpPr>
            <a:spLocks noGrp="1"/>
          </p:cNvSpPr>
          <p:nvPr>
            <p:ph sz="half" idx="1"/>
          </p:nvPr>
        </p:nvSpPr>
        <p:spPr>
          <a:xfrm>
            <a:off x="165100" y="1270000"/>
            <a:ext cx="4705350" cy="4856163"/>
          </a:xfrm>
        </p:spPr>
        <p:txBody>
          <a:bodyPr/>
          <a:lstStyle/>
          <a:p>
            <a:r>
              <a:rPr lang="en-US" sz="1400" smtClean="0"/>
              <a:t>Delay-line</a:t>
            </a:r>
          </a:p>
          <a:p>
            <a:pPr lvl="1"/>
            <a:r>
              <a:rPr lang="en-US" sz="1200" smtClean="0"/>
              <a:t>stepsize 25ns</a:t>
            </a:r>
          </a:p>
          <a:p>
            <a:pPr lvl="1"/>
            <a:r>
              <a:rPr lang="en-US" sz="1200" smtClean="0"/>
              <a:t>range: at least 0..63 would be good, a full turn 0..3564 would be even better</a:t>
            </a:r>
          </a:p>
          <a:p>
            <a:r>
              <a:rPr lang="en-US" sz="1400" smtClean="0"/>
              <a:t>Shaper</a:t>
            </a:r>
          </a:p>
          <a:p>
            <a:pPr lvl="1"/>
            <a:r>
              <a:rPr lang="en-US" sz="1200" smtClean="0"/>
              <a:t>edge sensitive or strobed by clock</a:t>
            </a:r>
          </a:p>
          <a:p>
            <a:pPr lvl="1"/>
            <a:r>
              <a:rPr lang="en-US" sz="1200" smtClean="0"/>
              <a:t>if strobed, need procedure to verify phase relationship</a:t>
            </a:r>
          </a:p>
          <a:p>
            <a:pPr lvl="2"/>
            <a:r>
              <a:rPr lang="en-US" sz="1100" smtClean="0"/>
              <a:t>e.g. with scope and BC-LEMO-output</a:t>
            </a:r>
          </a:p>
          <a:p>
            <a:pPr lvl="1"/>
            <a:r>
              <a:rPr lang="en-US" sz="1200" smtClean="0"/>
              <a:t>fine-delay with some fraction of 25ns</a:t>
            </a:r>
          </a:p>
          <a:p>
            <a:r>
              <a:rPr lang="en-US" sz="1400" smtClean="0"/>
              <a:t>Clock:</a:t>
            </a:r>
          </a:p>
          <a:p>
            <a:pPr lvl="1"/>
            <a:r>
              <a:rPr lang="en-US" sz="1200" smtClean="0"/>
              <a:t>not sure if QPLL is really needed</a:t>
            </a:r>
          </a:p>
          <a:p>
            <a:pPr lvl="1"/>
            <a:r>
              <a:rPr lang="en-US" sz="1200" smtClean="0"/>
              <a:t>internal clock frequency should be near enough to the LHC frequency (40.0789)</a:t>
            </a:r>
          </a:p>
          <a:p>
            <a:pPr lvl="1"/>
            <a:r>
              <a:rPr lang="en-US" sz="1200" smtClean="0"/>
              <a:t>maybe useful to have two fine-delays, one for the clock that is used on the board and an independent one for the output LEMO (so one can change the phase between L1A and BC, needed for TTC crate fine-tuning)</a:t>
            </a:r>
          </a:p>
          <a:p>
            <a:r>
              <a:rPr lang="en-US" sz="1400" smtClean="0"/>
              <a:t>Memory:</a:t>
            </a:r>
          </a:p>
          <a:p>
            <a:pPr lvl="1"/>
            <a:r>
              <a:rPr lang="en-US" sz="1200" smtClean="0"/>
              <a:t>it would be good if one could select any of the signals to be recorded in the memory (L1A, TriggerOut, ExtTrigger, VETO)</a:t>
            </a:r>
          </a:p>
          <a:p>
            <a:pPr lvl="1"/>
            <a:r>
              <a:rPr lang="en-US" sz="1200" smtClean="0"/>
              <a:t>maybe more than 1 signal?</a:t>
            </a:r>
          </a:p>
          <a:p>
            <a:pPr lvl="1"/>
            <a:r>
              <a:rPr lang="en-US" sz="1200" smtClean="0"/>
              <a:t>playback facility would be useful to be fed back as internal trigger</a:t>
            </a:r>
          </a:p>
        </p:txBody>
      </p:sp>
      <p:sp>
        <p:nvSpPr>
          <p:cNvPr id="17411" name="Content Placeholder 11"/>
          <p:cNvSpPr>
            <a:spLocks noGrp="1"/>
          </p:cNvSpPr>
          <p:nvPr>
            <p:ph sz="half" idx="2"/>
          </p:nvPr>
        </p:nvSpPr>
        <p:spPr>
          <a:xfrm>
            <a:off x="5035550" y="1231900"/>
            <a:ext cx="4375150" cy="4894263"/>
          </a:xfrm>
        </p:spPr>
        <p:txBody>
          <a:bodyPr/>
          <a:lstStyle/>
          <a:p>
            <a:r>
              <a:rPr lang="en-US" sz="1400" smtClean="0"/>
              <a:t>Veto:</a:t>
            </a:r>
          </a:p>
          <a:p>
            <a:pPr lvl="1"/>
            <a:r>
              <a:rPr lang="en-US" sz="1200" smtClean="0"/>
              <a:t>on/off switch for gate</a:t>
            </a:r>
          </a:p>
          <a:p>
            <a:pPr lvl="1"/>
            <a:r>
              <a:rPr lang="en-US" sz="1200" smtClean="0"/>
              <a:t>selection of which L1A to be used for preventive deadtime (simple+complex): either L1Aout or the LEMO input</a:t>
            </a:r>
          </a:p>
          <a:p>
            <a:r>
              <a:rPr lang="en-US" sz="1400" smtClean="0"/>
              <a:t>BunchGroups (BG):</a:t>
            </a:r>
          </a:p>
          <a:p>
            <a:pPr lvl="1"/>
            <a:r>
              <a:rPr lang="en-US" sz="1200" smtClean="0"/>
              <a:t>Lists of 3564 BC, synchronised with ORBIT signal at programmable offset</a:t>
            </a:r>
          </a:p>
          <a:p>
            <a:r>
              <a:rPr lang="en-US" sz="1400" smtClean="0"/>
              <a:t>Possibilities for running at higher clock speed?</a:t>
            </a:r>
          </a:p>
          <a:p>
            <a:pPr lvl="1"/>
            <a:r>
              <a:rPr lang="en-US" sz="1200" smtClean="0"/>
              <a:t>need more specific BCM requirements here</a:t>
            </a:r>
          </a:p>
          <a:p>
            <a:r>
              <a:rPr lang="en-US" sz="1400" smtClean="0"/>
              <a:t>Counter facilities:</a:t>
            </a:r>
          </a:p>
          <a:p>
            <a:pPr lvl="1"/>
            <a:r>
              <a:rPr lang="en-US" sz="1200" smtClean="0"/>
              <a:t>would be useful to have 32bit counters at various stages, e.g. input, intermediate, output</a:t>
            </a:r>
          </a:p>
          <a:p>
            <a:pPr lvl="1"/>
            <a:r>
              <a:rPr lang="en-US" sz="1200" smtClean="0"/>
              <a:t>deadtime counters would be useful</a:t>
            </a:r>
          </a:p>
          <a:p>
            <a:pPr lvl="1"/>
            <a:r>
              <a:rPr lang="en-US" sz="1200" smtClean="0"/>
              <a:t>per-bunch monitoring could be very useful (3564 counters)</a:t>
            </a:r>
          </a:p>
          <a:p>
            <a:pPr lvl="1"/>
            <a:r>
              <a:rPr lang="en-US" sz="1200" smtClean="0"/>
              <a:t>could imagine turn counter for time normalization of counters</a:t>
            </a:r>
          </a:p>
        </p:txBody>
      </p:sp>
      <p:sp>
        <p:nvSpPr>
          <p:cNvPr id="9" name="Slide Number Placeholder 8"/>
          <p:cNvSpPr>
            <a:spLocks noGrp="1"/>
          </p:cNvSpPr>
          <p:nvPr>
            <p:ph type="sldNum" sz="quarter" idx="12"/>
          </p:nvPr>
        </p:nvSpPr>
        <p:spPr/>
        <p:txBody>
          <a:bodyPr/>
          <a:lstStyle/>
          <a:p>
            <a:pPr>
              <a:defRPr/>
            </a:pPr>
            <a:fld id="{953A2FEC-B131-4665-9346-6BD743CF5C0E}" type="slidenum">
              <a:rPr lang="en-US"/>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9"/>
          <p:cNvSpPr>
            <a:spLocks noGrp="1"/>
          </p:cNvSpPr>
          <p:nvPr>
            <p:ph type="title"/>
          </p:nvPr>
        </p:nvSpPr>
        <p:spPr/>
        <p:txBody>
          <a:bodyPr/>
          <a:lstStyle/>
          <a:p>
            <a:r>
              <a:rPr lang="en-US" smtClean="0"/>
              <a:t>Frontpanel + Compatibility</a:t>
            </a:r>
          </a:p>
        </p:txBody>
      </p:sp>
      <p:sp>
        <p:nvSpPr>
          <p:cNvPr id="18434" name="Text Placeholder 10"/>
          <p:cNvSpPr>
            <a:spLocks noGrp="1"/>
          </p:cNvSpPr>
          <p:nvPr>
            <p:ph type="body" idx="1"/>
          </p:nvPr>
        </p:nvSpPr>
        <p:spPr>
          <a:xfrm>
            <a:off x="495300" y="1535113"/>
            <a:ext cx="4376738" cy="639762"/>
          </a:xfrm>
        </p:spPr>
        <p:txBody>
          <a:bodyPr/>
          <a:lstStyle/>
          <a:p>
            <a:r>
              <a:rPr lang="en-US" smtClean="0"/>
              <a:t>Input LEMO-00</a:t>
            </a:r>
          </a:p>
        </p:txBody>
      </p:sp>
      <p:sp>
        <p:nvSpPr>
          <p:cNvPr id="12" name="Content Placeholder 11"/>
          <p:cNvSpPr>
            <a:spLocks noGrp="1"/>
          </p:cNvSpPr>
          <p:nvPr>
            <p:ph sz="half" idx="2"/>
          </p:nvPr>
        </p:nvSpPr>
        <p:spPr>
          <a:xfrm>
            <a:off x="495300" y="2174875"/>
            <a:ext cx="4376738" cy="3951288"/>
          </a:xfrm>
        </p:spPr>
        <p:txBody>
          <a:bodyPr rtlCol="0">
            <a:normAutofit fontScale="70000" lnSpcReduction="20000"/>
          </a:bodyPr>
          <a:lstStyle/>
          <a:p>
            <a:pPr fontAlgn="auto">
              <a:spcAft>
                <a:spcPts val="0"/>
              </a:spcAft>
              <a:buFont typeface="Arial"/>
              <a:buChar char="•"/>
              <a:defRPr/>
            </a:pPr>
            <a:r>
              <a:rPr lang="en-US" dirty="0" err="1" smtClean="0"/>
              <a:t>BCin</a:t>
            </a:r>
            <a:r>
              <a:rPr lang="en-US" dirty="0" smtClean="0"/>
              <a:t>(NIM, ECL)</a:t>
            </a:r>
          </a:p>
          <a:p>
            <a:pPr lvl="1" fontAlgn="auto">
              <a:spcAft>
                <a:spcPts val="0"/>
              </a:spcAft>
              <a:buFont typeface="Arial"/>
              <a:buChar char="–"/>
              <a:defRPr/>
            </a:pPr>
            <a:r>
              <a:rPr lang="en-US" dirty="0" smtClean="0"/>
              <a:t>LTP(NIM, ECL), </a:t>
            </a:r>
            <a:r>
              <a:rPr lang="en-US" dirty="0" err="1" smtClean="0"/>
              <a:t>TTCvi(NIM</a:t>
            </a:r>
            <a:r>
              <a:rPr lang="en-US" dirty="0" smtClean="0"/>
              <a:t>), </a:t>
            </a:r>
            <a:r>
              <a:rPr lang="en-US" dirty="0" err="1" smtClean="0"/>
              <a:t>TTCex(ECL</a:t>
            </a:r>
            <a:r>
              <a:rPr lang="en-US" dirty="0" smtClean="0"/>
              <a:t>), TIM(NIM)</a:t>
            </a:r>
          </a:p>
          <a:p>
            <a:pPr fontAlgn="auto">
              <a:spcAft>
                <a:spcPts val="0"/>
              </a:spcAft>
              <a:buFont typeface="Arial"/>
              <a:buChar char="•"/>
              <a:defRPr/>
            </a:pPr>
            <a:r>
              <a:rPr lang="en-US" dirty="0" err="1" smtClean="0"/>
              <a:t>ORBin</a:t>
            </a:r>
            <a:r>
              <a:rPr lang="en-US" dirty="0" smtClean="0"/>
              <a:t>(NIM, ECL)</a:t>
            </a:r>
          </a:p>
          <a:p>
            <a:pPr lvl="1" fontAlgn="auto">
              <a:spcAft>
                <a:spcPts val="0"/>
              </a:spcAft>
              <a:buFont typeface="Arial"/>
              <a:buChar char="–"/>
              <a:defRPr/>
            </a:pPr>
            <a:r>
              <a:rPr lang="en-US" dirty="0" smtClean="0"/>
              <a:t>LTP(NIM,ECL), </a:t>
            </a:r>
            <a:r>
              <a:rPr lang="en-US" dirty="0" err="1" smtClean="0"/>
              <a:t>TTCvi(NIM</a:t>
            </a:r>
            <a:r>
              <a:rPr lang="en-US" dirty="0" smtClean="0"/>
              <a:t>)</a:t>
            </a:r>
          </a:p>
          <a:p>
            <a:pPr fontAlgn="auto">
              <a:spcAft>
                <a:spcPts val="0"/>
              </a:spcAft>
              <a:buFont typeface="Arial"/>
              <a:buChar char="•"/>
              <a:defRPr/>
            </a:pPr>
            <a:r>
              <a:rPr lang="en-US" dirty="0" smtClean="0"/>
              <a:t>4 or more external triggers (NIM, TTL)</a:t>
            </a:r>
          </a:p>
          <a:p>
            <a:pPr lvl="1" fontAlgn="auto">
              <a:spcAft>
                <a:spcPts val="0"/>
              </a:spcAft>
              <a:buFont typeface="Arial"/>
              <a:buChar char="–"/>
              <a:defRPr/>
            </a:pPr>
            <a:r>
              <a:rPr lang="en-US" dirty="0" smtClean="0"/>
              <a:t>NIM logic, LTP(NIM,ECL?), </a:t>
            </a:r>
            <a:r>
              <a:rPr lang="en-US" dirty="0" err="1" smtClean="0"/>
              <a:t>TTCvi(NIM</a:t>
            </a:r>
            <a:r>
              <a:rPr lang="en-US" dirty="0" smtClean="0"/>
              <a:t>), TIM(NIM), BCM(TTL)</a:t>
            </a:r>
          </a:p>
          <a:p>
            <a:pPr fontAlgn="auto">
              <a:spcAft>
                <a:spcPts val="0"/>
              </a:spcAft>
              <a:buFont typeface="Arial"/>
              <a:buChar char="•"/>
              <a:defRPr/>
            </a:pPr>
            <a:r>
              <a:rPr lang="en-US" dirty="0" err="1" smtClean="0"/>
              <a:t>BUSYin</a:t>
            </a:r>
            <a:r>
              <a:rPr lang="en-US" dirty="0" smtClean="0"/>
              <a:t>(NIM, TTL)</a:t>
            </a:r>
          </a:p>
          <a:p>
            <a:pPr lvl="1" fontAlgn="auto">
              <a:spcAft>
                <a:spcPts val="0"/>
              </a:spcAft>
              <a:buFont typeface="Arial"/>
              <a:buChar char="–"/>
              <a:defRPr/>
            </a:pPr>
            <a:r>
              <a:rPr lang="en-US" dirty="0" err="1" smtClean="0"/>
              <a:t>RODBusy(TTL,NIM</a:t>
            </a:r>
            <a:r>
              <a:rPr lang="en-US" dirty="0" smtClean="0"/>
              <a:t>), TIM(NIM), LTP(NIM,TTL)</a:t>
            </a:r>
          </a:p>
          <a:p>
            <a:pPr fontAlgn="auto">
              <a:spcAft>
                <a:spcPts val="0"/>
              </a:spcAft>
              <a:buFont typeface="Arial"/>
              <a:buChar char="•"/>
              <a:defRPr/>
            </a:pPr>
            <a:r>
              <a:rPr lang="en-US" dirty="0" smtClean="0"/>
              <a:t>L1Ain (NIM, TTL, ECL?)</a:t>
            </a:r>
          </a:p>
          <a:p>
            <a:pPr lvl="1" fontAlgn="auto">
              <a:spcAft>
                <a:spcPts val="0"/>
              </a:spcAft>
              <a:buFont typeface="Arial"/>
              <a:buChar char="–"/>
              <a:defRPr/>
            </a:pPr>
            <a:r>
              <a:rPr lang="en-US" dirty="0" smtClean="0"/>
              <a:t>LTP(NIM,ECL?), </a:t>
            </a:r>
            <a:r>
              <a:rPr lang="en-US" dirty="0" err="1" smtClean="0"/>
              <a:t>TTCvi(NIM</a:t>
            </a:r>
            <a:r>
              <a:rPr lang="en-US" dirty="0" smtClean="0"/>
              <a:t>)</a:t>
            </a:r>
          </a:p>
          <a:p>
            <a:pPr fontAlgn="auto">
              <a:spcAft>
                <a:spcPts val="0"/>
              </a:spcAft>
              <a:buFont typeface="Arial"/>
              <a:buChar char="•"/>
              <a:defRPr/>
            </a:pPr>
            <a:r>
              <a:rPr lang="en-US" dirty="0" err="1" smtClean="0"/>
              <a:t>ECRin</a:t>
            </a:r>
            <a:r>
              <a:rPr lang="en-US" dirty="0" smtClean="0"/>
              <a:t>(NIM, TTL?)</a:t>
            </a:r>
          </a:p>
          <a:p>
            <a:pPr lvl="1" fontAlgn="auto">
              <a:spcAft>
                <a:spcPts val="0"/>
              </a:spcAft>
              <a:buFont typeface="Arial"/>
              <a:buChar char="–"/>
              <a:defRPr/>
            </a:pPr>
            <a:r>
              <a:rPr lang="en-US" dirty="0" smtClean="0"/>
              <a:t>LTP(NIM)</a:t>
            </a:r>
          </a:p>
          <a:p>
            <a:pPr fontAlgn="auto">
              <a:spcAft>
                <a:spcPts val="0"/>
              </a:spcAft>
              <a:buFont typeface="Arial"/>
              <a:buChar char="•"/>
              <a:defRPr/>
            </a:pPr>
            <a:endParaRPr lang="en-US" dirty="0"/>
          </a:p>
        </p:txBody>
      </p:sp>
      <p:sp>
        <p:nvSpPr>
          <p:cNvPr id="18436" name="Text Placeholder 12"/>
          <p:cNvSpPr>
            <a:spLocks noGrp="1"/>
          </p:cNvSpPr>
          <p:nvPr>
            <p:ph type="body" sz="quarter" idx="3"/>
          </p:nvPr>
        </p:nvSpPr>
        <p:spPr>
          <a:xfrm>
            <a:off x="5032375" y="1535113"/>
            <a:ext cx="4378325" cy="639762"/>
          </a:xfrm>
        </p:spPr>
        <p:txBody>
          <a:bodyPr/>
          <a:lstStyle/>
          <a:p>
            <a:r>
              <a:rPr lang="en-US" smtClean="0"/>
              <a:t>Output LEMO-00</a:t>
            </a:r>
          </a:p>
        </p:txBody>
      </p:sp>
      <p:sp>
        <p:nvSpPr>
          <p:cNvPr id="18437" name="Content Placeholder 13"/>
          <p:cNvSpPr>
            <a:spLocks noGrp="1"/>
          </p:cNvSpPr>
          <p:nvPr>
            <p:ph sz="quarter" idx="4"/>
          </p:nvPr>
        </p:nvSpPr>
        <p:spPr>
          <a:xfrm>
            <a:off x="5032375" y="2174875"/>
            <a:ext cx="4378325" cy="3951288"/>
          </a:xfrm>
        </p:spPr>
        <p:txBody>
          <a:bodyPr/>
          <a:lstStyle/>
          <a:p>
            <a:r>
              <a:rPr lang="en-US" sz="1600" smtClean="0"/>
              <a:t>BCout(NIM,ECL)</a:t>
            </a:r>
          </a:p>
          <a:p>
            <a:pPr lvl="1"/>
            <a:r>
              <a:rPr lang="en-US" sz="1200" smtClean="0"/>
              <a:t>LTP(NIM), TIM(NIM), TTCvi(ECL), TTCex(ECL)</a:t>
            </a:r>
          </a:p>
          <a:p>
            <a:r>
              <a:rPr lang="en-US" sz="1600" smtClean="0"/>
              <a:t>ORBout(NIM,ECL)</a:t>
            </a:r>
          </a:p>
          <a:p>
            <a:pPr lvl="1"/>
            <a:r>
              <a:rPr lang="en-US" sz="1200" smtClean="0"/>
              <a:t>LTP(NIM), TIM(NIM), TTCvi(ECL)</a:t>
            </a:r>
          </a:p>
          <a:p>
            <a:r>
              <a:rPr lang="en-US" sz="1600" smtClean="0"/>
              <a:t>L1Aout (NIM,ECL)</a:t>
            </a:r>
          </a:p>
          <a:p>
            <a:pPr lvl="1"/>
            <a:r>
              <a:rPr lang="en-US" sz="1200" smtClean="0"/>
              <a:t>LTP(NIM), TTCvi(ECL,NIM), TIM(NIM)</a:t>
            </a:r>
          </a:p>
          <a:p>
            <a:r>
              <a:rPr lang="en-US" sz="1600" smtClean="0"/>
              <a:t>4 trigger items (NIM,ECL)</a:t>
            </a:r>
          </a:p>
          <a:p>
            <a:pPr lvl="1"/>
            <a:r>
              <a:rPr lang="en-US" sz="1200" smtClean="0"/>
              <a:t>LTP(NIM), TTCvi(ECL,NIM), TIM(NIM)</a:t>
            </a:r>
          </a:p>
          <a:p>
            <a:r>
              <a:rPr lang="en-US" sz="1600" smtClean="0"/>
              <a:t>ECRout(NIM)</a:t>
            </a:r>
          </a:p>
          <a:p>
            <a:pPr lvl="1"/>
            <a:r>
              <a:rPr lang="en-US" sz="1200" smtClean="0"/>
              <a:t>LTP(NIM), TTCvi(NIM), TIM(NIM)</a:t>
            </a:r>
          </a:p>
          <a:p>
            <a:r>
              <a:rPr lang="en-US" sz="1600" smtClean="0"/>
              <a:t>VETOout(NIM,TTL)</a:t>
            </a:r>
          </a:p>
          <a:p>
            <a:pPr lvl="1"/>
            <a:r>
              <a:rPr lang="en-US" sz="1200" smtClean="0"/>
              <a:t>LTP(NIM,TTL), RODBusy(TTL), TIM(NIM)</a:t>
            </a:r>
          </a:p>
        </p:txBody>
      </p:sp>
      <p:sp>
        <p:nvSpPr>
          <p:cNvPr id="6" name="Slide Number Placeholder 5"/>
          <p:cNvSpPr>
            <a:spLocks noGrp="1"/>
          </p:cNvSpPr>
          <p:nvPr>
            <p:ph type="sldNum" sz="quarter" idx="12"/>
          </p:nvPr>
        </p:nvSpPr>
        <p:spPr/>
        <p:txBody>
          <a:bodyPr/>
          <a:lstStyle/>
          <a:p>
            <a:pPr>
              <a:defRPr/>
            </a:pPr>
            <a:fld id="{1B5922E2-924F-449B-B225-5D3CC6C9353A}" type="slidenum">
              <a:rPr lang="en-US"/>
              <a:pPr>
                <a:defRPr/>
              </a:pPr>
              <a:t>4</a:t>
            </a:fld>
            <a:endParaRPr lang="en-US"/>
          </a:p>
        </p:txBody>
      </p:sp>
      <p:sp>
        <p:nvSpPr>
          <p:cNvPr id="18439" name="TextBox 14"/>
          <p:cNvSpPr txBox="1">
            <a:spLocks noChangeArrowheads="1"/>
          </p:cNvSpPr>
          <p:nvPr/>
        </p:nvSpPr>
        <p:spPr bwMode="auto">
          <a:xfrm>
            <a:off x="536575" y="6235700"/>
            <a:ext cx="6640513" cy="366713"/>
          </a:xfrm>
          <a:prstGeom prst="rect">
            <a:avLst/>
          </a:prstGeom>
          <a:noFill/>
          <a:ln w="9525">
            <a:noFill/>
            <a:miter lim="800000"/>
            <a:headEnd/>
            <a:tailEnd/>
          </a:ln>
        </p:spPr>
        <p:txBody>
          <a:bodyPr wrap="none">
            <a:spAutoFit/>
          </a:bodyPr>
          <a:lstStyle/>
          <a:p>
            <a:r>
              <a:rPr lang="en-US">
                <a:latin typeface="Calibri" pitchFamily="34" charset="0"/>
              </a:rPr>
              <a:t>Remark: need to carefully check electric compatibility for each board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1906</TotalTime>
  <Words>443</Words>
  <Application>Microsoft Macintosh PowerPoint</Application>
  <PresentationFormat>A4 Paper (210x297 mm)</PresentationFormat>
  <Paragraphs>130</Paragraphs>
  <Slides>4</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4</vt:i4>
      </vt:variant>
    </vt:vector>
  </HeadingPairs>
  <TitlesOfParts>
    <vt:vector size="7" baseType="lpstr">
      <vt:lpstr>Calibri</vt:lpstr>
      <vt:lpstr>Arial</vt:lpstr>
      <vt:lpstr>Office Theme</vt:lpstr>
      <vt:lpstr>Interesting use-cases</vt:lpstr>
      <vt:lpstr>Slide 2</vt:lpstr>
      <vt:lpstr>Comments</vt:lpstr>
      <vt:lpstr>Frontpanel + Compatibility</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Dave Robinson</dc:creator>
  <cp:lastModifiedBy>ucapmpo</cp:lastModifiedBy>
  <cp:revision>53</cp:revision>
  <dcterms:created xsi:type="dcterms:W3CDTF">2010-05-11T10:24:26Z</dcterms:created>
  <dcterms:modified xsi:type="dcterms:W3CDTF">2010-05-12T13:07:20Z</dcterms:modified>
</cp:coreProperties>
</file>