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9"/>
  </p:notesMasterIdLst>
  <p:handoutMasterIdLst>
    <p:handoutMasterId r:id="rId10"/>
  </p:handoutMasterIdLst>
  <p:sldIdLst>
    <p:sldId id="256" r:id="rId2"/>
    <p:sldId id="402" r:id="rId3"/>
    <p:sldId id="403" r:id="rId4"/>
    <p:sldId id="405" r:id="rId5"/>
    <p:sldId id="404" r:id="rId6"/>
    <p:sldId id="406" r:id="rId7"/>
    <p:sldId id="407" r:id="rId8"/>
  </p:sldIdLst>
  <p:sldSz cx="9144000" cy="6858000" type="screen4x3"/>
  <p:notesSz cx="6794500" cy="9931400"/>
  <p:defaultTextStyle>
    <a:defPPr>
      <a:defRPr lang="de-DE"/>
    </a:defPPr>
    <a:lvl1pPr algn="l" rtl="0" fontAlgn="base">
      <a:spcBef>
        <a:spcPct val="20000"/>
      </a:spcBef>
      <a:spcAft>
        <a:spcPct val="0"/>
      </a:spcAft>
      <a:buClr>
        <a:srgbClr val="F8B323"/>
      </a:buClr>
      <a:buFont typeface="Wingdings" pitchFamily="2" charset="2"/>
      <a:buChar char="n"/>
      <a:defRPr kern="1200">
        <a:solidFill>
          <a:schemeClr val="tx1"/>
        </a:solidFill>
        <a:latin typeface="Arial" charset="0"/>
        <a:ea typeface="ＭＳ Ｐゴシック" pitchFamily="68" charset="-128"/>
        <a:cs typeface="+mn-cs"/>
      </a:defRPr>
    </a:lvl1pPr>
    <a:lvl2pPr marL="457200" algn="l" rtl="0" fontAlgn="base">
      <a:spcBef>
        <a:spcPct val="20000"/>
      </a:spcBef>
      <a:spcAft>
        <a:spcPct val="0"/>
      </a:spcAft>
      <a:buClr>
        <a:srgbClr val="F8B323"/>
      </a:buClr>
      <a:buFont typeface="Wingdings" pitchFamily="2" charset="2"/>
      <a:buChar char="n"/>
      <a:defRPr kern="1200">
        <a:solidFill>
          <a:schemeClr val="tx1"/>
        </a:solidFill>
        <a:latin typeface="Arial" charset="0"/>
        <a:ea typeface="ＭＳ Ｐゴシック" pitchFamily="68" charset="-128"/>
        <a:cs typeface="+mn-cs"/>
      </a:defRPr>
    </a:lvl2pPr>
    <a:lvl3pPr marL="914400" algn="l" rtl="0" fontAlgn="base">
      <a:spcBef>
        <a:spcPct val="20000"/>
      </a:spcBef>
      <a:spcAft>
        <a:spcPct val="0"/>
      </a:spcAft>
      <a:buClr>
        <a:srgbClr val="F8B323"/>
      </a:buClr>
      <a:buFont typeface="Wingdings" pitchFamily="2" charset="2"/>
      <a:buChar char="n"/>
      <a:defRPr kern="1200">
        <a:solidFill>
          <a:schemeClr val="tx1"/>
        </a:solidFill>
        <a:latin typeface="Arial" charset="0"/>
        <a:ea typeface="ＭＳ Ｐゴシック" pitchFamily="68" charset="-128"/>
        <a:cs typeface="+mn-cs"/>
      </a:defRPr>
    </a:lvl3pPr>
    <a:lvl4pPr marL="1371600" algn="l" rtl="0" fontAlgn="base">
      <a:spcBef>
        <a:spcPct val="20000"/>
      </a:spcBef>
      <a:spcAft>
        <a:spcPct val="0"/>
      </a:spcAft>
      <a:buClr>
        <a:srgbClr val="F8B323"/>
      </a:buClr>
      <a:buFont typeface="Wingdings" pitchFamily="2" charset="2"/>
      <a:buChar char="n"/>
      <a:defRPr kern="1200">
        <a:solidFill>
          <a:schemeClr val="tx1"/>
        </a:solidFill>
        <a:latin typeface="Arial" charset="0"/>
        <a:ea typeface="ＭＳ Ｐゴシック" pitchFamily="68" charset="-128"/>
        <a:cs typeface="+mn-cs"/>
      </a:defRPr>
    </a:lvl4pPr>
    <a:lvl5pPr marL="1828800" algn="l" rtl="0" fontAlgn="base">
      <a:spcBef>
        <a:spcPct val="20000"/>
      </a:spcBef>
      <a:spcAft>
        <a:spcPct val="0"/>
      </a:spcAft>
      <a:buClr>
        <a:srgbClr val="F8B323"/>
      </a:buClr>
      <a:buFont typeface="Wingdings" pitchFamily="2" charset="2"/>
      <a:buChar char="n"/>
      <a:defRPr kern="1200">
        <a:solidFill>
          <a:schemeClr val="tx1"/>
        </a:solidFill>
        <a:latin typeface="Arial" charset="0"/>
        <a:ea typeface="ＭＳ Ｐゴシック" pitchFamily="68" charset="-128"/>
        <a:cs typeface="+mn-cs"/>
      </a:defRPr>
    </a:lvl5pPr>
    <a:lvl6pPr marL="2286000" algn="l" defTabSz="914400" rtl="0" eaLnBrk="1" latinLnBrk="0" hangingPunct="1">
      <a:defRPr kern="1200">
        <a:solidFill>
          <a:schemeClr val="tx1"/>
        </a:solidFill>
        <a:latin typeface="Arial" charset="0"/>
        <a:ea typeface="ＭＳ Ｐゴシック" pitchFamily="68" charset="-128"/>
        <a:cs typeface="+mn-cs"/>
      </a:defRPr>
    </a:lvl6pPr>
    <a:lvl7pPr marL="2743200" algn="l" defTabSz="914400" rtl="0" eaLnBrk="1" latinLnBrk="0" hangingPunct="1">
      <a:defRPr kern="1200">
        <a:solidFill>
          <a:schemeClr val="tx1"/>
        </a:solidFill>
        <a:latin typeface="Arial" charset="0"/>
        <a:ea typeface="ＭＳ Ｐゴシック" pitchFamily="68" charset="-128"/>
        <a:cs typeface="+mn-cs"/>
      </a:defRPr>
    </a:lvl7pPr>
    <a:lvl8pPr marL="3200400" algn="l" defTabSz="914400" rtl="0" eaLnBrk="1" latinLnBrk="0" hangingPunct="1">
      <a:defRPr kern="1200">
        <a:solidFill>
          <a:schemeClr val="tx1"/>
        </a:solidFill>
        <a:latin typeface="Arial" charset="0"/>
        <a:ea typeface="ＭＳ Ｐゴシック" pitchFamily="68" charset="-128"/>
        <a:cs typeface="+mn-cs"/>
      </a:defRPr>
    </a:lvl8pPr>
    <a:lvl9pPr marL="3657600" algn="l" defTabSz="914400" rtl="0" eaLnBrk="1" latinLnBrk="0" hangingPunct="1">
      <a:defRPr kern="1200">
        <a:solidFill>
          <a:schemeClr val="tx1"/>
        </a:solidFill>
        <a:latin typeface="Arial" charset="0"/>
        <a:ea typeface="ＭＳ Ｐゴシック" pitchFamily="6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930A"/>
    <a:srgbClr val="0066FF"/>
    <a:srgbClr val="3A21B7"/>
    <a:srgbClr val="E0E0E0"/>
    <a:srgbClr val="261748"/>
    <a:srgbClr val="251555"/>
    <a:srgbClr val="626262"/>
    <a:srgbClr val="100F2E"/>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53" autoAdjust="0"/>
    <p:restoredTop sz="95752" autoAdjust="0"/>
  </p:normalViewPr>
  <p:slideViewPr>
    <p:cSldViewPr snapToGrid="0">
      <p:cViewPr>
        <p:scale>
          <a:sx n="75" d="100"/>
          <a:sy n="75" d="100"/>
        </p:scale>
        <p:origin x="-924" y="-180"/>
      </p:cViewPr>
      <p:guideLst>
        <p:guide orient="horz" pos="3956"/>
        <p:guide orient="horz" pos="881"/>
        <p:guide orient="horz" pos="2446"/>
        <p:guide orient="horz" pos="4038"/>
        <p:guide pos="5277"/>
        <p:guide pos="1750"/>
        <p:guide pos="4023"/>
        <p:guide pos="5685"/>
        <p:guide pos="255"/>
        <p:guide pos="5318"/>
        <p:guide pos="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648" y="960"/>
      </p:cViewPr>
      <p:guideLst>
        <p:guide orient="horz" pos="3128"/>
        <p:guide pos="2134"/>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6627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2943966" cy="495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6780" tIns="48391" rIns="96780" bIns="48391" numCol="1" anchor="t" anchorCtr="0" compatLnSpc="1">
            <a:prstTxWarp prst="textNoShape">
              <a:avLst/>
            </a:prstTxWarp>
          </a:bodyPr>
          <a:lstStyle>
            <a:lvl1pPr defTabSz="968073" eaLnBrk="0" hangingPunct="0">
              <a:spcBef>
                <a:spcPct val="0"/>
              </a:spcBef>
              <a:buClrTx/>
              <a:buFontTx/>
              <a:buNone/>
              <a:defRPr sz="1300"/>
            </a:lvl1pPr>
          </a:lstStyle>
          <a:p>
            <a:endParaRPr lang="de-DE"/>
          </a:p>
        </p:txBody>
      </p:sp>
      <p:sp>
        <p:nvSpPr>
          <p:cNvPr id="3075" name="Rectangle 3"/>
          <p:cNvSpPr>
            <a:spLocks noGrp="1" noChangeArrowheads="1"/>
          </p:cNvSpPr>
          <p:nvPr>
            <p:ph type="dt" idx="1"/>
          </p:nvPr>
        </p:nvSpPr>
        <p:spPr bwMode="auto">
          <a:xfrm>
            <a:off x="3850535" y="1"/>
            <a:ext cx="2943965" cy="495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6780" tIns="48391" rIns="96780" bIns="48391" numCol="1" anchor="t" anchorCtr="0" compatLnSpc="1">
            <a:prstTxWarp prst="textNoShape">
              <a:avLst/>
            </a:prstTxWarp>
          </a:bodyPr>
          <a:lstStyle>
            <a:lvl1pPr algn="r" defTabSz="968073" eaLnBrk="0" hangingPunct="0">
              <a:spcBef>
                <a:spcPct val="0"/>
              </a:spcBef>
              <a:buClrTx/>
              <a:buFontTx/>
              <a:buNone/>
              <a:defRPr sz="1300"/>
            </a:lvl1pPr>
          </a:lstStyle>
          <a:p>
            <a:endParaRPr lang="de-DE"/>
          </a:p>
        </p:txBody>
      </p:sp>
      <p:sp>
        <p:nvSpPr>
          <p:cNvPr id="3078" name="Rectangle 6"/>
          <p:cNvSpPr>
            <a:spLocks noGrp="1" noChangeArrowheads="1"/>
          </p:cNvSpPr>
          <p:nvPr>
            <p:ph type="ftr" sz="quarter" idx="4"/>
          </p:nvPr>
        </p:nvSpPr>
        <p:spPr bwMode="auto">
          <a:xfrm>
            <a:off x="0" y="9435467"/>
            <a:ext cx="2943966" cy="495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6780" tIns="48391" rIns="96780" bIns="48391" numCol="1" anchor="b" anchorCtr="0" compatLnSpc="1">
            <a:prstTxWarp prst="textNoShape">
              <a:avLst/>
            </a:prstTxWarp>
          </a:bodyPr>
          <a:lstStyle>
            <a:lvl1pPr defTabSz="968073" eaLnBrk="0" hangingPunct="0">
              <a:spcBef>
                <a:spcPct val="0"/>
              </a:spcBef>
              <a:buClrTx/>
              <a:buFontTx/>
              <a:buNone/>
              <a:defRPr sz="1300"/>
            </a:lvl1pPr>
          </a:lstStyle>
          <a:p>
            <a:endParaRPr lang="de-DE"/>
          </a:p>
        </p:txBody>
      </p:sp>
      <p:sp>
        <p:nvSpPr>
          <p:cNvPr id="3079" name="Rectangle 7"/>
          <p:cNvSpPr>
            <a:spLocks noGrp="1" noChangeArrowheads="1"/>
          </p:cNvSpPr>
          <p:nvPr>
            <p:ph type="sldNum" sz="quarter" idx="5"/>
          </p:nvPr>
        </p:nvSpPr>
        <p:spPr bwMode="auto">
          <a:xfrm>
            <a:off x="3850535" y="9435467"/>
            <a:ext cx="2943965" cy="495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6780" tIns="48391" rIns="96780" bIns="48391" numCol="1" anchor="b" anchorCtr="0" compatLnSpc="1">
            <a:prstTxWarp prst="textNoShape">
              <a:avLst/>
            </a:prstTxWarp>
          </a:bodyPr>
          <a:lstStyle>
            <a:lvl1pPr algn="r" defTabSz="968073" eaLnBrk="0" hangingPunct="0">
              <a:spcBef>
                <a:spcPct val="0"/>
              </a:spcBef>
              <a:buClrTx/>
              <a:buFontTx/>
              <a:buNone/>
              <a:defRPr sz="1300"/>
            </a:lvl1pPr>
          </a:lstStyle>
          <a:p>
            <a:fld id="{E53C1057-EC3A-4FF5-AD54-CE56035ED5AB}" type="slidenum">
              <a:rPr lang="de-DE"/>
              <a:pPr/>
              <a:t>‹#›</a:t>
            </a:fld>
            <a:endParaRPr lang="de-DE"/>
          </a:p>
        </p:txBody>
      </p:sp>
    </p:spTree>
    <p:extLst>
      <p:ext uri="{BB962C8B-B14F-4D97-AF65-F5344CB8AC3E}">
        <p14:creationId xmlns:p14="http://schemas.microsoft.com/office/powerpoint/2010/main" val="6054908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68"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68"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68"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68"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6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00C62E-A863-416A-9383-FA26DA4F7CAE}" type="slidenum">
              <a:rPr lang="de-DE"/>
              <a:pPr/>
              <a:t>1</a:t>
            </a:fld>
            <a:endParaRPr lang="de-DE"/>
          </a:p>
        </p:txBody>
      </p:sp>
      <p:sp>
        <p:nvSpPr>
          <p:cNvPr id="106498" name="Rectangle 2"/>
          <p:cNvSpPr>
            <a:spLocks noGrp="1" noRot="1" noChangeAspect="1" noChangeArrowheads="1"/>
          </p:cNvSpPr>
          <p:nvPr>
            <p:ph type="sldImg"/>
          </p:nvPr>
        </p:nvSpPr>
        <p:spPr bwMode="auto">
          <a:xfrm>
            <a:off x="914400" y="746125"/>
            <a:ext cx="4965700" cy="3724275"/>
          </a:xfrm>
          <a:prstGeom prst="rect">
            <a:avLst/>
          </a:prstGeom>
          <a:solidFill>
            <a:srgbClr val="FFFFFF"/>
          </a:solidFill>
          <a:ln>
            <a:solidFill>
              <a:srgbClr val="000000"/>
            </a:solidFill>
            <a:miter lim="800000"/>
            <a:headEnd/>
            <a:tailEnd/>
          </a:ln>
        </p:spPr>
      </p:sp>
      <p:sp>
        <p:nvSpPr>
          <p:cNvPr id="106499" name="Rectangle 3"/>
          <p:cNvSpPr>
            <a:spLocks noGrp="1" noChangeArrowheads="1"/>
          </p:cNvSpPr>
          <p:nvPr>
            <p:ph type="body" idx="1"/>
          </p:nvPr>
        </p:nvSpPr>
        <p:spPr bwMode="auto">
          <a:xfrm>
            <a:off x="904980" y="4717733"/>
            <a:ext cx="4984542" cy="4468177"/>
          </a:xfrm>
          <a:prstGeom prst="rect">
            <a:avLst/>
          </a:prstGeom>
          <a:solidFill>
            <a:srgbClr val="FFFFFF"/>
          </a:solidFill>
          <a:ln>
            <a:solidFill>
              <a:srgbClr val="000000"/>
            </a:solidFill>
            <a:miter lim="800000"/>
            <a:headEnd/>
            <a:tailEnd/>
          </a:ln>
        </p:spPr>
        <p:txBody>
          <a:bodyPr lIns="96780" tIns="48391" rIns="96780" bIns="48391"/>
          <a:lstStyle/>
          <a:p>
            <a:pPr marL="228904" indent="-228904">
              <a:spcBef>
                <a:spcPct val="0"/>
              </a:spcBef>
              <a:spcAft>
                <a:spcPct val="20000"/>
              </a:spcAft>
            </a:pPr>
            <a:r>
              <a:rPr lang="en-GB" sz="1100" b="1"/>
              <a:t>How to edit the title slide</a:t>
            </a:r>
          </a:p>
          <a:p>
            <a:pPr marL="228904" indent="-228904">
              <a:spcBef>
                <a:spcPct val="0"/>
              </a:spcBef>
              <a:spcAft>
                <a:spcPct val="20000"/>
              </a:spcAft>
            </a:pPr>
            <a:endParaRPr lang="en-GB" sz="1100"/>
          </a:p>
          <a:p>
            <a:pPr marL="228904" indent="-228904">
              <a:spcBef>
                <a:spcPct val="0"/>
              </a:spcBef>
              <a:spcAft>
                <a:spcPct val="20000"/>
              </a:spcAft>
              <a:buFontTx/>
              <a:buAutoNum type="arabicPeriod"/>
            </a:pPr>
            <a:r>
              <a:rPr lang="en-GB" sz="1100"/>
              <a:t>  Upper area: </a:t>
            </a:r>
            <a:r>
              <a:rPr lang="en-GB" sz="1100" b="1"/>
              <a:t>Title</a:t>
            </a:r>
            <a:r>
              <a:rPr lang="en-GB" sz="1100"/>
              <a:t> of your talk, max. 2 rows of the defined size (55 pt)</a:t>
            </a:r>
          </a:p>
          <a:p>
            <a:pPr marL="228904" indent="-228904">
              <a:spcBef>
                <a:spcPct val="0"/>
              </a:spcBef>
              <a:spcAft>
                <a:spcPct val="20000"/>
              </a:spcAft>
              <a:buFontTx/>
              <a:buAutoNum type="arabicPeriod"/>
            </a:pPr>
            <a:r>
              <a:rPr lang="en-GB" sz="1100"/>
              <a:t>  Lower area </a:t>
            </a:r>
            <a:r>
              <a:rPr lang="en-GB" sz="1100" b="1"/>
              <a:t>(subtitle):</a:t>
            </a:r>
            <a:r>
              <a:rPr lang="en-GB" sz="1100"/>
              <a:t> Conference/meeting/workshop, location, date, </a:t>
            </a:r>
            <a:br>
              <a:rPr lang="en-GB" sz="1100"/>
            </a:br>
            <a:r>
              <a:rPr lang="en-GB" sz="1100"/>
              <a:t>  your name and affiliation, </a:t>
            </a:r>
            <a:br>
              <a:rPr lang="en-GB" sz="1100"/>
            </a:br>
            <a:r>
              <a:rPr lang="en-GB" sz="1100"/>
              <a:t>  max. 4 rows of the defined size (32 pt)</a:t>
            </a:r>
          </a:p>
          <a:p>
            <a:pPr marL="228904" indent="-228904">
              <a:spcBef>
                <a:spcPct val="0"/>
              </a:spcBef>
              <a:spcAft>
                <a:spcPct val="20000"/>
              </a:spcAft>
              <a:buFontTx/>
              <a:buAutoNum type="arabicPeriod"/>
            </a:pPr>
            <a:r>
              <a:rPr lang="en-GB" sz="1100"/>
              <a:t> Change the </a:t>
            </a:r>
            <a:r>
              <a:rPr lang="en-GB" sz="1100" b="1"/>
              <a:t>partner logos</a:t>
            </a:r>
            <a:r>
              <a:rPr lang="en-GB" sz="1100"/>
              <a:t> or add others in the last row.</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313" name="Line 73"/>
          <p:cNvSpPr>
            <a:spLocks noChangeShapeType="1"/>
          </p:cNvSpPr>
          <p:nvPr userDrawn="1"/>
        </p:nvSpPr>
        <p:spPr bwMode="auto">
          <a:xfrm>
            <a:off x="115888" y="6477000"/>
            <a:ext cx="8904287"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GB"/>
          </a:p>
        </p:txBody>
      </p:sp>
      <p:sp>
        <p:nvSpPr>
          <p:cNvPr id="10322" name="Rectangle 82"/>
          <p:cNvSpPr>
            <a:spLocks noChangeArrowheads="1"/>
          </p:cNvSpPr>
          <p:nvPr userDrawn="1"/>
        </p:nvSpPr>
        <p:spPr bwMode="auto">
          <a:xfrm>
            <a:off x="8448675" y="119063"/>
            <a:ext cx="569913" cy="903287"/>
          </a:xfrm>
          <a:prstGeom prst="rect">
            <a:avLst/>
          </a:prstGeom>
          <a:solidFill>
            <a:schemeClr val="hlink"/>
          </a:solidFill>
          <a:ln w="9525">
            <a:solidFill>
              <a:srgbClr val="261748"/>
            </a:solidFill>
            <a:miter lim="800000"/>
            <a:headEnd/>
            <a:tailEnd/>
          </a:ln>
        </p:spPr>
        <p:txBody>
          <a:bodyPr wrap="none" anchor="ctr"/>
          <a:lstStyle/>
          <a:p>
            <a:endParaRPr lang="en-GB"/>
          </a:p>
        </p:txBody>
      </p:sp>
      <p:pic>
        <p:nvPicPr>
          <p:cNvPr id="10323" name="Picture 83" descr="logo-XFEL_rg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7475" y="114300"/>
            <a:ext cx="911225" cy="911225"/>
          </a:xfrm>
          <a:prstGeom prst="rect">
            <a:avLst/>
          </a:prstGeom>
          <a:noFill/>
          <a:extLst>
            <a:ext uri="{909E8E84-426E-40DD-AFC4-6F175D3DCCD1}">
              <a14:hiddenFill xmlns:a14="http://schemas.microsoft.com/office/drawing/2010/main">
                <a:solidFill>
                  <a:srgbClr val="FFFFFF"/>
                </a:solidFill>
              </a14:hiddenFill>
            </a:ext>
          </a:extLst>
        </p:spPr>
      </p:pic>
      <p:sp>
        <p:nvSpPr>
          <p:cNvPr id="10324" name="Rectangle 84"/>
          <p:cNvSpPr>
            <a:spLocks noGrp="1" noChangeArrowheads="1"/>
          </p:cNvSpPr>
          <p:nvPr>
            <p:ph type="subTitle" sz="quarter" idx="1"/>
          </p:nvPr>
        </p:nvSpPr>
        <p:spPr>
          <a:xfrm>
            <a:off x="942975" y="3411538"/>
            <a:ext cx="7258050" cy="2868612"/>
          </a:xfrm>
          <a:extLst>
            <a:ext uri="{91240B29-F687-4F45-9708-019B960494DF}">
              <a14:hiddenLine xmlns:a14="http://schemas.microsoft.com/office/drawing/2010/main" w="28575">
                <a:solidFill>
                  <a:srgbClr val="FF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40" tIns="45720" bIns="0"/>
          <a:lstStyle>
            <a:lvl1pPr marL="0" indent="0" algn="ctr">
              <a:buFont typeface="Wingdings" pitchFamily="2" charset="2"/>
              <a:buNone/>
              <a:defRPr sz="3200">
                <a:solidFill>
                  <a:schemeClr val="hlink"/>
                </a:solidFill>
              </a:defRPr>
            </a:lvl1pPr>
          </a:lstStyle>
          <a:p>
            <a:pPr lvl="0"/>
            <a:r>
              <a:rPr lang="en-GB" noProof="0" smtClean="0"/>
              <a:t>Subtitle format (max. 4 lines)</a:t>
            </a:r>
          </a:p>
          <a:p>
            <a:pPr lvl="0"/>
            <a:r>
              <a:rPr lang="en-GB" noProof="0" smtClean="0"/>
              <a:t>(conference, location, name of the speaker, date)</a:t>
            </a:r>
          </a:p>
          <a:p>
            <a:pPr lvl="0"/>
            <a:r>
              <a:rPr lang="en-GB" noProof="0" smtClean="0"/>
              <a:t>You are in the slide master view: Don’t edit here!</a:t>
            </a:r>
          </a:p>
        </p:txBody>
      </p:sp>
      <p:sp>
        <p:nvSpPr>
          <p:cNvPr id="10325" name="Line 85"/>
          <p:cNvSpPr>
            <a:spLocks noChangeShapeType="1"/>
          </p:cNvSpPr>
          <p:nvPr userDrawn="1"/>
        </p:nvSpPr>
        <p:spPr bwMode="auto">
          <a:xfrm>
            <a:off x="115888" y="6477000"/>
            <a:ext cx="8904287"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GB"/>
          </a:p>
        </p:txBody>
      </p:sp>
      <p:sp>
        <p:nvSpPr>
          <p:cNvPr id="10326" name="Rectangle 86"/>
          <p:cNvSpPr>
            <a:spLocks noGrp="1" noChangeArrowheads="1"/>
          </p:cNvSpPr>
          <p:nvPr>
            <p:ph type="ctrTitle" sz="quarter"/>
          </p:nvPr>
        </p:nvSpPr>
        <p:spPr>
          <a:xfrm>
            <a:off x="939800" y="1314450"/>
            <a:ext cx="7251700" cy="1844675"/>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bIns="45720" anchor="ctr"/>
          <a:lstStyle>
            <a:lvl1pPr algn="ctr">
              <a:defRPr sz="5500" b="0">
                <a:solidFill>
                  <a:schemeClr val="hlink"/>
                </a:solidFill>
              </a:defRPr>
            </a:lvl1pPr>
          </a:lstStyle>
          <a:p>
            <a:pPr lvl="0"/>
            <a:r>
              <a:rPr lang="en-GB" noProof="0" smtClean="0"/>
              <a:t>Title format (max. 2 lines), don’t edit here</a:t>
            </a:r>
          </a:p>
        </p:txBody>
      </p:sp>
      <p:pic>
        <p:nvPicPr>
          <p:cNvPr id="10327" name="Picture 87" descr="Undulator_final_nurh#50DE97_links4-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95375" y="114300"/>
            <a:ext cx="7281863" cy="91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687B7FE4-4DA9-479A-AFEA-5D4192A14EAE}" type="slidenum">
              <a:rPr lang="en-GB"/>
              <a:pPr/>
              <a:t>‹#›</a:t>
            </a:fld>
            <a:endParaRPr lang="en-GB"/>
          </a:p>
        </p:txBody>
      </p:sp>
      <p:sp>
        <p:nvSpPr>
          <p:cNvPr id="5" name="Footer Placeholder 4"/>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3684112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13488" y="541338"/>
            <a:ext cx="2063750" cy="52657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7475" y="541338"/>
            <a:ext cx="6043613" cy="52657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3CCDCF3E-8B18-47E5-B95D-BE2C982E7F0B}" type="slidenum">
              <a:rPr lang="en-GB"/>
              <a:pPr/>
              <a:t>‹#›</a:t>
            </a:fld>
            <a:endParaRPr lang="en-GB"/>
          </a:p>
        </p:txBody>
      </p:sp>
      <p:sp>
        <p:nvSpPr>
          <p:cNvPr id="5" name="Footer Placeholder 4"/>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2926171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EEDF9357-3F37-40F1-9245-95CA69979609}" type="slidenum">
              <a:rPr lang="en-GB"/>
              <a:pPr/>
              <a:t>‹#›</a:t>
            </a:fld>
            <a:endParaRPr lang="en-GB"/>
          </a:p>
        </p:txBody>
      </p:sp>
      <p:sp>
        <p:nvSpPr>
          <p:cNvPr id="5" name="Footer Placeholder 4"/>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22531357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9A9F6F5E-53B9-4F89-98AA-891CD618D291}" type="slidenum">
              <a:rPr lang="en-GB"/>
              <a:pPr/>
              <a:t>‹#›</a:t>
            </a:fld>
            <a:endParaRPr lang="en-GB"/>
          </a:p>
        </p:txBody>
      </p:sp>
      <p:sp>
        <p:nvSpPr>
          <p:cNvPr id="5" name="Footer Placeholder 4"/>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15126708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7475" y="1347788"/>
            <a:ext cx="2774950" cy="4459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044825" y="1347788"/>
            <a:ext cx="2774950" cy="4459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AFD0EF94-50D4-4A38-B890-4AC61678BF3D}" type="slidenum">
              <a:rPr lang="en-GB"/>
              <a:pPr/>
              <a:t>‹#›</a:t>
            </a:fld>
            <a:endParaRPr lang="en-GB"/>
          </a:p>
        </p:txBody>
      </p:sp>
      <p:sp>
        <p:nvSpPr>
          <p:cNvPr id="6" name="Footer Placeholder 5"/>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6968584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DC46C191-7C9A-4D2A-A452-3E52F6390F9C}" type="slidenum">
              <a:rPr lang="en-GB"/>
              <a:pPr/>
              <a:t>‹#›</a:t>
            </a:fld>
            <a:endParaRPr lang="en-GB"/>
          </a:p>
        </p:txBody>
      </p:sp>
      <p:sp>
        <p:nvSpPr>
          <p:cNvPr id="8" name="Footer Placeholder 7"/>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177062956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8C53279E-2474-476D-BA4B-371DC1A612B6}" type="slidenum">
              <a:rPr lang="en-GB"/>
              <a:pPr/>
              <a:t>‹#›</a:t>
            </a:fld>
            <a:endParaRPr lang="en-GB"/>
          </a:p>
        </p:txBody>
      </p:sp>
      <p:sp>
        <p:nvSpPr>
          <p:cNvPr id="4" name="Footer Placeholder 3"/>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1907076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B820AD68-6E17-4EF8-A141-0AB33BB5082C}" type="slidenum">
              <a:rPr lang="en-GB"/>
              <a:pPr/>
              <a:t>‹#›</a:t>
            </a:fld>
            <a:endParaRPr lang="en-GB"/>
          </a:p>
        </p:txBody>
      </p:sp>
      <p:sp>
        <p:nvSpPr>
          <p:cNvPr id="3" name="Footer Placeholder 2"/>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368349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488320C-674C-4A00-85A2-B8E2CC248FAF}" type="slidenum">
              <a:rPr lang="en-GB"/>
              <a:pPr/>
              <a:t>‹#›</a:t>
            </a:fld>
            <a:endParaRPr lang="en-GB"/>
          </a:p>
        </p:txBody>
      </p:sp>
      <p:sp>
        <p:nvSpPr>
          <p:cNvPr id="6" name="Footer Placeholder 5"/>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3775600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416C14B-4D28-44F6-88AA-2029C5AAA947}" type="slidenum">
              <a:rPr lang="en-GB"/>
              <a:pPr/>
              <a:t>‹#›</a:t>
            </a:fld>
            <a:endParaRPr lang="en-GB"/>
          </a:p>
        </p:txBody>
      </p:sp>
      <p:sp>
        <p:nvSpPr>
          <p:cNvPr id="6" name="Footer Placeholder 5"/>
          <p:cNvSpPr>
            <a:spLocks noGrp="1"/>
          </p:cNvSpPr>
          <p:nvPr>
            <p:ph type="ftr" sz="quarter" idx="11"/>
          </p:nvPr>
        </p:nvSpPr>
        <p:spPr/>
        <p:txBody>
          <a:bodyPr/>
          <a:lstStyle>
            <a:lvl1pPr>
              <a:defRPr/>
            </a:lvl1pPr>
          </a:lstStyle>
          <a:p>
            <a:r>
              <a:rPr lang="en-US" smtClean="0"/>
              <a:t>9.12.2011 CY</a:t>
            </a:r>
            <a:endParaRPr lang="en-GB" dirty="0"/>
          </a:p>
        </p:txBody>
      </p:sp>
    </p:spTree>
    <p:extLst>
      <p:ext uri="{BB962C8B-B14F-4D97-AF65-F5344CB8AC3E}">
        <p14:creationId xmlns:p14="http://schemas.microsoft.com/office/powerpoint/2010/main" val="3171390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58" name="Picture 134" descr="Undulator_final_nurh#50DE97_rechts"/>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447088" y="117475"/>
            <a:ext cx="577850" cy="914400"/>
          </a:xfrm>
          <a:prstGeom prst="rect">
            <a:avLst/>
          </a:prstGeom>
          <a:noFill/>
          <a:extLst>
            <a:ext uri="{909E8E84-426E-40DD-AFC4-6F175D3DCCD1}">
              <a14:hiddenFill xmlns:a14="http://schemas.microsoft.com/office/drawing/2010/main">
                <a:solidFill>
                  <a:srgbClr val="FFFFFF"/>
                </a:solidFill>
              </a14:hiddenFill>
            </a:ext>
          </a:extLst>
        </p:spPr>
      </p:pic>
      <p:sp>
        <p:nvSpPr>
          <p:cNvPr id="1150" name="Rectangle 126"/>
          <p:cNvSpPr>
            <a:spLocks noGrp="1" noChangeArrowheads="1"/>
          </p:cNvSpPr>
          <p:nvPr>
            <p:ph type="sldNum" sz="quarter" idx="4"/>
          </p:nvPr>
        </p:nvSpPr>
        <p:spPr bwMode="auto">
          <a:xfrm>
            <a:off x="8442325" y="114300"/>
            <a:ext cx="576263" cy="91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54000" tIns="45720" rIns="54000" bIns="18000" numCol="1" anchor="b" anchorCtr="0" compatLnSpc="1">
            <a:prstTxWarp prst="textNoShape">
              <a:avLst/>
            </a:prstTxWarp>
          </a:bodyPr>
          <a:lstStyle>
            <a:lvl1pPr algn="ctr" eaLnBrk="0" hangingPunct="0">
              <a:spcBef>
                <a:spcPct val="0"/>
              </a:spcBef>
              <a:buClrTx/>
              <a:buFontTx/>
              <a:buNone/>
              <a:defRPr sz="1000" b="1">
                <a:solidFill>
                  <a:schemeClr val="bg1"/>
                </a:solidFill>
                <a:ea typeface="Geneva" pitchFamily="1" charset="-128"/>
              </a:defRPr>
            </a:lvl1pPr>
          </a:lstStyle>
          <a:p>
            <a:fld id="{0CF2CB0C-3636-4535-A90E-18848F0D0A04}" type="slidenum">
              <a:rPr lang="en-GB"/>
              <a:pPr/>
              <a:t>‹#›</a:t>
            </a:fld>
            <a:endParaRPr lang="en-GB"/>
          </a:p>
        </p:txBody>
      </p:sp>
      <p:sp>
        <p:nvSpPr>
          <p:cNvPr id="1050" name="Rectangle 26"/>
          <p:cNvSpPr>
            <a:spLocks noGrp="1" noChangeArrowheads="1"/>
          </p:cNvSpPr>
          <p:nvPr>
            <p:ph type="ftr" sz="quarter" idx="3"/>
          </p:nvPr>
        </p:nvSpPr>
        <p:spPr bwMode="auto">
          <a:xfrm>
            <a:off x="117475" y="6477000"/>
            <a:ext cx="5702300"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lvl1pPr eaLnBrk="0" hangingPunct="0">
              <a:lnSpc>
                <a:spcPct val="110000"/>
              </a:lnSpc>
              <a:spcBef>
                <a:spcPct val="0"/>
              </a:spcBef>
              <a:buClrTx/>
              <a:buFontTx/>
              <a:buNone/>
              <a:defRPr sz="800">
                <a:solidFill>
                  <a:srgbClr val="000000"/>
                </a:solidFill>
              </a:defRPr>
            </a:lvl1pPr>
          </a:lstStyle>
          <a:p>
            <a:r>
              <a:rPr lang="en-US" smtClean="0"/>
              <a:t>9.12.2011 CY</a:t>
            </a:r>
            <a:endParaRPr lang="en-GB" dirty="0"/>
          </a:p>
        </p:txBody>
      </p:sp>
      <p:sp>
        <p:nvSpPr>
          <p:cNvPr id="1144" name="Line 120"/>
          <p:cNvSpPr>
            <a:spLocks noChangeShapeType="1"/>
          </p:cNvSpPr>
          <p:nvPr userDrawn="1"/>
        </p:nvSpPr>
        <p:spPr bwMode="auto">
          <a:xfrm>
            <a:off x="115888" y="6477000"/>
            <a:ext cx="8904287" cy="0"/>
          </a:xfrm>
          <a:prstGeom prst="line">
            <a:avLst/>
          </a:prstGeom>
          <a:noFill/>
          <a:ln w="127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GB"/>
          </a:p>
        </p:txBody>
      </p:sp>
      <p:sp>
        <p:nvSpPr>
          <p:cNvPr id="1146" name="Rectangle 122"/>
          <p:cNvSpPr>
            <a:spLocks noChangeArrowheads="1"/>
          </p:cNvSpPr>
          <p:nvPr userDrawn="1"/>
        </p:nvSpPr>
        <p:spPr bwMode="auto">
          <a:xfrm>
            <a:off x="1093788" y="114300"/>
            <a:ext cx="7283450" cy="915988"/>
          </a:xfrm>
          <a:prstGeom prst="rect">
            <a:avLst/>
          </a:prstGeom>
          <a:solidFill>
            <a:schemeClr val="hlink"/>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eaLnBrk="0" hangingPunct="0">
              <a:spcBef>
                <a:spcPct val="0"/>
              </a:spcBef>
              <a:buClrTx/>
              <a:buFontTx/>
              <a:buNone/>
            </a:pPr>
            <a:endParaRPr lang="en-GB" sz="2400"/>
          </a:p>
        </p:txBody>
      </p:sp>
      <p:sp>
        <p:nvSpPr>
          <p:cNvPr id="1147" name="Text Box 123"/>
          <p:cNvSpPr txBox="1">
            <a:spLocks noChangeArrowheads="1"/>
          </p:cNvSpPr>
          <p:nvPr userDrawn="1"/>
        </p:nvSpPr>
        <p:spPr bwMode="auto">
          <a:xfrm>
            <a:off x="1093788" y="114300"/>
            <a:ext cx="6629400" cy="193675"/>
          </a:xfrm>
          <a:prstGeom prst="rect">
            <a:avLst/>
          </a:prstGeom>
          <a:noFill/>
          <a:ln>
            <a:noFill/>
          </a:ln>
          <a:extLst>
            <a:ext uri="{909E8E84-426E-40DD-AFC4-6F175D3DCCD1}">
              <a14:hiddenFill xmlns:a14="http://schemas.microsoft.com/office/drawing/2010/main">
                <a:solidFill>
                  <a:srgbClr val="251555"/>
                </a:solidFill>
              </a14:hiddenFill>
            </a:ext>
            <a:ext uri="{91240B29-F687-4F45-9708-019B960494DF}">
              <a14:hiddenLine xmlns:a14="http://schemas.microsoft.com/office/drawing/2010/main" w="9525">
                <a:solidFill>
                  <a:schemeClr val="tx1"/>
                </a:solidFill>
                <a:miter lim="800000"/>
                <a:headEnd/>
                <a:tailEnd/>
              </a14:hiddenLine>
            </a:ext>
          </a:extLst>
        </p:spPr>
        <p:txBody>
          <a:bodyPr lIns="79200" tIns="0" rIns="46800" bIns="0" anchor="b"/>
          <a:lstStyle/>
          <a:p>
            <a:pPr eaLnBrk="0" hangingPunct="0">
              <a:lnSpc>
                <a:spcPct val="110000"/>
              </a:lnSpc>
              <a:spcBef>
                <a:spcPct val="50000"/>
              </a:spcBef>
              <a:buClrTx/>
              <a:buFontTx/>
              <a:buNone/>
            </a:pPr>
            <a:r>
              <a:rPr lang="en-US" sz="1000" baseline="0" dirty="0" smtClean="0">
                <a:solidFill>
                  <a:schemeClr val="bg1"/>
                </a:solidFill>
              </a:rPr>
              <a:t>TB demonstrator -  initial slice test f/w </a:t>
            </a:r>
            <a:endParaRPr lang="en-GB" sz="1000" dirty="0">
              <a:solidFill>
                <a:schemeClr val="bg1"/>
              </a:solidFill>
            </a:endParaRPr>
          </a:p>
        </p:txBody>
      </p:sp>
      <p:pic>
        <p:nvPicPr>
          <p:cNvPr id="1151" name="Picture 127" descr="logo-XFEL_rgb"/>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17475" y="114300"/>
            <a:ext cx="911225" cy="911225"/>
          </a:xfrm>
          <a:prstGeom prst="rect">
            <a:avLst/>
          </a:prstGeom>
          <a:noFill/>
          <a:extLst>
            <a:ext uri="{909E8E84-426E-40DD-AFC4-6F175D3DCCD1}">
              <a14:hiddenFill xmlns:a14="http://schemas.microsoft.com/office/drawing/2010/main">
                <a:solidFill>
                  <a:srgbClr val="FFFFFF"/>
                </a:solidFill>
              </a14:hiddenFill>
            </a:ext>
          </a:extLst>
        </p:spPr>
      </p:pic>
      <p:sp>
        <p:nvSpPr>
          <p:cNvPr id="1154" name="Rectangle 130"/>
          <p:cNvSpPr>
            <a:spLocks noGrp="1" noChangeArrowheads="1"/>
          </p:cNvSpPr>
          <p:nvPr>
            <p:ph type="title"/>
          </p:nvPr>
        </p:nvSpPr>
        <p:spPr bwMode="auto">
          <a:xfrm>
            <a:off x="1093788" y="541338"/>
            <a:ext cx="7283450" cy="481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72000" tIns="45720" rIns="91440" bIns="0" numCol="1" anchor="b" anchorCtr="0" compatLnSpc="1">
            <a:prstTxWarp prst="textNoShape">
              <a:avLst/>
            </a:prstTxWarp>
          </a:bodyPr>
          <a:lstStyle/>
          <a:p>
            <a:pPr lvl="0"/>
            <a:r>
              <a:rPr lang="en-GB" smtClean="0"/>
              <a:t>Slide title: Don’t edit here!</a:t>
            </a:r>
          </a:p>
        </p:txBody>
      </p:sp>
      <p:sp>
        <p:nvSpPr>
          <p:cNvPr id="1156" name="Rectangle 132"/>
          <p:cNvSpPr>
            <a:spLocks noGrp="1" noChangeAspect="1" noChangeArrowheads="1"/>
          </p:cNvSpPr>
          <p:nvPr>
            <p:ph type="body" idx="1"/>
          </p:nvPr>
        </p:nvSpPr>
        <p:spPr bwMode="auto">
          <a:xfrm>
            <a:off x="117475" y="1347788"/>
            <a:ext cx="5702300" cy="445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270000" tIns="0" rIns="91440" bIns="45720" numCol="1" anchor="t" anchorCtr="0" compatLnSpc="1">
            <a:prstTxWarp prst="textNoShape">
              <a:avLst/>
            </a:prstTxWarp>
          </a:bodyPr>
          <a:lstStyle/>
          <a:p>
            <a:pPr lvl="0"/>
            <a:r>
              <a:rPr lang="en-GB" smtClean="0"/>
              <a:t>text format – don’t edit!</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l" rtl="0" fontAlgn="base">
        <a:spcBef>
          <a:spcPct val="0"/>
        </a:spcBef>
        <a:spcAft>
          <a:spcPct val="0"/>
        </a:spcAft>
        <a:defRPr sz="2400" b="1">
          <a:solidFill>
            <a:schemeClr val="bg1"/>
          </a:solidFill>
          <a:latin typeface="+mj-lt"/>
          <a:ea typeface="+mj-ea"/>
          <a:cs typeface="+mj-cs"/>
        </a:defRPr>
      </a:lvl1pPr>
      <a:lvl2pPr algn="l" rtl="0" fontAlgn="base">
        <a:spcBef>
          <a:spcPct val="0"/>
        </a:spcBef>
        <a:spcAft>
          <a:spcPct val="0"/>
        </a:spcAft>
        <a:defRPr sz="2400" b="1">
          <a:solidFill>
            <a:schemeClr val="bg1"/>
          </a:solidFill>
          <a:latin typeface="Arial" charset="0"/>
          <a:ea typeface="ＭＳ Ｐゴシック" pitchFamily="68" charset="-128"/>
        </a:defRPr>
      </a:lvl2pPr>
      <a:lvl3pPr algn="l" rtl="0" fontAlgn="base">
        <a:spcBef>
          <a:spcPct val="0"/>
        </a:spcBef>
        <a:spcAft>
          <a:spcPct val="0"/>
        </a:spcAft>
        <a:defRPr sz="2400" b="1">
          <a:solidFill>
            <a:schemeClr val="bg1"/>
          </a:solidFill>
          <a:latin typeface="Arial" charset="0"/>
          <a:ea typeface="ＭＳ Ｐゴシック" pitchFamily="68" charset="-128"/>
        </a:defRPr>
      </a:lvl3pPr>
      <a:lvl4pPr algn="l" rtl="0" fontAlgn="base">
        <a:spcBef>
          <a:spcPct val="0"/>
        </a:spcBef>
        <a:spcAft>
          <a:spcPct val="0"/>
        </a:spcAft>
        <a:defRPr sz="2400" b="1">
          <a:solidFill>
            <a:schemeClr val="bg1"/>
          </a:solidFill>
          <a:latin typeface="Arial" charset="0"/>
          <a:ea typeface="ＭＳ Ｐゴシック" pitchFamily="68" charset="-128"/>
        </a:defRPr>
      </a:lvl4pPr>
      <a:lvl5pPr algn="l" rtl="0" fontAlgn="base">
        <a:spcBef>
          <a:spcPct val="0"/>
        </a:spcBef>
        <a:spcAft>
          <a:spcPct val="0"/>
        </a:spcAft>
        <a:defRPr sz="2400" b="1">
          <a:solidFill>
            <a:schemeClr val="bg1"/>
          </a:solidFill>
          <a:latin typeface="Arial" charset="0"/>
          <a:ea typeface="ＭＳ Ｐゴシック" pitchFamily="68" charset="-128"/>
        </a:defRPr>
      </a:lvl5pPr>
      <a:lvl6pPr marL="457200" algn="l" rtl="0" fontAlgn="base">
        <a:spcBef>
          <a:spcPct val="0"/>
        </a:spcBef>
        <a:spcAft>
          <a:spcPct val="0"/>
        </a:spcAft>
        <a:defRPr sz="2400" b="1">
          <a:solidFill>
            <a:schemeClr val="bg1"/>
          </a:solidFill>
          <a:latin typeface="Arial" charset="0"/>
          <a:ea typeface="ＭＳ Ｐゴシック" pitchFamily="68" charset="-128"/>
        </a:defRPr>
      </a:lvl6pPr>
      <a:lvl7pPr marL="914400" algn="l" rtl="0" fontAlgn="base">
        <a:spcBef>
          <a:spcPct val="0"/>
        </a:spcBef>
        <a:spcAft>
          <a:spcPct val="0"/>
        </a:spcAft>
        <a:defRPr sz="2400" b="1">
          <a:solidFill>
            <a:schemeClr val="bg1"/>
          </a:solidFill>
          <a:latin typeface="Arial" charset="0"/>
          <a:ea typeface="ＭＳ Ｐゴシック" pitchFamily="68" charset="-128"/>
        </a:defRPr>
      </a:lvl7pPr>
      <a:lvl8pPr marL="1371600" algn="l" rtl="0" fontAlgn="base">
        <a:spcBef>
          <a:spcPct val="0"/>
        </a:spcBef>
        <a:spcAft>
          <a:spcPct val="0"/>
        </a:spcAft>
        <a:defRPr sz="2400" b="1">
          <a:solidFill>
            <a:schemeClr val="bg1"/>
          </a:solidFill>
          <a:latin typeface="Arial" charset="0"/>
          <a:ea typeface="ＭＳ Ｐゴシック" pitchFamily="68" charset="-128"/>
        </a:defRPr>
      </a:lvl8pPr>
      <a:lvl9pPr marL="1828800" algn="l" rtl="0" fontAlgn="base">
        <a:spcBef>
          <a:spcPct val="0"/>
        </a:spcBef>
        <a:spcAft>
          <a:spcPct val="0"/>
        </a:spcAft>
        <a:defRPr sz="2400" b="1">
          <a:solidFill>
            <a:schemeClr val="bg1"/>
          </a:solidFill>
          <a:latin typeface="Arial" charset="0"/>
          <a:ea typeface="ＭＳ Ｐゴシック" pitchFamily="68" charset="-128"/>
        </a:defRPr>
      </a:lvl9pPr>
    </p:titleStyle>
    <p:bodyStyle>
      <a:lvl1pPr marL="298450" indent="-298450" algn="l" rtl="0" fontAlgn="base">
        <a:spcBef>
          <a:spcPct val="20000"/>
        </a:spcBef>
        <a:spcAft>
          <a:spcPct val="0"/>
        </a:spcAft>
        <a:buClr>
          <a:schemeClr val="accent2"/>
        </a:buClr>
        <a:buSzPct val="80000"/>
        <a:buFont typeface="Wingdings" pitchFamily="2" charset="2"/>
        <a:buChar char="n"/>
        <a:defRPr sz="2400">
          <a:solidFill>
            <a:schemeClr val="tx2"/>
          </a:solidFill>
          <a:latin typeface="+mn-lt"/>
          <a:ea typeface="+mn-ea"/>
          <a:cs typeface="+mn-cs"/>
        </a:defRPr>
      </a:lvl1pPr>
      <a:lvl2pPr marL="558800" indent="-258763" algn="l" rtl="0" fontAlgn="base">
        <a:spcBef>
          <a:spcPct val="20000"/>
        </a:spcBef>
        <a:spcAft>
          <a:spcPct val="0"/>
        </a:spcAft>
        <a:buClr>
          <a:schemeClr val="accent1"/>
        </a:buClr>
        <a:buFont typeface="Wingdings" pitchFamily="2" charset="2"/>
        <a:buChar char="§"/>
        <a:defRPr sz="2400">
          <a:solidFill>
            <a:schemeClr val="tx2"/>
          </a:solidFill>
          <a:latin typeface="+mn-lt"/>
          <a:ea typeface="+mn-ea"/>
        </a:defRPr>
      </a:lvl2pPr>
      <a:lvl3pPr marL="817563" indent="-257175" algn="l" rtl="0" fontAlgn="base">
        <a:spcBef>
          <a:spcPct val="20000"/>
        </a:spcBef>
        <a:spcAft>
          <a:spcPct val="0"/>
        </a:spcAft>
        <a:buClr>
          <a:schemeClr val="folHlink"/>
        </a:buClr>
        <a:buSzPct val="60000"/>
        <a:buFont typeface="Wingdings" pitchFamily="2" charset="2"/>
        <a:buChar char=""/>
        <a:defRPr sz="2400">
          <a:solidFill>
            <a:schemeClr val="tx2"/>
          </a:solidFill>
          <a:latin typeface="+mn-lt"/>
          <a:ea typeface="+mn-ea"/>
        </a:defRPr>
      </a:lvl3pPr>
      <a:lvl4pPr marL="1077913" indent="-258763" algn="l" rtl="0" fontAlgn="base">
        <a:spcBef>
          <a:spcPct val="20000"/>
        </a:spcBef>
        <a:spcAft>
          <a:spcPct val="0"/>
        </a:spcAft>
        <a:buClr>
          <a:schemeClr val="hlink"/>
        </a:buClr>
        <a:buFont typeface="Wingdings" pitchFamily="2" charset="2"/>
        <a:buChar char="§"/>
        <a:defRPr sz="2400">
          <a:solidFill>
            <a:srgbClr val="100F2E"/>
          </a:solidFill>
          <a:latin typeface="+mn-lt"/>
          <a:ea typeface="+mn-ea"/>
        </a:defRPr>
      </a:lvl4pPr>
      <a:lvl5pPr marL="1312863" indent="-223838" algn="l" rtl="0" fontAlgn="base">
        <a:spcBef>
          <a:spcPct val="20000"/>
        </a:spcBef>
        <a:spcAft>
          <a:spcPct val="0"/>
        </a:spcAft>
        <a:buClr>
          <a:schemeClr val="folHlink"/>
        </a:buClr>
        <a:buChar char="»"/>
        <a:defRPr sz="2400">
          <a:solidFill>
            <a:srgbClr val="100F2E"/>
          </a:solidFill>
          <a:latin typeface="+mn-lt"/>
          <a:ea typeface="+mn-ea"/>
        </a:defRPr>
      </a:lvl5pPr>
      <a:lvl6pPr marL="1770063" indent="-223838" algn="l" rtl="0" fontAlgn="base">
        <a:spcBef>
          <a:spcPct val="20000"/>
        </a:spcBef>
        <a:spcAft>
          <a:spcPct val="0"/>
        </a:spcAft>
        <a:buClr>
          <a:schemeClr val="folHlink"/>
        </a:buClr>
        <a:buChar char="»"/>
        <a:defRPr sz="2400">
          <a:solidFill>
            <a:srgbClr val="100F2E"/>
          </a:solidFill>
          <a:latin typeface="+mn-lt"/>
          <a:ea typeface="+mn-ea"/>
        </a:defRPr>
      </a:lvl6pPr>
      <a:lvl7pPr marL="2227263" indent="-223838" algn="l" rtl="0" fontAlgn="base">
        <a:spcBef>
          <a:spcPct val="20000"/>
        </a:spcBef>
        <a:spcAft>
          <a:spcPct val="0"/>
        </a:spcAft>
        <a:buClr>
          <a:schemeClr val="folHlink"/>
        </a:buClr>
        <a:buChar char="»"/>
        <a:defRPr sz="2400">
          <a:solidFill>
            <a:srgbClr val="100F2E"/>
          </a:solidFill>
          <a:latin typeface="+mn-lt"/>
          <a:ea typeface="+mn-ea"/>
        </a:defRPr>
      </a:lvl7pPr>
      <a:lvl8pPr marL="2684463" indent="-223838" algn="l" rtl="0" fontAlgn="base">
        <a:spcBef>
          <a:spcPct val="20000"/>
        </a:spcBef>
        <a:spcAft>
          <a:spcPct val="0"/>
        </a:spcAft>
        <a:buClr>
          <a:schemeClr val="folHlink"/>
        </a:buClr>
        <a:buChar char="»"/>
        <a:defRPr sz="2400">
          <a:solidFill>
            <a:srgbClr val="100F2E"/>
          </a:solidFill>
          <a:latin typeface="+mn-lt"/>
          <a:ea typeface="+mn-ea"/>
        </a:defRPr>
      </a:lvl8pPr>
      <a:lvl9pPr marL="3141663" indent="-223838" algn="l" rtl="0" fontAlgn="base">
        <a:spcBef>
          <a:spcPct val="20000"/>
        </a:spcBef>
        <a:spcAft>
          <a:spcPct val="0"/>
        </a:spcAft>
        <a:buClr>
          <a:schemeClr val="folHlink"/>
        </a:buClr>
        <a:buChar char="»"/>
        <a:defRPr sz="2400">
          <a:solidFill>
            <a:srgbClr val="100F2E"/>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subTitle" idx="1"/>
          </p:nvPr>
        </p:nvSpPr>
        <p:spPr>
          <a:xfrm>
            <a:off x="930275" y="3298825"/>
            <a:ext cx="7283450" cy="2671763"/>
          </a:xfrm>
        </p:spPr>
        <p:txBody>
          <a:bodyPr/>
          <a:lstStyle/>
          <a:p>
            <a:pPr>
              <a:lnSpc>
                <a:spcPct val="80000"/>
              </a:lnSpc>
            </a:pPr>
            <a:r>
              <a:rPr lang="en-US" sz="2800" dirty="0" smtClean="0"/>
              <a:t>Post TB and CC meeting discussion</a:t>
            </a:r>
          </a:p>
          <a:p>
            <a:pPr>
              <a:lnSpc>
                <a:spcPct val="80000"/>
              </a:lnSpc>
            </a:pPr>
            <a:endParaRPr lang="en-US" sz="2800" dirty="0"/>
          </a:p>
          <a:p>
            <a:pPr>
              <a:lnSpc>
                <a:spcPct val="80000"/>
              </a:lnSpc>
            </a:pPr>
            <a:endParaRPr lang="pl-PL" sz="2800" dirty="0"/>
          </a:p>
          <a:p>
            <a:pPr>
              <a:lnSpc>
                <a:spcPct val="80000"/>
              </a:lnSpc>
            </a:pPr>
            <a:r>
              <a:rPr lang="en-US" sz="1800" dirty="0" smtClean="0">
                <a:solidFill>
                  <a:schemeClr val="tx1"/>
                </a:solidFill>
              </a:rPr>
              <a:t>RH and CY </a:t>
            </a:r>
            <a:r>
              <a:rPr lang="en-US" sz="1800" dirty="0" smtClean="0">
                <a:solidFill>
                  <a:srgbClr val="00B050"/>
                </a:solidFill>
              </a:rPr>
              <a:t>(green comments from today) </a:t>
            </a:r>
          </a:p>
          <a:p>
            <a:pPr>
              <a:lnSpc>
                <a:spcPct val="80000"/>
              </a:lnSpc>
            </a:pPr>
            <a:r>
              <a:rPr lang="en-US" sz="1800" dirty="0" smtClean="0">
                <a:solidFill>
                  <a:srgbClr val="00B050"/>
                </a:solidFill>
              </a:rPr>
              <a:t>14</a:t>
            </a:r>
            <a:r>
              <a:rPr lang="en-US" sz="1800" dirty="0" smtClean="0">
                <a:solidFill>
                  <a:schemeClr val="tx1"/>
                </a:solidFill>
              </a:rPr>
              <a:t>.12.2011</a:t>
            </a:r>
            <a:endParaRPr lang="en-GB" sz="1800" dirty="0">
              <a:solidFill>
                <a:schemeClr val="tx1"/>
              </a:solidFill>
            </a:endParaRPr>
          </a:p>
        </p:txBody>
      </p:sp>
      <p:sp>
        <p:nvSpPr>
          <p:cNvPr id="83986" name="Rectangle 18"/>
          <p:cNvSpPr>
            <a:spLocks noGrp="1" noChangeArrowheads="1"/>
          </p:cNvSpPr>
          <p:nvPr>
            <p:ph type="ctrTitle"/>
          </p:nvPr>
        </p:nvSpPr>
        <p:spPr>
          <a:xfrm>
            <a:off x="406400" y="1319213"/>
            <a:ext cx="8140700" cy="1844675"/>
          </a:xfrm>
          <a:noFill/>
          <a:ln/>
        </p:spPr>
        <p:txBody>
          <a:bodyPr/>
          <a:lstStyle/>
          <a:p>
            <a:r>
              <a:rPr lang="en-US" sz="4900" dirty="0" smtClean="0"/>
              <a:t>TB slice test f/w</a:t>
            </a:r>
            <a:endParaRPr lang="en-GB" sz="49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D930A"/>
                </a:solidFill>
              </a:rPr>
              <a:t>Assumptions w.r.t. initial slice f/w</a:t>
            </a:r>
            <a:endParaRPr lang="en-US" dirty="0">
              <a:solidFill>
                <a:srgbClr val="FD930A"/>
              </a:solidFill>
            </a:endParaRPr>
          </a:p>
        </p:txBody>
      </p:sp>
      <p:sp>
        <p:nvSpPr>
          <p:cNvPr id="3" name="Content Placeholder 2"/>
          <p:cNvSpPr>
            <a:spLocks noGrp="1"/>
          </p:cNvSpPr>
          <p:nvPr>
            <p:ph idx="1"/>
          </p:nvPr>
        </p:nvSpPr>
        <p:spPr>
          <a:xfrm>
            <a:off x="342896" y="1315166"/>
            <a:ext cx="7835904" cy="4171234"/>
          </a:xfrm>
        </p:spPr>
        <p:txBody>
          <a:bodyPr/>
          <a:lstStyle/>
          <a:p>
            <a:pPr marL="0" indent="0">
              <a:buNone/>
            </a:pPr>
            <a:r>
              <a:rPr lang="en-US" sz="1600" dirty="0" smtClean="0">
                <a:solidFill>
                  <a:schemeClr val="tx1"/>
                </a:solidFill>
              </a:rPr>
              <a:t>Statement / Assumptions – tell me if these are wrong</a:t>
            </a:r>
          </a:p>
          <a:p>
            <a:r>
              <a:rPr lang="en-US" sz="1600" dirty="0" smtClean="0">
                <a:solidFill>
                  <a:schemeClr val="tx1"/>
                </a:solidFill>
              </a:rPr>
              <a:t>The ¼ </a:t>
            </a:r>
            <a:r>
              <a:rPr lang="en-US" sz="1600" dirty="0" err="1" smtClean="0">
                <a:solidFill>
                  <a:schemeClr val="tx1"/>
                </a:solidFill>
              </a:rPr>
              <a:t>Mpxl</a:t>
            </a:r>
            <a:r>
              <a:rPr lang="en-US" sz="1600" dirty="0" smtClean="0">
                <a:solidFill>
                  <a:schemeClr val="tx1"/>
                </a:solidFill>
              </a:rPr>
              <a:t> demonstrator board has 8 output links </a:t>
            </a:r>
          </a:p>
          <a:p>
            <a:pPr lvl="1"/>
            <a:r>
              <a:rPr lang="en-US" sz="1600" dirty="0" smtClean="0">
                <a:solidFill>
                  <a:srgbClr val="00B050"/>
                </a:solidFill>
              </a:rPr>
              <a:t>Could also do a loop back test, e.g. 4 in and 4 out</a:t>
            </a:r>
          </a:p>
          <a:p>
            <a:r>
              <a:rPr lang="en-US" sz="1600" dirty="0" smtClean="0">
                <a:solidFill>
                  <a:schemeClr val="tx1"/>
                </a:solidFill>
              </a:rPr>
              <a:t>Can use links to write data to target IP addresses (port@host)</a:t>
            </a:r>
          </a:p>
          <a:p>
            <a:r>
              <a:rPr lang="en-US" sz="1600" dirty="0" smtClean="0">
                <a:solidFill>
                  <a:schemeClr val="tx1"/>
                </a:solidFill>
              </a:rPr>
              <a:t>The f/w scope is single board, no multi board capability</a:t>
            </a:r>
          </a:p>
          <a:p>
            <a:pPr lvl="1"/>
            <a:r>
              <a:rPr lang="en-US" sz="1600" dirty="0" smtClean="0">
                <a:solidFill>
                  <a:srgbClr val="00B050"/>
                </a:solidFill>
              </a:rPr>
              <a:t>If needed this could be provided later using the hooks inserted</a:t>
            </a:r>
          </a:p>
          <a:p>
            <a:r>
              <a:rPr lang="en-US" sz="1600" dirty="0" smtClean="0">
                <a:solidFill>
                  <a:schemeClr val="tx1"/>
                </a:solidFill>
              </a:rPr>
              <a:t>Configuration is performed using a libTB.so based on Tim’s for the FEM</a:t>
            </a:r>
          </a:p>
          <a:p>
            <a:r>
              <a:rPr lang="en-US" sz="1600" dirty="0" smtClean="0">
                <a:solidFill>
                  <a:schemeClr val="tx1"/>
                </a:solidFill>
              </a:rPr>
              <a:t>Configuration is performed through the front panel RJ45 Ethernet</a:t>
            </a:r>
          </a:p>
          <a:p>
            <a:pPr lvl="1"/>
            <a:r>
              <a:rPr lang="en-US" sz="1600" dirty="0" smtClean="0">
                <a:solidFill>
                  <a:srgbClr val="00B050"/>
                </a:solidFill>
              </a:rPr>
              <a:t>To ease configuration all 4 FPGA can be address mapped together</a:t>
            </a:r>
          </a:p>
          <a:p>
            <a:pPr lvl="1"/>
            <a:r>
              <a:rPr lang="en-US" sz="1600" dirty="0" smtClean="0">
                <a:solidFill>
                  <a:srgbClr val="00B050"/>
                </a:solidFill>
              </a:rPr>
              <a:t>The </a:t>
            </a:r>
            <a:r>
              <a:rPr lang="en-US" sz="1600" dirty="0" err="1" smtClean="0">
                <a:solidFill>
                  <a:srgbClr val="00B050"/>
                </a:solidFill>
              </a:rPr>
              <a:t>port@host</a:t>
            </a:r>
            <a:r>
              <a:rPr lang="en-US" sz="1600" dirty="0" smtClean="0">
                <a:solidFill>
                  <a:srgbClr val="00B050"/>
                </a:solidFill>
              </a:rPr>
              <a:t> send target list also need to have the corresponding MAC address specified of the host </a:t>
            </a:r>
          </a:p>
          <a:p>
            <a:r>
              <a:rPr lang="en-US" sz="1600" dirty="0" smtClean="0">
                <a:solidFill>
                  <a:schemeClr val="tx1"/>
                </a:solidFill>
              </a:rPr>
              <a:t>The control (start, monitor, stop) s/w is based on Tim’s FEM solution. </a:t>
            </a:r>
            <a:r>
              <a:rPr lang="en-US" sz="1600" dirty="0">
                <a:solidFill>
                  <a:schemeClr val="tx1"/>
                </a:solidFill>
              </a:rPr>
              <a:t>T</a:t>
            </a:r>
            <a:r>
              <a:rPr lang="en-US" sz="1600" dirty="0" smtClean="0">
                <a:solidFill>
                  <a:schemeClr val="tx1"/>
                </a:solidFill>
              </a:rPr>
              <a:t>he control program running on a PPC (or softcore) is the server, client is off-board.</a:t>
            </a:r>
          </a:p>
          <a:p>
            <a:r>
              <a:rPr lang="en-US" sz="1600" dirty="0" smtClean="0">
                <a:solidFill>
                  <a:srgbClr val="00B050"/>
                </a:solidFill>
              </a:rPr>
              <a:t>How to test the system before the prototype demonstrator?</a:t>
            </a:r>
          </a:p>
        </p:txBody>
      </p:sp>
      <p:sp>
        <p:nvSpPr>
          <p:cNvPr id="4" name="Slide Number Placeholder 3"/>
          <p:cNvSpPr>
            <a:spLocks noGrp="1"/>
          </p:cNvSpPr>
          <p:nvPr>
            <p:ph type="sldNum" sz="quarter" idx="10"/>
          </p:nvPr>
        </p:nvSpPr>
        <p:spPr/>
        <p:txBody>
          <a:bodyPr/>
          <a:lstStyle/>
          <a:p>
            <a:fld id="{EEDF9357-3F37-40F1-9245-95CA69979609}" type="slidenum">
              <a:rPr lang="en-GB" smtClean="0"/>
              <a:pPr/>
              <a:t>2</a:t>
            </a:fld>
            <a:endParaRPr lang="en-GB"/>
          </a:p>
        </p:txBody>
      </p:sp>
      <p:sp>
        <p:nvSpPr>
          <p:cNvPr id="5" name="Footer Placeholder 4"/>
          <p:cNvSpPr>
            <a:spLocks noGrp="1"/>
          </p:cNvSpPr>
          <p:nvPr>
            <p:ph type="ftr" sz="quarter" idx="11"/>
          </p:nvPr>
        </p:nvSpPr>
        <p:spPr/>
        <p:txBody>
          <a:bodyPr/>
          <a:lstStyle/>
          <a:p>
            <a:r>
              <a:rPr lang="en-US" smtClean="0"/>
              <a:t>9.12.2011 CY</a:t>
            </a:r>
            <a:endParaRPr lang="en-GB" dirty="0"/>
          </a:p>
        </p:txBody>
      </p:sp>
    </p:spTree>
    <p:extLst>
      <p:ext uri="{BB962C8B-B14F-4D97-AF65-F5344CB8AC3E}">
        <p14:creationId xmlns:p14="http://schemas.microsoft.com/office/powerpoint/2010/main" val="2510015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D930A"/>
                </a:solidFill>
              </a:rPr>
              <a:t>What we want to do – top down </a:t>
            </a:r>
            <a:r>
              <a:rPr lang="en-US" dirty="0" smtClean="0">
                <a:solidFill>
                  <a:srgbClr val="FD930A"/>
                </a:solidFill>
                <a:sym typeface="Wingdings" pitchFamily="2" charset="2"/>
              </a:rPr>
              <a:t></a:t>
            </a:r>
            <a:endParaRPr lang="en-US" dirty="0">
              <a:solidFill>
                <a:srgbClr val="FD930A"/>
              </a:solidFill>
            </a:endParaRPr>
          </a:p>
        </p:txBody>
      </p:sp>
      <p:sp>
        <p:nvSpPr>
          <p:cNvPr id="3" name="Content Placeholder 2"/>
          <p:cNvSpPr>
            <a:spLocks noGrp="1"/>
          </p:cNvSpPr>
          <p:nvPr>
            <p:ph idx="1"/>
          </p:nvPr>
        </p:nvSpPr>
        <p:spPr>
          <a:xfrm>
            <a:off x="317496" y="1419148"/>
            <a:ext cx="8445504" cy="4740352"/>
          </a:xfrm>
        </p:spPr>
        <p:txBody>
          <a:bodyPr/>
          <a:lstStyle/>
          <a:p>
            <a:pPr marL="0" indent="0">
              <a:buNone/>
            </a:pPr>
            <a:r>
              <a:rPr lang="en-US" sz="1600" dirty="0" smtClean="0">
                <a:solidFill>
                  <a:schemeClr val="tx1"/>
                </a:solidFill>
              </a:rPr>
              <a:t>Do simple runs</a:t>
            </a:r>
          </a:p>
          <a:p>
            <a:r>
              <a:rPr lang="en-US" sz="1600" dirty="0" smtClean="0">
                <a:solidFill>
                  <a:schemeClr val="tx1"/>
                </a:solidFill>
              </a:rPr>
              <a:t>Configure  &gt; start &gt; monitor &gt; stop</a:t>
            </a:r>
          </a:p>
          <a:p>
            <a:endParaRPr lang="en-US" sz="1600" dirty="0">
              <a:solidFill>
                <a:schemeClr val="tx1"/>
              </a:solidFill>
            </a:endParaRPr>
          </a:p>
          <a:p>
            <a:pPr marL="0" indent="0">
              <a:buNone/>
            </a:pPr>
            <a:r>
              <a:rPr lang="en-US" sz="1600" dirty="0" smtClean="0">
                <a:solidFill>
                  <a:schemeClr val="tx1"/>
                </a:solidFill>
              </a:rPr>
              <a:t>How many links are sending (involved) in a run?</a:t>
            </a:r>
          </a:p>
          <a:p>
            <a:r>
              <a:rPr lang="en-US" sz="1600" dirty="0" smtClean="0">
                <a:solidFill>
                  <a:schemeClr val="tx1"/>
                </a:solidFill>
              </a:rPr>
              <a:t>Any number from 1 to 8 = the active set of links, called the set from now on</a:t>
            </a:r>
          </a:p>
          <a:p>
            <a:endParaRPr lang="en-US" sz="1600" dirty="0">
              <a:solidFill>
                <a:schemeClr val="tx1"/>
              </a:solidFill>
            </a:endParaRPr>
          </a:p>
          <a:p>
            <a:pPr marL="0" indent="0">
              <a:buNone/>
            </a:pPr>
            <a:r>
              <a:rPr lang="en-US" sz="1600" dirty="0" smtClean="0">
                <a:solidFill>
                  <a:schemeClr val="tx1"/>
                </a:solidFill>
              </a:rPr>
              <a:t>What </a:t>
            </a:r>
            <a:r>
              <a:rPr lang="en-US" sz="1600" dirty="0" smtClean="0">
                <a:solidFill>
                  <a:srgbClr val="00B050"/>
                </a:solidFill>
              </a:rPr>
              <a:t>types of </a:t>
            </a:r>
            <a:r>
              <a:rPr lang="en-US" sz="1600" dirty="0" smtClean="0">
                <a:solidFill>
                  <a:schemeClr val="tx1"/>
                </a:solidFill>
              </a:rPr>
              <a:t>data can be sent by a link?</a:t>
            </a:r>
          </a:p>
          <a:p>
            <a:r>
              <a:rPr lang="en-US" sz="1600" dirty="0" smtClean="0">
                <a:solidFill>
                  <a:schemeClr val="tx1"/>
                </a:solidFill>
              </a:rPr>
              <a:t>Video pattern data (TYPE… the properties available are assumed to be defined by the f/w implementation)</a:t>
            </a:r>
          </a:p>
          <a:p>
            <a:r>
              <a:rPr lang="en-US" sz="1600" dirty="0" smtClean="0">
                <a:solidFill>
                  <a:schemeClr val="tx1"/>
                </a:solidFill>
              </a:rPr>
              <a:t>Download data (data is opaque to f/w, only properties: length (the start address is defined by f/w implementation as is the maximum length)</a:t>
            </a:r>
          </a:p>
          <a:p>
            <a:endParaRPr lang="en-US" sz="1600" dirty="0">
              <a:solidFill>
                <a:schemeClr val="tx1"/>
              </a:solidFill>
            </a:endParaRPr>
          </a:p>
          <a:p>
            <a:pPr marL="0" indent="0">
              <a:buNone/>
            </a:pPr>
            <a:r>
              <a:rPr lang="en-US" sz="1600" dirty="0" smtClean="0">
                <a:solidFill>
                  <a:srgbClr val="00B050"/>
                </a:solidFill>
              </a:rPr>
              <a:t>It is possible to send different data types on different links</a:t>
            </a:r>
          </a:p>
          <a:p>
            <a:pPr marL="0" indent="0">
              <a:buNone/>
            </a:pPr>
            <a:endParaRPr lang="en-US" sz="1600" dirty="0" smtClean="0">
              <a:solidFill>
                <a:srgbClr val="00B050"/>
              </a:solidFill>
            </a:endParaRPr>
          </a:p>
          <a:p>
            <a:pPr marL="0" indent="0">
              <a:buNone/>
            </a:pPr>
            <a:endParaRPr lang="en-US" sz="1600" dirty="0" smtClean="0">
              <a:solidFill>
                <a:schemeClr val="tx1"/>
              </a:solidFill>
            </a:endParaRPr>
          </a:p>
          <a:p>
            <a:endParaRPr lang="en-US" sz="1600" dirty="0" smtClean="0">
              <a:solidFill>
                <a:schemeClr val="tx1"/>
              </a:solidFill>
            </a:endParaRPr>
          </a:p>
        </p:txBody>
      </p:sp>
      <p:sp>
        <p:nvSpPr>
          <p:cNvPr id="4" name="Slide Number Placeholder 3"/>
          <p:cNvSpPr>
            <a:spLocks noGrp="1"/>
          </p:cNvSpPr>
          <p:nvPr>
            <p:ph type="sldNum" sz="quarter" idx="10"/>
          </p:nvPr>
        </p:nvSpPr>
        <p:spPr/>
        <p:txBody>
          <a:bodyPr/>
          <a:lstStyle/>
          <a:p>
            <a:fld id="{EEDF9357-3F37-40F1-9245-95CA69979609}" type="slidenum">
              <a:rPr lang="en-GB" smtClean="0"/>
              <a:pPr/>
              <a:t>3</a:t>
            </a:fld>
            <a:endParaRPr lang="en-GB"/>
          </a:p>
        </p:txBody>
      </p:sp>
      <p:sp>
        <p:nvSpPr>
          <p:cNvPr id="5" name="Footer Placeholder 4"/>
          <p:cNvSpPr>
            <a:spLocks noGrp="1"/>
          </p:cNvSpPr>
          <p:nvPr>
            <p:ph type="ftr" sz="quarter" idx="11"/>
          </p:nvPr>
        </p:nvSpPr>
        <p:spPr/>
        <p:txBody>
          <a:bodyPr/>
          <a:lstStyle/>
          <a:p>
            <a:r>
              <a:rPr lang="en-US" smtClean="0"/>
              <a:t>9.12.2011 CY</a:t>
            </a:r>
            <a:endParaRPr lang="en-GB" dirty="0"/>
          </a:p>
        </p:txBody>
      </p:sp>
    </p:spTree>
    <p:extLst>
      <p:ext uri="{BB962C8B-B14F-4D97-AF65-F5344CB8AC3E}">
        <p14:creationId xmlns:p14="http://schemas.microsoft.com/office/powerpoint/2010/main" val="3512358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D930A"/>
                </a:solidFill>
              </a:rPr>
              <a:t>Link and link set configuration</a:t>
            </a:r>
            <a:endParaRPr lang="en-US" dirty="0">
              <a:solidFill>
                <a:srgbClr val="FD930A"/>
              </a:solidFill>
            </a:endParaRPr>
          </a:p>
        </p:txBody>
      </p:sp>
      <p:sp>
        <p:nvSpPr>
          <p:cNvPr id="3" name="Content Placeholder 2"/>
          <p:cNvSpPr>
            <a:spLocks noGrp="1"/>
          </p:cNvSpPr>
          <p:nvPr>
            <p:ph idx="1"/>
          </p:nvPr>
        </p:nvSpPr>
        <p:spPr>
          <a:xfrm>
            <a:off x="165100" y="1279448"/>
            <a:ext cx="8775700" cy="5184852"/>
          </a:xfrm>
        </p:spPr>
        <p:txBody>
          <a:bodyPr/>
          <a:lstStyle/>
          <a:p>
            <a:pPr marL="0" indent="0">
              <a:buNone/>
            </a:pPr>
            <a:r>
              <a:rPr lang="en-US" sz="1600" dirty="0" smtClean="0">
                <a:solidFill>
                  <a:schemeClr val="tx1"/>
                </a:solidFill>
              </a:rPr>
              <a:t>Link specific configuration:</a:t>
            </a:r>
          </a:p>
          <a:p>
            <a:r>
              <a:rPr lang="en-US" sz="1400" dirty="0" smtClean="0">
                <a:solidFill>
                  <a:schemeClr val="tx1"/>
                </a:solidFill>
              </a:rPr>
              <a:t>Data type to send (Pattern or Download) and related properties</a:t>
            </a:r>
          </a:p>
          <a:p>
            <a:pPr lvl="1"/>
            <a:r>
              <a:rPr lang="en-US" sz="1400" dirty="0" smtClean="0">
                <a:solidFill>
                  <a:srgbClr val="00B050"/>
                </a:solidFill>
              </a:rPr>
              <a:t>Counted data (what is the definition) can also be injected</a:t>
            </a:r>
          </a:p>
          <a:p>
            <a:pPr lvl="1"/>
            <a:r>
              <a:rPr lang="en-US" sz="1400" dirty="0" smtClean="0">
                <a:solidFill>
                  <a:srgbClr val="00B050"/>
                </a:solidFill>
              </a:rPr>
              <a:t>Injection points will be listed by Rob.</a:t>
            </a:r>
          </a:p>
          <a:p>
            <a:r>
              <a:rPr lang="en-US" sz="1400" dirty="0" smtClean="0">
                <a:solidFill>
                  <a:schemeClr val="tx1"/>
                </a:solidFill>
              </a:rPr>
              <a:t>The target address (port@host) list of ≥ 1entries to send data to</a:t>
            </a:r>
          </a:p>
          <a:p>
            <a:r>
              <a:rPr lang="en-US" sz="1400" dirty="0" smtClean="0">
                <a:solidFill>
                  <a:schemeClr val="tx1"/>
                </a:solidFill>
              </a:rPr>
              <a:t>Mille second delay before next send in cycle</a:t>
            </a:r>
          </a:p>
          <a:p>
            <a:r>
              <a:rPr lang="en-US" sz="1400" dirty="0" smtClean="0">
                <a:solidFill>
                  <a:srgbClr val="00B050"/>
                </a:solidFill>
              </a:rPr>
              <a:t>Possibly channel ON or OFF w.r.t. sending data (set membership flag), see below</a:t>
            </a:r>
          </a:p>
          <a:p>
            <a:r>
              <a:rPr lang="en-US" sz="1400" dirty="0" smtClean="0">
                <a:solidFill>
                  <a:srgbClr val="00B050"/>
                </a:solidFill>
              </a:rPr>
              <a:t>Read configuration might be needed if loop backs are allowed</a:t>
            </a:r>
          </a:p>
          <a:p>
            <a:pPr marL="0" indent="0">
              <a:buNone/>
            </a:pPr>
            <a:endParaRPr lang="en-US" sz="1000" dirty="0">
              <a:solidFill>
                <a:schemeClr val="tx1"/>
              </a:solidFill>
            </a:endParaRPr>
          </a:p>
          <a:p>
            <a:pPr marL="0" indent="0">
              <a:buNone/>
            </a:pPr>
            <a:r>
              <a:rPr lang="en-US" sz="1600" dirty="0" smtClean="0">
                <a:solidFill>
                  <a:srgbClr val="FD930A"/>
                </a:solidFill>
              </a:rPr>
              <a:t>Link set send scheduling </a:t>
            </a:r>
            <a:endParaRPr lang="en-US" sz="1600" dirty="0">
              <a:solidFill>
                <a:srgbClr val="FD930A"/>
              </a:solidFill>
            </a:endParaRPr>
          </a:p>
          <a:p>
            <a:pPr marL="0" indent="0">
              <a:buNone/>
            </a:pPr>
            <a:r>
              <a:rPr lang="en-US" sz="1200" dirty="0" smtClean="0">
                <a:solidFill>
                  <a:schemeClr val="tx1"/>
                </a:solidFill>
              </a:rPr>
              <a:t>Individual </a:t>
            </a:r>
            <a:r>
              <a:rPr lang="en-US" sz="1200" dirty="0">
                <a:solidFill>
                  <a:schemeClr val="tx1"/>
                </a:solidFill>
              </a:rPr>
              <a:t>link start </a:t>
            </a:r>
            <a:r>
              <a:rPr lang="en-US" sz="1200" dirty="0" smtClean="0">
                <a:solidFill>
                  <a:schemeClr val="tx1"/>
                </a:solidFill>
              </a:rPr>
              <a:t>sending </a:t>
            </a:r>
            <a:r>
              <a:rPr lang="en-US" sz="1200" dirty="0">
                <a:solidFill>
                  <a:schemeClr val="tx1"/>
                </a:solidFill>
              </a:rPr>
              <a:t>is </a:t>
            </a:r>
            <a:r>
              <a:rPr lang="en-US" sz="1200" dirty="0" smtClean="0">
                <a:solidFill>
                  <a:schemeClr val="tx1"/>
                </a:solidFill>
              </a:rPr>
              <a:t>chained. When a START command is received the first send on the first link in the set is sent and when the delay before the next send expires the send on the second link in the set is sent… this pattern propagates through all the links of the set… when the last link in the sets delay expires sending returns to the first link in the set… and continue until the CYCLE </a:t>
            </a:r>
            <a:r>
              <a:rPr lang="en-US" sz="1200" dirty="0">
                <a:solidFill>
                  <a:schemeClr val="tx1"/>
                </a:solidFill>
              </a:rPr>
              <a:t> </a:t>
            </a:r>
            <a:endParaRPr lang="en-US" sz="1200" dirty="0" smtClean="0">
              <a:solidFill>
                <a:schemeClr val="tx1"/>
              </a:solidFill>
            </a:endParaRPr>
          </a:p>
          <a:p>
            <a:pPr marL="0" indent="0">
              <a:buNone/>
            </a:pPr>
            <a:endParaRPr lang="en-US" sz="1200" dirty="0">
              <a:solidFill>
                <a:schemeClr val="tx1"/>
              </a:solidFill>
            </a:endParaRPr>
          </a:p>
          <a:p>
            <a:pPr marL="0" indent="0">
              <a:buNone/>
            </a:pPr>
            <a:r>
              <a:rPr lang="en-US" sz="1600" dirty="0" smtClean="0">
                <a:solidFill>
                  <a:schemeClr val="tx1"/>
                </a:solidFill>
              </a:rPr>
              <a:t>Set configuration:</a:t>
            </a:r>
          </a:p>
          <a:p>
            <a:r>
              <a:rPr lang="en-US" sz="1400" dirty="0" smtClean="0">
                <a:solidFill>
                  <a:schemeClr val="tx1"/>
                </a:solidFill>
              </a:rPr>
              <a:t>Links in set </a:t>
            </a:r>
            <a:r>
              <a:rPr lang="en-US" sz="1400" dirty="0" smtClean="0">
                <a:solidFill>
                  <a:srgbClr val="00B050"/>
                </a:solidFill>
              </a:rPr>
              <a:t>(see last comment in link specific configuration above)</a:t>
            </a:r>
          </a:p>
          <a:p>
            <a:r>
              <a:rPr lang="en-US" sz="1400" dirty="0" smtClean="0">
                <a:solidFill>
                  <a:schemeClr val="tx1"/>
                </a:solidFill>
              </a:rPr>
              <a:t>CYCLE count </a:t>
            </a:r>
          </a:p>
          <a:p>
            <a:pPr lvl="1"/>
            <a:endParaRPr lang="en-US" sz="1600" dirty="0" smtClean="0">
              <a:solidFill>
                <a:schemeClr val="tx1"/>
              </a:solidFill>
            </a:endParaRPr>
          </a:p>
          <a:p>
            <a:pPr marL="0" indent="0">
              <a:buNone/>
            </a:pPr>
            <a:r>
              <a:rPr lang="en-US" sz="1600" dirty="0" smtClean="0">
                <a:solidFill>
                  <a:schemeClr val="tx1"/>
                </a:solidFill>
              </a:rPr>
              <a:t>When a set and its links are configured we have a run configuration </a:t>
            </a:r>
            <a:r>
              <a:rPr lang="en-US" sz="1600" dirty="0" smtClean="0">
                <a:solidFill>
                  <a:srgbClr val="00B050"/>
                </a:solidFill>
              </a:rPr>
              <a:t>(see link in set comment)</a:t>
            </a:r>
          </a:p>
          <a:p>
            <a:pPr marL="0" indent="0">
              <a:buNone/>
            </a:pPr>
            <a:endParaRPr lang="en-US" sz="1600" dirty="0" smtClean="0">
              <a:solidFill>
                <a:srgbClr val="00B050"/>
              </a:solidFill>
            </a:endParaRPr>
          </a:p>
        </p:txBody>
      </p:sp>
      <p:sp>
        <p:nvSpPr>
          <p:cNvPr id="4" name="Slide Number Placeholder 3"/>
          <p:cNvSpPr>
            <a:spLocks noGrp="1"/>
          </p:cNvSpPr>
          <p:nvPr>
            <p:ph type="sldNum" sz="quarter" idx="10"/>
          </p:nvPr>
        </p:nvSpPr>
        <p:spPr/>
        <p:txBody>
          <a:bodyPr/>
          <a:lstStyle/>
          <a:p>
            <a:fld id="{EEDF9357-3F37-40F1-9245-95CA69979609}" type="slidenum">
              <a:rPr lang="en-GB" smtClean="0"/>
              <a:pPr/>
              <a:t>4</a:t>
            </a:fld>
            <a:endParaRPr lang="en-GB"/>
          </a:p>
        </p:txBody>
      </p:sp>
      <p:sp>
        <p:nvSpPr>
          <p:cNvPr id="5" name="Footer Placeholder 4"/>
          <p:cNvSpPr>
            <a:spLocks noGrp="1"/>
          </p:cNvSpPr>
          <p:nvPr>
            <p:ph type="ftr" sz="quarter" idx="11"/>
          </p:nvPr>
        </p:nvSpPr>
        <p:spPr/>
        <p:txBody>
          <a:bodyPr/>
          <a:lstStyle/>
          <a:p>
            <a:r>
              <a:rPr lang="en-US" smtClean="0"/>
              <a:t>9.12.2011 CY</a:t>
            </a:r>
            <a:endParaRPr lang="en-GB" dirty="0"/>
          </a:p>
        </p:txBody>
      </p:sp>
    </p:spTree>
    <p:extLst>
      <p:ext uri="{BB962C8B-B14F-4D97-AF65-F5344CB8AC3E}">
        <p14:creationId xmlns:p14="http://schemas.microsoft.com/office/powerpoint/2010/main" val="614484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D930A"/>
                </a:solidFill>
              </a:rPr>
              <a:t>Commands need</a:t>
            </a:r>
            <a:endParaRPr lang="en-US" dirty="0">
              <a:solidFill>
                <a:srgbClr val="FD930A"/>
              </a:solidFill>
            </a:endParaRPr>
          </a:p>
        </p:txBody>
      </p:sp>
      <p:sp>
        <p:nvSpPr>
          <p:cNvPr id="3" name="Content Placeholder 2"/>
          <p:cNvSpPr>
            <a:spLocks noGrp="1"/>
          </p:cNvSpPr>
          <p:nvPr>
            <p:ph idx="1"/>
          </p:nvPr>
        </p:nvSpPr>
        <p:spPr>
          <a:xfrm>
            <a:off x="317496" y="1419148"/>
            <a:ext cx="7835904" cy="3584652"/>
          </a:xfrm>
        </p:spPr>
        <p:txBody>
          <a:bodyPr/>
          <a:lstStyle/>
          <a:p>
            <a:pPr marL="0" indent="0">
              <a:buNone/>
            </a:pPr>
            <a:r>
              <a:rPr lang="en-US" sz="1600" dirty="0" smtClean="0">
                <a:solidFill>
                  <a:schemeClr val="tx1"/>
                </a:solidFill>
              </a:rPr>
              <a:t>Commands </a:t>
            </a:r>
          </a:p>
          <a:p>
            <a:r>
              <a:rPr lang="en-US" sz="1600" dirty="0" smtClean="0">
                <a:solidFill>
                  <a:schemeClr val="tx1"/>
                </a:solidFill>
              </a:rPr>
              <a:t>START – starts the run configuration </a:t>
            </a:r>
            <a:r>
              <a:rPr lang="en-US" sz="1600" dirty="0" smtClean="0">
                <a:solidFill>
                  <a:srgbClr val="00B050"/>
                </a:solidFill>
              </a:rPr>
              <a:t>(toggle bit)</a:t>
            </a:r>
          </a:p>
          <a:p>
            <a:r>
              <a:rPr lang="en-US" sz="1600" dirty="0">
                <a:solidFill>
                  <a:schemeClr val="tx1"/>
                </a:solidFill>
              </a:rPr>
              <a:t>GET_STATUS – returns the status of the </a:t>
            </a:r>
            <a:r>
              <a:rPr lang="en-US" sz="1600" dirty="0" smtClean="0">
                <a:solidFill>
                  <a:schemeClr val="tx1"/>
                </a:solidFill>
              </a:rPr>
              <a:t>run </a:t>
            </a:r>
            <a:r>
              <a:rPr lang="en-US" sz="1600" dirty="0" smtClean="0">
                <a:solidFill>
                  <a:srgbClr val="00B050"/>
                </a:solidFill>
              </a:rPr>
              <a:t>(e.g. all local link counters including those not in set (i.e. ON))</a:t>
            </a:r>
          </a:p>
          <a:p>
            <a:r>
              <a:rPr lang="en-US" sz="1600" dirty="0" smtClean="0">
                <a:solidFill>
                  <a:schemeClr val="tx1"/>
                </a:solidFill>
              </a:rPr>
              <a:t>STOP – stops the running run configuration </a:t>
            </a:r>
            <a:r>
              <a:rPr lang="en-US" sz="1600" dirty="0">
                <a:solidFill>
                  <a:srgbClr val="00B050"/>
                </a:solidFill>
              </a:rPr>
              <a:t>(toggle bit</a:t>
            </a:r>
            <a:r>
              <a:rPr lang="en-US" sz="1600" dirty="0" smtClean="0">
                <a:solidFill>
                  <a:srgbClr val="00B050"/>
                </a:solidFill>
              </a:rPr>
              <a:t>)</a:t>
            </a:r>
          </a:p>
          <a:p>
            <a:pPr lvl="1"/>
            <a:r>
              <a:rPr lang="en-US" sz="1600" dirty="0" smtClean="0">
                <a:solidFill>
                  <a:srgbClr val="00B050"/>
                </a:solidFill>
              </a:rPr>
              <a:t>Would stop run when? After current link or current set?</a:t>
            </a:r>
            <a:endParaRPr lang="en-US" sz="1600" dirty="0" smtClean="0">
              <a:solidFill>
                <a:schemeClr val="tx1"/>
              </a:solidFill>
            </a:endParaRPr>
          </a:p>
          <a:p>
            <a:r>
              <a:rPr lang="en-US" sz="1600" dirty="0" smtClean="0">
                <a:solidFill>
                  <a:schemeClr val="tx1"/>
                </a:solidFill>
              </a:rPr>
              <a:t>RESET – clears all status counters</a:t>
            </a:r>
          </a:p>
          <a:p>
            <a:pPr lvl="1"/>
            <a:r>
              <a:rPr lang="en-US" sz="1600" dirty="0" smtClean="0">
                <a:solidFill>
                  <a:srgbClr val="00B050"/>
                </a:solidFill>
              </a:rPr>
              <a:t>Should be global, but could be link specific</a:t>
            </a:r>
          </a:p>
          <a:p>
            <a:pPr lvl="2"/>
            <a:endParaRPr lang="en-US" sz="1600" dirty="0" smtClean="0">
              <a:solidFill>
                <a:schemeClr val="tx1"/>
              </a:solidFill>
            </a:endParaRPr>
          </a:p>
          <a:p>
            <a:pPr lvl="1"/>
            <a:endParaRPr lang="en-US" sz="1600" dirty="0" smtClean="0">
              <a:solidFill>
                <a:schemeClr val="tx1"/>
              </a:solidFill>
            </a:endParaRPr>
          </a:p>
        </p:txBody>
      </p:sp>
      <p:sp>
        <p:nvSpPr>
          <p:cNvPr id="4" name="Slide Number Placeholder 3"/>
          <p:cNvSpPr>
            <a:spLocks noGrp="1"/>
          </p:cNvSpPr>
          <p:nvPr>
            <p:ph type="sldNum" sz="quarter" idx="10"/>
          </p:nvPr>
        </p:nvSpPr>
        <p:spPr/>
        <p:txBody>
          <a:bodyPr/>
          <a:lstStyle/>
          <a:p>
            <a:fld id="{EEDF9357-3F37-40F1-9245-95CA69979609}" type="slidenum">
              <a:rPr lang="en-GB" smtClean="0"/>
              <a:pPr/>
              <a:t>5</a:t>
            </a:fld>
            <a:endParaRPr lang="en-GB"/>
          </a:p>
        </p:txBody>
      </p:sp>
      <p:sp>
        <p:nvSpPr>
          <p:cNvPr id="5" name="Footer Placeholder 4"/>
          <p:cNvSpPr>
            <a:spLocks noGrp="1"/>
          </p:cNvSpPr>
          <p:nvPr>
            <p:ph type="ftr" sz="quarter" idx="11"/>
          </p:nvPr>
        </p:nvSpPr>
        <p:spPr/>
        <p:txBody>
          <a:bodyPr/>
          <a:lstStyle/>
          <a:p>
            <a:r>
              <a:rPr lang="en-US" smtClean="0"/>
              <a:t>9.12.2011 CY</a:t>
            </a:r>
            <a:endParaRPr lang="en-GB" dirty="0"/>
          </a:p>
        </p:txBody>
      </p:sp>
    </p:spTree>
    <p:extLst>
      <p:ext uri="{BB962C8B-B14F-4D97-AF65-F5344CB8AC3E}">
        <p14:creationId xmlns:p14="http://schemas.microsoft.com/office/powerpoint/2010/main" val="955464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D930A"/>
                </a:solidFill>
              </a:rPr>
              <a:t>Example: two link set</a:t>
            </a:r>
            <a:endParaRPr lang="en-US" dirty="0">
              <a:solidFill>
                <a:srgbClr val="FD930A"/>
              </a:solidFill>
            </a:endParaRPr>
          </a:p>
        </p:txBody>
      </p:sp>
      <p:sp>
        <p:nvSpPr>
          <p:cNvPr id="3" name="Content Placeholder 2"/>
          <p:cNvSpPr>
            <a:spLocks noGrp="1"/>
          </p:cNvSpPr>
          <p:nvPr>
            <p:ph idx="1"/>
          </p:nvPr>
        </p:nvSpPr>
        <p:spPr>
          <a:xfrm>
            <a:off x="304796" y="1279448"/>
            <a:ext cx="7835904" cy="4854652"/>
          </a:xfrm>
        </p:spPr>
        <p:txBody>
          <a:bodyPr/>
          <a:lstStyle/>
          <a:p>
            <a:r>
              <a:rPr lang="en-US" sz="1600" dirty="0" smtClean="0">
                <a:solidFill>
                  <a:schemeClr val="tx1"/>
                </a:solidFill>
              </a:rPr>
              <a:t>Connect to demonstrator control server </a:t>
            </a:r>
          </a:p>
          <a:p>
            <a:r>
              <a:rPr lang="en-US" sz="1600" dirty="0" smtClean="0">
                <a:solidFill>
                  <a:schemeClr val="tx1"/>
                </a:solidFill>
              </a:rPr>
              <a:t>STOP any ongoing run</a:t>
            </a:r>
          </a:p>
          <a:p>
            <a:r>
              <a:rPr lang="en-US" sz="1600" dirty="0" smtClean="0">
                <a:solidFill>
                  <a:schemeClr val="tx1"/>
                </a:solidFill>
              </a:rPr>
              <a:t>Configure link 3</a:t>
            </a:r>
          </a:p>
          <a:p>
            <a:pPr lvl="1"/>
            <a:r>
              <a:rPr lang="en-US" sz="1200" dirty="0" smtClean="0">
                <a:solidFill>
                  <a:schemeClr val="tx1"/>
                </a:solidFill>
              </a:rPr>
              <a:t>set DATA_TYPE = PATTERN</a:t>
            </a:r>
          </a:p>
          <a:p>
            <a:pPr lvl="1"/>
            <a:r>
              <a:rPr lang="en-US" sz="1200" dirty="0" smtClean="0">
                <a:solidFill>
                  <a:schemeClr val="tx1"/>
                </a:solidFill>
              </a:rPr>
              <a:t>set FRAME_SIZE = 10000</a:t>
            </a:r>
          </a:p>
          <a:p>
            <a:pPr lvl="1"/>
            <a:r>
              <a:rPr lang="en-US" sz="1200" dirty="0" smtClean="0">
                <a:solidFill>
                  <a:schemeClr val="tx1"/>
                </a:solidFill>
              </a:rPr>
              <a:t>set FRAME_COUNT = 10</a:t>
            </a:r>
          </a:p>
          <a:p>
            <a:pPr lvl="1"/>
            <a:r>
              <a:rPr lang="en-US" sz="1200" dirty="0" smtClean="0">
                <a:solidFill>
                  <a:schemeClr val="tx1"/>
                </a:solidFill>
              </a:rPr>
              <a:t>set DELAY = 100 </a:t>
            </a:r>
          </a:p>
          <a:p>
            <a:pPr lvl="1"/>
            <a:r>
              <a:rPr lang="en-US" sz="1200" dirty="0" smtClean="0">
                <a:solidFill>
                  <a:schemeClr val="tx1"/>
                </a:solidFill>
              </a:rPr>
              <a:t>set  TARGET_LIST = port@host </a:t>
            </a:r>
            <a:r>
              <a:rPr lang="en-US" sz="1200" dirty="0" err="1" smtClean="0">
                <a:solidFill>
                  <a:schemeClr val="tx1"/>
                </a:solidFill>
              </a:rPr>
              <a:t>port@host</a:t>
            </a:r>
            <a:r>
              <a:rPr lang="en-US" sz="1200" dirty="0" smtClean="0">
                <a:solidFill>
                  <a:schemeClr val="tx1"/>
                </a:solidFill>
              </a:rPr>
              <a:t> </a:t>
            </a:r>
            <a:r>
              <a:rPr lang="en-US" sz="1200" dirty="0" err="1" smtClean="0">
                <a:solidFill>
                  <a:schemeClr val="tx1"/>
                </a:solidFill>
              </a:rPr>
              <a:t>port@host</a:t>
            </a:r>
            <a:r>
              <a:rPr lang="en-US" sz="1200" dirty="0" smtClean="0">
                <a:solidFill>
                  <a:schemeClr val="tx1"/>
                </a:solidFill>
              </a:rPr>
              <a:t> </a:t>
            </a:r>
            <a:r>
              <a:rPr lang="en-US" sz="1200" dirty="0" smtClean="0">
                <a:solidFill>
                  <a:srgbClr val="00B050"/>
                </a:solidFill>
              </a:rPr>
              <a:t>and corresponding host  NIC MAC address</a:t>
            </a:r>
            <a:endParaRPr lang="en-US" sz="1600" dirty="0" smtClean="0">
              <a:solidFill>
                <a:srgbClr val="00B050"/>
              </a:solidFill>
            </a:endParaRPr>
          </a:p>
          <a:p>
            <a:r>
              <a:rPr lang="en-US" sz="1600" dirty="0" smtClean="0">
                <a:solidFill>
                  <a:schemeClr val="tx1"/>
                </a:solidFill>
              </a:rPr>
              <a:t>Configure link 5</a:t>
            </a:r>
          </a:p>
          <a:p>
            <a:pPr lvl="1"/>
            <a:r>
              <a:rPr lang="en-US" sz="1200" dirty="0">
                <a:solidFill>
                  <a:schemeClr val="tx1"/>
                </a:solidFill>
              </a:rPr>
              <a:t>set DATA_TYPE = </a:t>
            </a:r>
            <a:r>
              <a:rPr lang="en-US" sz="1200" dirty="0" smtClean="0">
                <a:solidFill>
                  <a:schemeClr val="tx1"/>
                </a:solidFill>
              </a:rPr>
              <a:t>DOWNLOAD</a:t>
            </a:r>
          </a:p>
          <a:p>
            <a:pPr lvl="1"/>
            <a:r>
              <a:rPr lang="en-US" sz="1200" dirty="0" smtClean="0">
                <a:solidFill>
                  <a:schemeClr val="tx1"/>
                </a:solidFill>
              </a:rPr>
              <a:t>download NBYTES of opaque data  </a:t>
            </a:r>
            <a:endParaRPr lang="en-US" sz="1200" dirty="0">
              <a:solidFill>
                <a:schemeClr val="tx1"/>
              </a:solidFill>
            </a:endParaRPr>
          </a:p>
          <a:p>
            <a:pPr lvl="1"/>
            <a:r>
              <a:rPr lang="en-US" sz="1200" dirty="0">
                <a:solidFill>
                  <a:schemeClr val="tx1"/>
                </a:solidFill>
              </a:rPr>
              <a:t>set FRAME_SIZE = </a:t>
            </a:r>
            <a:r>
              <a:rPr lang="en-US" sz="1200" dirty="0" smtClean="0">
                <a:solidFill>
                  <a:schemeClr val="tx1"/>
                </a:solidFill>
              </a:rPr>
              <a:t>NBYTES</a:t>
            </a:r>
            <a:endParaRPr lang="en-US" sz="1200" dirty="0">
              <a:solidFill>
                <a:schemeClr val="tx1"/>
              </a:solidFill>
            </a:endParaRPr>
          </a:p>
          <a:p>
            <a:pPr lvl="1"/>
            <a:r>
              <a:rPr lang="en-US" sz="1200" dirty="0">
                <a:solidFill>
                  <a:schemeClr val="tx1"/>
                </a:solidFill>
              </a:rPr>
              <a:t>set FRAME_COUNT = </a:t>
            </a:r>
            <a:r>
              <a:rPr lang="en-US" sz="1200" dirty="0" smtClean="0">
                <a:solidFill>
                  <a:schemeClr val="tx1"/>
                </a:solidFill>
              </a:rPr>
              <a:t>1</a:t>
            </a:r>
            <a:endParaRPr lang="en-US" sz="1200" dirty="0">
              <a:solidFill>
                <a:schemeClr val="tx1"/>
              </a:solidFill>
            </a:endParaRPr>
          </a:p>
          <a:p>
            <a:pPr lvl="1"/>
            <a:r>
              <a:rPr lang="en-US" sz="1200" dirty="0">
                <a:solidFill>
                  <a:schemeClr val="tx1"/>
                </a:solidFill>
              </a:rPr>
              <a:t>set DELAY = </a:t>
            </a:r>
            <a:r>
              <a:rPr lang="en-US" sz="1200" dirty="0" smtClean="0">
                <a:solidFill>
                  <a:schemeClr val="tx1"/>
                </a:solidFill>
              </a:rPr>
              <a:t>50</a:t>
            </a:r>
            <a:endParaRPr lang="en-US" sz="1200" dirty="0">
              <a:solidFill>
                <a:schemeClr val="tx1"/>
              </a:solidFill>
            </a:endParaRPr>
          </a:p>
          <a:p>
            <a:pPr lvl="1"/>
            <a:r>
              <a:rPr lang="en-US" sz="1200" dirty="0">
                <a:solidFill>
                  <a:schemeClr val="tx1"/>
                </a:solidFill>
              </a:rPr>
              <a:t>set  TARGET_LIST = port@host </a:t>
            </a:r>
            <a:r>
              <a:rPr lang="en-US" sz="1200" dirty="0" err="1">
                <a:solidFill>
                  <a:schemeClr val="tx1"/>
                </a:solidFill>
              </a:rPr>
              <a:t>port@host</a:t>
            </a:r>
            <a:r>
              <a:rPr lang="en-US" sz="1200" dirty="0">
                <a:solidFill>
                  <a:schemeClr val="tx1"/>
                </a:solidFill>
              </a:rPr>
              <a:t> </a:t>
            </a:r>
            <a:r>
              <a:rPr lang="en-US" sz="1200" dirty="0" err="1" smtClean="0">
                <a:solidFill>
                  <a:schemeClr val="tx1"/>
                </a:solidFill>
              </a:rPr>
              <a:t>port@host</a:t>
            </a:r>
            <a:endParaRPr lang="en-US" sz="1600" dirty="0" smtClean="0">
              <a:solidFill>
                <a:schemeClr val="tx1"/>
              </a:solidFill>
            </a:endParaRPr>
          </a:p>
          <a:p>
            <a:r>
              <a:rPr lang="en-US" sz="1600" dirty="0" smtClean="0">
                <a:solidFill>
                  <a:schemeClr val="tx1"/>
                </a:solidFill>
              </a:rPr>
              <a:t>Configure link set</a:t>
            </a:r>
          </a:p>
          <a:p>
            <a:pPr lvl="1"/>
            <a:r>
              <a:rPr lang="en-US" sz="1200" dirty="0" smtClean="0">
                <a:solidFill>
                  <a:schemeClr val="tx1"/>
                </a:solidFill>
              </a:rPr>
              <a:t>set LINK_LIST = 3 5 </a:t>
            </a:r>
            <a:r>
              <a:rPr lang="en-US" sz="1200" dirty="0" smtClean="0">
                <a:solidFill>
                  <a:srgbClr val="00B050"/>
                </a:solidFill>
              </a:rPr>
              <a:t>(this would be obsolete if set ON was implemented at the link level)</a:t>
            </a:r>
          </a:p>
          <a:p>
            <a:pPr lvl="1"/>
            <a:r>
              <a:rPr lang="en-US" sz="1200" dirty="0" smtClean="0">
                <a:solidFill>
                  <a:schemeClr val="tx1"/>
                </a:solidFill>
              </a:rPr>
              <a:t>set CYCLE_COUNT = 10</a:t>
            </a:r>
          </a:p>
          <a:p>
            <a:r>
              <a:rPr lang="en-US" sz="1600" dirty="0" smtClean="0">
                <a:solidFill>
                  <a:schemeClr val="tx1"/>
                </a:solidFill>
              </a:rPr>
              <a:t>START the run</a:t>
            </a:r>
          </a:p>
          <a:p>
            <a:r>
              <a:rPr lang="en-US" sz="1600" dirty="0" smtClean="0">
                <a:solidFill>
                  <a:schemeClr val="tx1"/>
                </a:solidFill>
              </a:rPr>
              <a:t>GET_STATUS</a:t>
            </a:r>
          </a:p>
          <a:p>
            <a:pPr marL="0" indent="0">
              <a:buNone/>
            </a:pPr>
            <a:endParaRPr lang="en-US" sz="1600" dirty="0" smtClean="0">
              <a:solidFill>
                <a:schemeClr val="tx1"/>
              </a:solidFill>
            </a:endParaRPr>
          </a:p>
          <a:p>
            <a:pPr marL="0" indent="0">
              <a:buNone/>
            </a:pPr>
            <a:endParaRPr lang="en-US" sz="1600" dirty="0" smtClean="0">
              <a:solidFill>
                <a:schemeClr val="tx1"/>
              </a:solidFill>
            </a:endParaRPr>
          </a:p>
          <a:p>
            <a:endParaRPr lang="en-US" sz="1600" dirty="0" smtClean="0">
              <a:solidFill>
                <a:schemeClr val="tx1"/>
              </a:solidFill>
            </a:endParaRPr>
          </a:p>
          <a:p>
            <a:pPr lvl="1"/>
            <a:endParaRPr lang="en-US" sz="1600" dirty="0" smtClean="0">
              <a:solidFill>
                <a:schemeClr val="tx1"/>
              </a:solidFill>
            </a:endParaRPr>
          </a:p>
          <a:p>
            <a:pPr lvl="2"/>
            <a:endParaRPr lang="en-US" sz="1600" dirty="0" smtClean="0">
              <a:solidFill>
                <a:schemeClr val="tx1"/>
              </a:solidFill>
            </a:endParaRPr>
          </a:p>
          <a:p>
            <a:pPr lvl="1"/>
            <a:endParaRPr lang="en-US" sz="1600" dirty="0" smtClean="0">
              <a:solidFill>
                <a:schemeClr val="tx1"/>
              </a:solidFill>
            </a:endParaRPr>
          </a:p>
        </p:txBody>
      </p:sp>
      <p:sp>
        <p:nvSpPr>
          <p:cNvPr id="4" name="Slide Number Placeholder 3"/>
          <p:cNvSpPr>
            <a:spLocks noGrp="1"/>
          </p:cNvSpPr>
          <p:nvPr>
            <p:ph type="sldNum" sz="quarter" idx="10"/>
          </p:nvPr>
        </p:nvSpPr>
        <p:spPr/>
        <p:txBody>
          <a:bodyPr/>
          <a:lstStyle/>
          <a:p>
            <a:fld id="{EEDF9357-3F37-40F1-9245-95CA69979609}" type="slidenum">
              <a:rPr lang="en-GB" smtClean="0"/>
              <a:pPr/>
              <a:t>6</a:t>
            </a:fld>
            <a:endParaRPr lang="en-GB"/>
          </a:p>
        </p:txBody>
      </p:sp>
      <p:sp>
        <p:nvSpPr>
          <p:cNvPr id="5" name="Footer Placeholder 4"/>
          <p:cNvSpPr>
            <a:spLocks noGrp="1"/>
          </p:cNvSpPr>
          <p:nvPr>
            <p:ph type="ftr" sz="quarter" idx="11"/>
          </p:nvPr>
        </p:nvSpPr>
        <p:spPr/>
        <p:txBody>
          <a:bodyPr/>
          <a:lstStyle/>
          <a:p>
            <a:r>
              <a:rPr lang="en-US" smtClean="0"/>
              <a:t>9.12.2011 CY</a:t>
            </a:r>
            <a:endParaRPr lang="en-GB" dirty="0"/>
          </a:p>
        </p:txBody>
      </p:sp>
    </p:spTree>
    <p:extLst>
      <p:ext uri="{BB962C8B-B14F-4D97-AF65-F5344CB8AC3E}">
        <p14:creationId xmlns:p14="http://schemas.microsoft.com/office/powerpoint/2010/main" val="9537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D930A"/>
                </a:solidFill>
              </a:rPr>
              <a:t>Observations</a:t>
            </a:r>
            <a:endParaRPr lang="en-US" dirty="0">
              <a:solidFill>
                <a:srgbClr val="FD930A"/>
              </a:solidFill>
            </a:endParaRPr>
          </a:p>
        </p:txBody>
      </p:sp>
      <p:sp>
        <p:nvSpPr>
          <p:cNvPr id="3" name="Content Placeholder 2"/>
          <p:cNvSpPr>
            <a:spLocks noGrp="1"/>
          </p:cNvSpPr>
          <p:nvPr>
            <p:ph idx="1"/>
          </p:nvPr>
        </p:nvSpPr>
        <p:spPr>
          <a:xfrm>
            <a:off x="292096" y="1279448"/>
            <a:ext cx="8445504" cy="4981652"/>
          </a:xfrm>
        </p:spPr>
        <p:txBody>
          <a:bodyPr/>
          <a:lstStyle/>
          <a:p>
            <a:r>
              <a:rPr lang="en-US" sz="1600" smtClean="0">
                <a:solidFill>
                  <a:schemeClr val="tx1"/>
                </a:solidFill>
              </a:rPr>
              <a:t>Additional </a:t>
            </a:r>
            <a:r>
              <a:rPr lang="en-US" sz="1600" dirty="0" smtClean="0">
                <a:solidFill>
                  <a:schemeClr val="tx1"/>
                </a:solidFill>
              </a:rPr>
              <a:t>properties: CRC creation on/off…?</a:t>
            </a:r>
          </a:p>
          <a:p>
            <a:r>
              <a:rPr lang="en-US" sz="1600" dirty="0" smtClean="0">
                <a:solidFill>
                  <a:schemeClr val="tx1"/>
                </a:solidFill>
              </a:rPr>
              <a:t>A run that is not completely configured should generate an error, or is this a client side problem.</a:t>
            </a:r>
          </a:p>
          <a:p>
            <a:r>
              <a:rPr lang="en-US" sz="1600" dirty="0" smtClean="0">
                <a:solidFill>
                  <a:schemeClr val="tx1"/>
                </a:solidFill>
              </a:rPr>
              <a:t>What is the content of the status counters?</a:t>
            </a:r>
          </a:p>
          <a:p>
            <a:endParaRPr lang="en-US" sz="1600" dirty="0" smtClean="0">
              <a:solidFill>
                <a:schemeClr val="tx1"/>
              </a:solidFill>
            </a:endParaRPr>
          </a:p>
        </p:txBody>
      </p:sp>
      <p:sp>
        <p:nvSpPr>
          <p:cNvPr id="4" name="Slide Number Placeholder 3"/>
          <p:cNvSpPr>
            <a:spLocks noGrp="1"/>
          </p:cNvSpPr>
          <p:nvPr>
            <p:ph type="sldNum" sz="quarter" idx="10"/>
          </p:nvPr>
        </p:nvSpPr>
        <p:spPr/>
        <p:txBody>
          <a:bodyPr/>
          <a:lstStyle/>
          <a:p>
            <a:fld id="{EEDF9357-3F37-40F1-9245-95CA69979609}" type="slidenum">
              <a:rPr lang="en-GB" smtClean="0"/>
              <a:pPr/>
              <a:t>7</a:t>
            </a:fld>
            <a:endParaRPr lang="en-GB"/>
          </a:p>
        </p:txBody>
      </p:sp>
      <p:sp>
        <p:nvSpPr>
          <p:cNvPr id="5" name="Footer Placeholder 4"/>
          <p:cNvSpPr>
            <a:spLocks noGrp="1"/>
          </p:cNvSpPr>
          <p:nvPr>
            <p:ph type="ftr" sz="quarter" idx="11"/>
          </p:nvPr>
        </p:nvSpPr>
        <p:spPr/>
        <p:txBody>
          <a:bodyPr/>
          <a:lstStyle/>
          <a:p>
            <a:r>
              <a:rPr lang="en-US" smtClean="0"/>
              <a:t>9.12.2011 CY</a:t>
            </a:r>
            <a:endParaRPr lang="en-GB" dirty="0"/>
          </a:p>
        </p:txBody>
      </p:sp>
    </p:spTree>
    <p:extLst>
      <p:ext uri="{BB962C8B-B14F-4D97-AF65-F5344CB8AC3E}">
        <p14:creationId xmlns:p14="http://schemas.microsoft.com/office/powerpoint/2010/main" val="397325023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SY European XFEL">
  <a:themeElements>
    <a:clrScheme name="DESY European XFEL 1">
      <a:dk1>
        <a:srgbClr val="261748"/>
      </a:dk1>
      <a:lt1>
        <a:srgbClr val="FFFFFF"/>
      </a:lt1>
      <a:dk2>
        <a:srgbClr val="000000"/>
      </a:dk2>
      <a:lt2>
        <a:srgbClr val="E0E0E0"/>
      </a:lt2>
      <a:accent1>
        <a:srgbClr val="261748"/>
      </a:accent1>
      <a:accent2>
        <a:srgbClr val="FD930A"/>
      </a:accent2>
      <a:accent3>
        <a:srgbClr val="FFFFFF"/>
      </a:accent3>
      <a:accent4>
        <a:srgbClr val="1F123C"/>
      </a:accent4>
      <a:accent5>
        <a:srgbClr val="ACABB1"/>
      </a:accent5>
      <a:accent6>
        <a:srgbClr val="E58508"/>
      </a:accent6>
      <a:hlink>
        <a:srgbClr val="261748"/>
      </a:hlink>
      <a:folHlink>
        <a:srgbClr val="FD930A"/>
      </a:folHlink>
    </a:clrScheme>
    <a:fontScheme name="DESY European XFEL">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rgbClr val="F8B323"/>
          </a:buClr>
          <a:buSzTx/>
          <a:buFont typeface="Wingdings" pitchFamily="2" charset="2"/>
          <a:buChar char="n"/>
          <a:tabLst/>
          <a:defRPr kumimoji="0" lang="de-DE" sz="1800" b="0" i="0" u="none" strike="noStrike" cap="none" normalizeH="0" baseline="0" smtClean="0">
            <a:ln>
              <a:noFill/>
            </a:ln>
            <a:solidFill>
              <a:schemeClr val="tx1"/>
            </a:solidFill>
            <a:effectLst/>
            <a:latin typeface="Arial" charset="0"/>
            <a:ea typeface="ＭＳ Ｐゴシック" pitchFamily="68" charset="-128"/>
          </a:defRPr>
        </a:defPPr>
      </a:lstStyle>
    </a:spDef>
    <a:lnDef>
      <a:spPr bwMode="auto">
        <a:xfrm>
          <a:off x="0" y="0"/>
          <a:ext cx="1" cy="1"/>
        </a:xfrm>
        <a:custGeom>
          <a:avLst/>
          <a:gdLst/>
          <a:ahLst/>
          <a:cxnLst/>
          <a:rect l="0" t="0" r="0" b="0"/>
          <a:pathLst/>
        </a:custGeom>
        <a:noFill/>
        <a:ln w="28575" cap="flat" cmpd="sng" algn="ctr">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rgbClr val="F8B323"/>
          </a:buClr>
          <a:buSzTx/>
          <a:buFont typeface="Wingdings" pitchFamily="2" charset="2"/>
          <a:buChar char="n"/>
          <a:tabLst/>
          <a:defRPr kumimoji="0" lang="de-DE" sz="1800" b="0" i="0" u="none" strike="noStrike" cap="none" normalizeH="0" baseline="0" smtClean="0">
            <a:ln>
              <a:noFill/>
            </a:ln>
            <a:solidFill>
              <a:schemeClr val="tx1"/>
            </a:solidFill>
            <a:effectLst/>
            <a:latin typeface="Arial" charset="0"/>
            <a:ea typeface="ＭＳ Ｐゴシック" pitchFamily="68" charset="-128"/>
          </a:defRPr>
        </a:defPPr>
      </a:lstStyle>
    </a:lnDef>
  </a:objectDefaults>
  <a:extraClrSchemeLst>
    <a:extraClrScheme>
      <a:clrScheme name="DESY European XFEL 1">
        <a:dk1>
          <a:srgbClr val="261748"/>
        </a:dk1>
        <a:lt1>
          <a:srgbClr val="FFFFFF"/>
        </a:lt1>
        <a:dk2>
          <a:srgbClr val="000000"/>
        </a:dk2>
        <a:lt2>
          <a:srgbClr val="E0E0E0"/>
        </a:lt2>
        <a:accent1>
          <a:srgbClr val="261748"/>
        </a:accent1>
        <a:accent2>
          <a:srgbClr val="FD930A"/>
        </a:accent2>
        <a:accent3>
          <a:srgbClr val="FFFFFF"/>
        </a:accent3>
        <a:accent4>
          <a:srgbClr val="1F123C"/>
        </a:accent4>
        <a:accent5>
          <a:srgbClr val="ACABB1"/>
        </a:accent5>
        <a:accent6>
          <a:srgbClr val="E58508"/>
        </a:accent6>
        <a:hlink>
          <a:srgbClr val="261748"/>
        </a:hlink>
        <a:folHlink>
          <a:srgbClr val="FD930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261748"/>
      </a:dk1>
      <a:lt1>
        <a:srgbClr val="FFFFFF"/>
      </a:lt1>
      <a:dk2>
        <a:srgbClr val="000000"/>
      </a:dk2>
      <a:lt2>
        <a:srgbClr val="E0E0E0"/>
      </a:lt2>
      <a:accent1>
        <a:srgbClr val="261748"/>
      </a:accent1>
      <a:accent2>
        <a:srgbClr val="FD930A"/>
      </a:accent2>
      <a:accent3>
        <a:srgbClr val="FFFFFF"/>
      </a:accent3>
      <a:accent4>
        <a:srgbClr val="1F123C"/>
      </a:accent4>
      <a:accent5>
        <a:srgbClr val="ACABB1"/>
      </a:accent5>
      <a:accent6>
        <a:srgbClr val="E58508"/>
      </a:accent6>
      <a:hlink>
        <a:srgbClr val="261748"/>
      </a:hlink>
      <a:folHlink>
        <a:srgbClr val="FD930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798</Words>
  <Application>Microsoft Office PowerPoint</Application>
  <PresentationFormat>On-screen Show (4:3)</PresentationFormat>
  <Paragraphs>105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DESY European XFEL</vt:lpstr>
      <vt:lpstr>TB slice test f/w</vt:lpstr>
      <vt:lpstr>Assumptions w.r.t. initial slice f/w</vt:lpstr>
      <vt:lpstr>What we want to do – top down </vt:lpstr>
      <vt:lpstr>Link and link set configuration</vt:lpstr>
      <vt:lpstr>Commands need</vt:lpstr>
      <vt:lpstr>Example: two link set</vt:lpstr>
      <vt:lpstr>Observations</vt:lpstr>
    </vt:vector>
  </TitlesOfParts>
  <Company>xxx xxx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xxx xxx</dc:creator>
  <cp:lastModifiedBy>youngman</cp:lastModifiedBy>
  <cp:revision>532</cp:revision>
  <cp:lastPrinted>2011-12-13T08:25:13Z</cp:lastPrinted>
  <dcterms:created xsi:type="dcterms:W3CDTF">2008-08-31T12:56:32Z</dcterms:created>
  <dcterms:modified xsi:type="dcterms:W3CDTF">2011-12-17T11:13:57Z</dcterms:modified>
</cp:coreProperties>
</file>