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7" r:id="rId4"/>
    <p:sldId id="268" r:id="rId5"/>
    <p:sldId id="269" r:id="rId6"/>
    <p:sldId id="270" r:id="rId7"/>
    <p:sldId id="271" r:id="rId8"/>
    <p:sldId id="264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8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1B814-0A23-0A47-A330-DC11F9116849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3DBE9-064D-9E42-A345-ED979E425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48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9E095-E9DF-4243-A782-633E28E9A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1C868-A6C6-9540-B61B-26B2765CD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3CA40-4862-5F4E-93F8-46829C71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9ABAB-50C0-FC45-9502-26BE4F31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22DB4-4D71-8143-9FD2-F9FFF0BC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2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8F00-7D55-D04C-B585-AD70B084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BBCF7-0580-F045-B3BA-6D90F4D0C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23052-B0C2-7B43-8EA0-DF0DC8F5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6580A-E654-8F45-AB44-4A4273887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0CE75-0DF5-5C46-BDBD-600FDB95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03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DE1444-1A02-7D47-9A2B-67C6E6AA5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2896A-A45F-2749-9FB3-2730FEC8E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71740-8ECF-0843-A30A-1E5FA8C6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1983-88E7-9340-A6E7-37DFCF3B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C8AB9-6CBE-9E43-A753-E76F7653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3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1164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6DA04-5B54-514C-BF99-6353C700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8AC34-80FB-0A46-BAEB-13E696A13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40C20-DCCB-4E45-AD9D-50091AEB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2295F-4494-8A46-B3D2-39647A5C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A18FB-E936-DF49-8EFA-FDA7ABA9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0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40104-6848-AF44-BA36-DA3AF96B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0D2E9-2D16-0841-A0A6-EEB45D2E0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3E9A2-F317-7A44-8A52-D6FBB0DEE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13DA7-AA9F-6445-B6CB-DC1BC06A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278A6-97C6-9B48-AD58-8EE12508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8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EFFE-0744-5B45-B58E-90AE9981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3F9DE-2846-CD45-AC89-418EA1ADA9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28176-4EA8-FC45-BAEE-C684A0E38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F53AC-CB7C-904D-BE21-40EA34B2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F5F04-9143-9244-9179-02C3460E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9F9A2-3BA2-354A-8A86-90788592C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389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8A9D2-612D-5E46-8717-1A1CE2DED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5FD60-0373-AA43-A51F-735CD7517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EF7A7-8C9D-DC4F-9FF7-429AFF442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E7EA5-34B4-9445-BB5E-FD812D1FB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C170B-897B-8A44-958F-98257D3F7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368DF-C454-C94B-AAD8-33CC234F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97E5CC-616D-AB4A-9B85-EA4D455E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A82E4-B5CC-5C45-885A-CDA540CA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55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AE969-EF54-F641-90F8-1CF726D74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7F1D6-40C4-9848-A766-F4189C21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1300C-A103-9042-A8CB-15E6942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C8152-DCC0-E549-8791-9189E0E8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27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78CDE-956D-6048-959C-162351ED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978EC-0736-6841-9870-FE8A23278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D5EDA-469A-DA4C-BA2A-5936168E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83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FEE7-ECF6-1E48-AF3E-4A7AC9C9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F0FB4-DA73-3048-92C2-D35142C14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3A1EB-7861-CF49-AFF9-250FC920A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73B6E-47E6-5740-93C8-1AF0E9B6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F4FCD-B4C2-4241-B062-3613E89B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2659E-A308-3C49-A2EC-F3C965D1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05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D0CF0-2923-4740-A50C-F2A7D48A8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C401FF-DF61-FD40-95EB-A7AF4F75C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DA9AC-151B-8444-BFE9-164494AE7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B8C23-05E8-264D-B29E-541194B70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33513-177C-5243-B9CE-931F1E11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15108-6D8C-344C-8C8E-8074681B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0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82C58-20C1-C04E-A5D0-703B8CC1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D1CF6-4D61-EB45-80F1-D7997949C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5FF99-9433-BD4C-BF5E-2B70424D7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7B006-03B6-4346-AEB4-464FCAB78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C0F40-6DBA-E74B-8744-67209F65D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3D041-B55D-3E43-A37A-17DAB0CAD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9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Quantum Technologies for Neutrino Mass Consortium"/>
          <p:cNvSpPr txBox="1">
            <a:spLocks noGrp="1"/>
          </p:cNvSpPr>
          <p:nvPr>
            <p:ph type="subTitle" sz="quarter" idx="1"/>
          </p:nvPr>
        </p:nvSpPr>
        <p:spPr>
          <a:xfrm>
            <a:off x="2406349" y="280204"/>
            <a:ext cx="6618128" cy="952501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0000"/>
                </a:solidFill>
              </a:rPr>
              <a:t>Q</a:t>
            </a:r>
            <a:r>
              <a:rPr dirty="0"/>
              <a:t>uantum </a:t>
            </a:r>
            <a:r>
              <a:rPr dirty="0">
                <a:solidFill>
                  <a:srgbClr val="FF0000"/>
                </a:solidFill>
              </a:rPr>
              <a:t>T</a:t>
            </a:r>
            <a:r>
              <a:rPr dirty="0"/>
              <a:t>echnologies for </a:t>
            </a:r>
            <a:r>
              <a:rPr dirty="0">
                <a:solidFill>
                  <a:srgbClr val="FF0000"/>
                </a:solidFill>
              </a:rPr>
              <a:t>N</a:t>
            </a:r>
            <a:r>
              <a:rPr dirty="0"/>
              <a:t>eutrino </a:t>
            </a:r>
            <a:r>
              <a:rPr dirty="0">
                <a:solidFill>
                  <a:srgbClr val="FF0000"/>
                </a:solidFill>
              </a:rPr>
              <a:t>M</a:t>
            </a:r>
            <a:r>
              <a:rPr dirty="0"/>
              <a:t>ass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34" y="1160923"/>
            <a:ext cx="895117" cy="895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426" y="1115440"/>
            <a:ext cx="1157574" cy="986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92" y="1272420"/>
            <a:ext cx="1522872" cy="559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320" y="1102431"/>
            <a:ext cx="1424756" cy="89511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Rectangle"/>
          <p:cNvSpPr/>
          <p:nvPr/>
        </p:nvSpPr>
        <p:spPr>
          <a:xfrm>
            <a:off x="56918" y="173924"/>
            <a:ext cx="11946624" cy="2081941"/>
          </a:xfrm>
          <a:prstGeom prst="rect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5A8EAE3-BAB6-DB41-AADE-BED371EA5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723" y="1070097"/>
            <a:ext cx="1612688" cy="906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D4AA6-7DB9-C543-B472-3638DC492DF2}"/>
              </a:ext>
            </a:extLst>
          </p:cNvPr>
          <p:cNvSpPr txBox="1"/>
          <p:nvPr/>
        </p:nvSpPr>
        <p:spPr>
          <a:xfrm>
            <a:off x="9024477" y="312818"/>
            <a:ext cx="277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20 members (and growing)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E8DCEC56-94AD-9B4D-AD45-CA7C104BC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637" y="2362145"/>
            <a:ext cx="2285064" cy="72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8F0C7-B54C-994E-8EF4-A10E42B29D85}"/>
              </a:ext>
            </a:extLst>
          </p:cNvPr>
          <p:cNvSpPr txBox="1"/>
          <p:nvPr/>
        </p:nvSpPr>
        <p:spPr>
          <a:xfrm>
            <a:off x="3709150" y="3173077"/>
            <a:ext cx="4982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QTNM-CCFE Video-call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745F1F-C5FE-334B-AC3C-A2591055C488}"/>
              </a:ext>
            </a:extLst>
          </p:cNvPr>
          <p:cNvSpPr txBox="1"/>
          <p:nvPr/>
        </p:nvSpPr>
        <p:spPr>
          <a:xfrm>
            <a:off x="10100441" y="6253655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24-Sep-2021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4BC55-E481-9045-ABE6-71B2FF5D2C85}"/>
              </a:ext>
            </a:extLst>
          </p:cNvPr>
          <p:cNvSpPr txBox="1"/>
          <p:nvPr/>
        </p:nvSpPr>
        <p:spPr>
          <a:xfrm>
            <a:off x="367862" y="6253655"/>
            <a:ext cx="222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Ruben </a:t>
            </a:r>
            <a:r>
              <a:rPr lang="en-GB" dirty="0" err="1"/>
              <a:t>Saakyan</a:t>
            </a:r>
            <a:r>
              <a:rPr lang="en-GB" dirty="0"/>
              <a:t> (UCL)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76758-7E52-2F4D-890A-9620668D95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FD3FE68-B05E-A249-8213-9CFC7EDF592F}"/>
              </a:ext>
            </a:extLst>
          </p:cNvPr>
          <p:cNvSpPr txBox="1">
            <a:spLocks/>
          </p:cNvSpPr>
          <p:nvPr/>
        </p:nvSpPr>
        <p:spPr>
          <a:xfrm>
            <a:off x="2178426" y="4798175"/>
            <a:ext cx="3412524" cy="761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Goals: 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1413E64-6E86-1A44-AFBE-F5BEC263C67F}"/>
              </a:ext>
            </a:extLst>
          </p:cNvPr>
          <p:cNvSpPr txBox="1">
            <a:spLocks/>
          </p:cNvSpPr>
          <p:nvPr/>
        </p:nvSpPr>
        <p:spPr>
          <a:xfrm>
            <a:off x="3880260" y="4464164"/>
            <a:ext cx="5441583" cy="197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00" dirty="0"/>
              <a:t>To say “Hi”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Update each other on status of QTNM/H3AT</a:t>
            </a:r>
          </a:p>
          <a:p>
            <a:pPr>
              <a:lnSpc>
                <a:spcPct val="120000"/>
              </a:lnSpc>
            </a:pPr>
            <a:r>
              <a:rPr lang="en-GB" sz="1800" dirty="0"/>
              <a:t>Set up a framework for cooperation with an eye on next phase – Tritium neutrino experiment at </a:t>
            </a:r>
            <a:r>
              <a:rPr lang="en-GB" sz="1800" dirty="0" err="1"/>
              <a:t>Culham</a:t>
            </a:r>
            <a:r>
              <a:rPr lang="en-GB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05919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BA84-38FE-8246-8505-227DE3CC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QTNM-</a:t>
            </a:r>
            <a:r>
              <a:rPr lang="en-GB" dirty="0" err="1"/>
              <a:t>Culham</a:t>
            </a:r>
            <a:r>
              <a:rPr lang="en-GB" dirty="0"/>
              <a:t> Forum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E2BF0-94B0-FC42-A952-56745B43A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741"/>
            <a:ext cx="10515600" cy="473122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Suggest to establish regular meetings (monthly, bi-monthly?) to discuss scientific and technical aspects of *</a:t>
            </a:r>
            <a:r>
              <a:rPr lang="en-GB" dirty="0" err="1"/>
              <a:t>Trutium</a:t>
            </a:r>
            <a:r>
              <a:rPr lang="en-GB" dirty="0"/>
              <a:t>* experiment </a:t>
            </a:r>
          </a:p>
          <a:p>
            <a:pPr lvl="1"/>
            <a:r>
              <a:rPr lang="en-GB" dirty="0"/>
              <a:t>Both initial step, i.e. </a:t>
            </a:r>
            <a:r>
              <a:rPr lang="en-GB" dirty="0" err="1"/>
              <a:t>CRESDA@Culham</a:t>
            </a:r>
            <a:r>
              <a:rPr lang="en-GB" dirty="0"/>
              <a:t>, and “final experiment”@</a:t>
            </a:r>
            <a:r>
              <a:rPr lang="en-GB" dirty="0" err="1"/>
              <a:t>Culham</a:t>
            </a:r>
            <a:r>
              <a:rPr lang="en-GB" dirty="0"/>
              <a:t> </a:t>
            </a:r>
          </a:p>
          <a:p>
            <a:r>
              <a:rPr lang="en-GB" dirty="0"/>
              <a:t>Example questions include:</a:t>
            </a:r>
          </a:p>
          <a:p>
            <a:pPr lvl="1"/>
            <a:r>
              <a:rPr lang="en-GB" dirty="0"/>
              <a:t>Are materials planned for use in CMA, storage ring, atom source, tritium compatible? </a:t>
            </a:r>
          </a:p>
          <a:p>
            <a:pPr lvl="1"/>
            <a:r>
              <a:rPr lang="en-GB" dirty="0"/>
              <a:t>Can radiation hardness of CRESDA materials/components be a problem?</a:t>
            </a:r>
          </a:p>
          <a:p>
            <a:pPr lvl="1"/>
            <a:r>
              <a:rPr lang="en-GB" dirty="0"/>
              <a:t>EM-noise and stray B-field environment at </a:t>
            </a:r>
            <a:r>
              <a:rPr lang="en-GB" dirty="0" err="1"/>
              <a:t>Culham</a:t>
            </a:r>
            <a:r>
              <a:rPr lang="en-GB" dirty="0"/>
              <a:t> side </a:t>
            </a:r>
          </a:p>
          <a:p>
            <a:pPr lvl="1"/>
            <a:r>
              <a:rPr lang="en-GB" dirty="0"/>
              <a:t>Interface between atom source and Tritium “line”</a:t>
            </a:r>
          </a:p>
          <a:p>
            <a:pPr lvl="1"/>
            <a:r>
              <a:rPr lang="en-GB" dirty="0"/>
              <a:t>Tritium exhaust/recirculation  </a:t>
            </a:r>
          </a:p>
          <a:p>
            <a:pPr lvl="1"/>
            <a:r>
              <a:rPr lang="en-GB" dirty="0"/>
              <a:t>Experimental space requirements for CRESDA and “final experiment”</a:t>
            </a:r>
          </a:p>
          <a:p>
            <a:pPr lvl="1"/>
            <a:r>
              <a:rPr lang="en-GB" dirty="0"/>
              <a:t>Many-many more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D9A38-E6C1-8E4D-8D0B-C3E030CA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65A9F-9B3C-164E-ABE3-AF2FFCB0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ADD9C-56E7-7743-AF72-DE261A99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7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CDA12A-2E7B-654C-A8A7-D4C1725C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0C89B-321E-9F4F-88F5-7C973BBB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DE436-F4FB-BA4B-B6BE-1890F04F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11</a:t>
            </a:fld>
            <a:endParaRPr lang="en-GB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51A4581-D181-464A-B5C2-F87F5435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43" y="2573780"/>
            <a:ext cx="4722340" cy="230272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4B825C-1E89-1340-9FAD-B18830D38D58}"/>
              </a:ext>
            </a:extLst>
          </p:cNvPr>
          <p:cNvCxnSpPr>
            <a:cxnSpLocks/>
          </p:cNvCxnSpPr>
          <p:nvPr/>
        </p:nvCxnSpPr>
        <p:spPr>
          <a:xfrm>
            <a:off x="3569043" y="3122760"/>
            <a:ext cx="0" cy="21288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C8BAE5-D223-BA48-B7EF-429225D18323}"/>
              </a:ext>
            </a:extLst>
          </p:cNvPr>
          <p:cNvCxnSpPr>
            <a:cxnSpLocks/>
          </p:cNvCxnSpPr>
          <p:nvPr/>
        </p:nvCxnSpPr>
        <p:spPr>
          <a:xfrm>
            <a:off x="8291383" y="3320468"/>
            <a:ext cx="0" cy="193115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2DC417-6A25-4A4F-B7F1-B9B4FD161579}"/>
              </a:ext>
            </a:extLst>
          </p:cNvPr>
          <p:cNvCxnSpPr>
            <a:cxnSpLocks/>
          </p:cNvCxnSpPr>
          <p:nvPr/>
        </p:nvCxnSpPr>
        <p:spPr>
          <a:xfrm>
            <a:off x="3581400" y="5140417"/>
            <a:ext cx="472234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2A0956-2776-5243-B7C7-C9560BB05F8E}"/>
              </a:ext>
            </a:extLst>
          </p:cNvPr>
          <p:cNvSpPr txBox="1"/>
          <p:nvPr/>
        </p:nvSpPr>
        <p:spPr>
          <a:xfrm>
            <a:off x="5681361" y="5219663"/>
            <a:ext cx="82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2.5m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A83226-4CED-954C-98D7-DE30B348247D}"/>
              </a:ext>
            </a:extLst>
          </p:cNvPr>
          <p:cNvCxnSpPr>
            <a:cxnSpLocks/>
          </p:cNvCxnSpPr>
          <p:nvPr/>
        </p:nvCxnSpPr>
        <p:spPr>
          <a:xfrm flipH="1">
            <a:off x="2708189" y="2573371"/>
            <a:ext cx="2327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DC3DAB-0BFA-BF44-84DC-5C9C62EBC1FC}"/>
              </a:ext>
            </a:extLst>
          </p:cNvPr>
          <p:cNvCxnSpPr>
            <a:cxnSpLocks/>
          </p:cNvCxnSpPr>
          <p:nvPr/>
        </p:nvCxnSpPr>
        <p:spPr>
          <a:xfrm flipH="1">
            <a:off x="2523523" y="4720286"/>
            <a:ext cx="398711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1AD9B7-086F-6D4F-90F3-FD9960854304}"/>
              </a:ext>
            </a:extLst>
          </p:cNvPr>
          <p:cNvCxnSpPr>
            <a:cxnSpLocks/>
          </p:cNvCxnSpPr>
          <p:nvPr/>
        </p:nvCxnSpPr>
        <p:spPr>
          <a:xfrm>
            <a:off x="2708189" y="2573371"/>
            <a:ext cx="0" cy="21994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5619BE2-CDDD-714E-94C6-DDC0DD63B1EC}"/>
              </a:ext>
            </a:extLst>
          </p:cNvPr>
          <p:cNvSpPr txBox="1"/>
          <p:nvPr/>
        </p:nvSpPr>
        <p:spPr>
          <a:xfrm rot="16200000">
            <a:off x="2145404" y="3374492"/>
            <a:ext cx="75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1.5m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4D6D7A-9C3F-524F-A086-AF2BBF514645}"/>
              </a:ext>
            </a:extLst>
          </p:cNvPr>
          <p:cNvSpPr/>
          <p:nvPr/>
        </p:nvSpPr>
        <p:spPr>
          <a:xfrm>
            <a:off x="531342" y="432487"/>
            <a:ext cx="11541210" cy="5572898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74E2E-7FC7-404A-99D7-C6B068DB21F4}"/>
              </a:ext>
            </a:extLst>
          </p:cNvPr>
          <p:cNvSpPr txBox="1"/>
          <p:nvPr/>
        </p:nvSpPr>
        <p:spPr>
          <a:xfrm>
            <a:off x="5699555" y="6068536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8m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14F9BC-6BF0-4941-8614-B65CCAE65816}"/>
              </a:ext>
            </a:extLst>
          </p:cNvPr>
          <p:cNvSpPr txBox="1"/>
          <p:nvPr/>
        </p:nvSpPr>
        <p:spPr>
          <a:xfrm rot="16200000">
            <a:off x="44267" y="3018881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5m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4B7DED-D272-E44D-9A8F-59EBEDB03C60}"/>
              </a:ext>
            </a:extLst>
          </p:cNvPr>
          <p:cNvSpPr txBox="1"/>
          <p:nvPr/>
        </p:nvSpPr>
        <p:spPr>
          <a:xfrm>
            <a:off x="728810" y="495030"/>
            <a:ext cx="6090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 CRESDA footprint (very approximate, for guidance only)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CC1BEC-3DAB-6544-9860-6F722D4C935D}"/>
              </a:ext>
            </a:extLst>
          </p:cNvPr>
          <p:cNvSpPr txBox="1"/>
          <p:nvPr/>
        </p:nvSpPr>
        <p:spPr>
          <a:xfrm>
            <a:off x="838200" y="865450"/>
            <a:ext cx="818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CRES region in CRESDA ~ 1L     c.f. CRES region for “ultimate experiment” ~ 10-100 m</a:t>
            </a:r>
            <a:r>
              <a:rPr lang="en-GB" baseline="30000" dirty="0"/>
              <a:t>3</a:t>
            </a:r>
            <a:r>
              <a:rPr lang="en-GB" dirty="0"/>
              <a:t>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51C65A-3BB8-9D40-B0A4-C21290D3ED13}"/>
              </a:ext>
            </a:extLst>
          </p:cNvPr>
          <p:cNvSpPr txBox="1"/>
          <p:nvPr/>
        </p:nvSpPr>
        <p:spPr>
          <a:xfrm>
            <a:off x="3175416" y="1828918"/>
            <a:ext cx="613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Space for lasers, dilution fridge, room temp electronics, DAQ etc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9B54138-5FD3-704D-99A4-1E3953AC7AA0}"/>
              </a:ext>
            </a:extLst>
          </p:cNvPr>
          <p:cNvCxnSpPr>
            <a:cxnSpLocks/>
          </p:cNvCxnSpPr>
          <p:nvPr/>
        </p:nvCxnSpPr>
        <p:spPr>
          <a:xfrm>
            <a:off x="9307351" y="2017790"/>
            <a:ext cx="1359243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52F1B3A-2BC3-754F-B0ED-A9161B857D61}"/>
              </a:ext>
            </a:extLst>
          </p:cNvPr>
          <p:cNvCxnSpPr/>
          <p:nvPr/>
        </p:nvCxnSpPr>
        <p:spPr>
          <a:xfrm>
            <a:off x="11059297" y="2075662"/>
            <a:ext cx="0" cy="248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BB08AE1-C8DB-3443-A964-5D08AE472CA3}"/>
              </a:ext>
            </a:extLst>
          </p:cNvPr>
          <p:cNvCxnSpPr>
            <a:cxnSpLocks/>
          </p:cNvCxnSpPr>
          <p:nvPr/>
        </p:nvCxnSpPr>
        <p:spPr>
          <a:xfrm flipH="1" flipV="1">
            <a:off x="1540335" y="2003867"/>
            <a:ext cx="1597043" cy="13923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92A4693-0CCB-9646-AF1B-6C4E6D5E1567}"/>
              </a:ext>
            </a:extLst>
          </p:cNvPr>
          <p:cNvCxnSpPr/>
          <p:nvPr/>
        </p:nvCxnSpPr>
        <p:spPr>
          <a:xfrm>
            <a:off x="1324231" y="2017790"/>
            <a:ext cx="0" cy="2484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C557106-D555-9240-94CA-22F2E506FD2D}"/>
              </a:ext>
            </a:extLst>
          </p:cNvPr>
          <p:cNvSpPr txBox="1"/>
          <p:nvPr/>
        </p:nvSpPr>
        <p:spPr>
          <a:xfrm>
            <a:off x="7364068" y="482269"/>
            <a:ext cx="2170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Ceiling, ideally  ≳ 3m</a:t>
            </a:r>
          </a:p>
        </p:txBody>
      </p:sp>
    </p:spTree>
    <p:extLst>
      <p:ext uri="{BB962C8B-B14F-4D97-AF65-F5344CB8AC3E}">
        <p14:creationId xmlns:p14="http://schemas.microsoft.com/office/powerpoint/2010/main" val="45961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AB5E-4959-C84D-ABFB-1980385C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76" y="402796"/>
            <a:ext cx="3412524" cy="761634"/>
          </a:xfrm>
        </p:spPr>
        <p:txBody>
          <a:bodyPr/>
          <a:lstStyle/>
          <a:p>
            <a:r>
              <a:rPr lang="en-GB" b="1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D67BB-59C5-E14D-8017-BA0346CD7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54" y="1778031"/>
            <a:ext cx="11757454" cy="412849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Welcome and Introductions </a:t>
            </a:r>
          </a:p>
          <a:p>
            <a:pPr>
              <a:lnSpc>
                <a:spcPct val="120000"/>
              </a:lnSpc>
            </a:pPr>
            <a:r>
              <a:rPr lang="en-GB" dirty="0"/>
              <a:t>Updates from QTNM</a:t>
            </a:r>
          </a:p>
          <a:p>
            <a:pPr>
              <a:lnSpc>
                <a:spcPct val="120000"/>
              </a:lnSpc>
            </a:pPr>
            <a:r>
              <a:rPr lang="en-GB" dirty="0"/>
              <a:t>Updates from </a:t>
            </a:r>
            <a:r>
              <a:rPr lang="en-GB" dirty="0" err="1"/>
              <a:t>Culham</a:t>
            </a:r>
            <a:r>
              <a:rPr lang="en-GB" dirty="0"/>
              <a:t>/H3AT</a:t>
            </a:r>
          </a:p>
          <a:p>
            <a:pPr>
              <a:lnSpc>
                <a:spcPct val="120000"/>
              </a:lnSpc>
            </a:pPr>
            <a:r>
              <a:rPr lang="en-GB" dirty="0"/>
              <a:t>Discussion of future developments</a:t>
            </a:r>
          </a:p>
          <a:p>
            <a:pPr>
              <a:lnSpc>
                <a:spcPct val="120000"/>
              </a:lnSpc>
            </a:pPr>
            <a:r>
              <a:rPr lang="en-GB" dirty="0"/>
              <a:t>Scientific and technical forum at regular meetings</a:t>
            </a:r>
          </a:p>
          <a:p>
            <a:pPr>
              <a:lnSpc>
                <a:spcPct val="120000"/>
              </a:lnSpc>
            </a:pPr>
            <a:r>
              <a:rPr lang="en-GB" dirty="0"/>
              <a:t>AOB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F0F0A-E82A-8E40-806A-1389321E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B194-0FBE-2247-A4D3-F61FCD9B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4BDA6-C7FA-624E-AF60-5E7BDADA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424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B48B1-9674-D44F-98EB-8744F9C9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1E56B-DE69-6A41-9333-6CC8DE617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3B0C4-1C82-174C-B4AB-C0608B0D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6C16A-8B95-7C40-853C-F93E5187E68E}"/>
              </a:ext>
            </a:extLst>
          </p:cNvPr>
          <p:cNvSpPr txBox="1"/>
          <p:nvPr/>
        </p:nvSpPr>
        <p:spPr>
          <a:xfrm>
            <a:off x="642716" y="422062"/>
            <a:ext cx="2879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/>
              <a:t>Neutrino oscillations 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BA708D39-5602-9840-A3B5-A3356BAC5A29}"/>
              </a:ext>
            </a:extLst>
          </p:cNvPr>
          <p:cNvSpPr/>
          <p:nvPr/>
        </p:nvSpPr>
        <p:spPr>
          <a:xfrm>
            <a:off x="3587877" y="566231"/>
            <a:ext cx="556841" cy="17502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AB48A-A701-7241-9882-2074773C6DB4}"/>
              </a:ext>
            </a:extLst>
          </p:cNvPr>
          <p:cNvSpPr txBox="1"/>
          <p:nvPr/>
        </p:nvSpPr>
        <p:spPr>
          <a:xfrm>
            <a:off x="4414626" y="422062"/>
            <a:ext cx="103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/>
              <a:t>m</a:t>
            </a:r>
            <a:r>
              <a:rPr lang="en-GB" sz="2400" b="1" i="1" baseline="-25000" dirty="0"/>
              <a:t>v</a:t>
            </a:r>
            <a:r>
              <a:rPr lang="en-GB" sz="2400" b="1" i="1" dirty="0"/>
              <a:t> ≠ 0 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157DE61D-0A9B-5941-B82A-73AA36569DDE}"/>
              </a:ext>
            </a:extLst>
          </p:cNvPr>
          <p:cNvSpPr/>
          <p:nvPr/>
        </p:nvSpPr>
        <p:spPr>
          <a:xfrm>
            <a:off x="5778033" y="565383"/>
            <a:ext cx="556841" cy="17502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AAE76-0B4F-B241-8107-8116559D5984}"/>
              </a:ext>
            </a:extLst>
          </p:cNvPr>
          <p:cNvSpPr txBox="1"/>
          <p:nvPr/>
        </p:nvSpPr>
        <p:spPr>
          <a:xfrm>
            <a:off x="6737989" y="422062"/>
            <a:ext cx="321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/>
              <a:t>Window to New Physics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36B25-852E-CF44-8AA1-07985C891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665" y="2317441"/>
            <a:ext cx="3004678" cy="2223117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75CB1C31-F46D-E544-BADC-63B221197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F3B164-983E-AD4D-B41D-E9EDDD6D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6" y="2178708"/>
            <a:ext cx="4186570" cy="27487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6719BC-D052-3644-A2C3-7AD9AB95C35C}"/>
              </a:ext>
            </a:extLst>
          </p:cNvPr>
          <p:cNvSpPr/>
          <p:nvPr/>
        </p:nvSpPr>
        <p:spPr>
          <a:xfrm>
            <a:off x="664527" y="2125130"/>
            <a:ext cx="2832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E. Fermi, Z. Phys. 88 (1934) 161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A8BB2-4384-7B43-84F7-E80248E8374B}"/>
              </a:ext>
            </a:extLst>
          </p:cNvPr>
          <p:cNvSpPr txBox="1"/>
          <p:nvPr/>
        </p:nvSpPr>
        <p:spPr>
          <a:xfrm>
            <a:off x="5943600" y="5364989"/>
            <a:ext cx="540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/>
              <a:t>Requires a ”quantum leap” in technology</a:t>
            </a: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6E81A244-1D95-1447-ADA8-387CE0605CF8}"/>
              </a:ext>
            </a:extLst>
          </p:cNvPr>
          <p:cNvSpPr/>
          <p:nvPr/>
        </p:nvSpPr>
        <p:spPr>
          <a:xfrm>
            <a:off x="5221192" y="5508311"/>
            <a:ext cx="556841" cy="17502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0A82E-2644-7B4E-BFD2-A7BC805A0A8F}"/>
              </a:ext>
            </a:extLst>
          </p:cNvPr>
          <p:cNvSpPr txBox="1"/>
          <p:nvPr/>
        </p:nvSpPr>
        <p:spPr>
          <a:xfrm>
            <a:off x="176935" y="4927467"/>
            <a:ext cx="5118132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Current upper limit, &lt; 0.8 eV (KATRIN)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Lower bound (from 𝜈-oscillations) &gt; 0.009 eV (!)  </a:t>
            </a:r>
          </a:p>
          <a:p>
            <a:pPr>
              <a:lnSpc>
                <a:spcPct val="150000"/>
              </a:lnSpc>
            </a:pPr>
            <a:endParaRPr lang="en-GB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7349A9-8669-544D-BC94-979F6A313E3C}"/>
              </a:ext>
            </a:extLst>
          </p:cNvPr>
          <p:cNvSpPr txBox="1"/>
          <p:nvPr/>
        </p:nvSpPr>
        <p:spPr>
          <a:xfrm>
            <a:off x="642716" y="1136674"/>
            <a:ext cx="265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Absolute mass not known 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3CE31B54-774E-9242-A138-8D7C965B11F6}"/>
              </a:ext>
            </a:extLst>
          </p:cNvPr>
          <p:cNvSpPr/>
          <p:nvPr/>
        </p:nvSpPr>
        <p:spPr>
          <a:xfrm>
            <a:off x="3297866" y="1238264"/>
            <a:ext cx="556841" cy="175022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C138BB-22DB-774C-B4F6-6DF8DAED54A9}"/>
              </a:ext>
            </a:extLst>
          </p:cNvPr>
          <p:cNvSpPr txBox="1"/>
          <p:nvPr/>
        </p:nvSpPr>
        <p:spPr>
          <a:xfrm>
            <a:off x="4144718" y="1136359"/>
            <a:ext cx="754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complementarity of cosmological observations and </a:t>
            </a:r>
            <a:r>
              <a:rPr lang="en-GB" b="1" dirty="0"/>
              <a:t>laboratory measurements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1F6D0-50C5-C245-A912-F57DC0A291ED}"/>
              </a:ext>
            </a:extLst>
          </p:cNvPr>
          <p:cNvSpPr txBox="1"/>
          <p:nvPr/>
        </p:nvSpPr>
        <p:spPr>
          <a:xfrm>
            <a:off x="3297866" y="1703620"/>
            <a:ext cx="764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2">
                    <a:lumMod val="75000"/>
                  </a:schemeClr>
                </a:solidFill>
              </a:rPr>
              <a:t>Model independent measurement: electron spectrum near end-point of 𝝱-decay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6E4646-3F8F-694F-8063-2C3543749856}"/>
              </a:ext>
            </a:extLst>
          </p:cNvPr>
          <p:cNvSpPr txBox="1"/>
          <p:nvPr/>
        </p:nvSpPr>
        <p:spPr>
          <a:xfrm>
            <a:off x="3650031" y="2602648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Old idea! </a:t>
            </a:r>
          </a:p>
        </p:txBody>
      </p:sp>
    </p:spTree>
    <p:extLst>
      <p:ext uri="{BB962C8B-B14F-4D97-AF65-F5344CB8AC3E}">
        <p14:creationId xmlns:p14="http://schemas.microsoft.com/office/powerpoint/2010/main" val="2975327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590303-C367-A64D-95AA-27DCFABC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6193D-0C04-6F42-A122-BEE4D0FB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28E9F-8F8B-9D46-9ECB-6533F992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4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E8CBA7-E2BF-F84F-A955-1EA5A4F46CAC}"/>
              </a:ext>
            </a:extLst>
          </p:cNvPr>
          <p:cNvSpPr/>
          <p:nvPr/>
        </p:nvSpPr>
        <p:spPr>
          <a:xfrm>
            <a:off x="255352" y="2917458"/>
            <a:ext cx="6407844" cy="461665"/>
          </a:xfrm>
          <a:prstGeom prst="rect">
            <a:avLst/>
          </a:prstGeom>
          <a:ln w="3492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r>
              <a:rPr lang="en-GB" sz="2400" dirty="0"/>
              <a:t>yclotron </a:t>
            </a:r>
            <a:r>
              <a:rPr lang="en-GB" sz="2400" b="1" dirty="0">
                <a:solidFill>
                  <a:srgbClr val="FF0000"/>
                </a:solidFill>
              </a:rPr>
              <a:t>R</a:t>
            </a:r>
            <a:r>
              <a:rPr lang="en-GB" sz="2400" dirty="0"/>
              <a:t>adiation </a:t>
            </a:r>
            <a:r>
              <a:rPr lang="en-GB" sz="2400" b="1" dirty="0">
                <a:solidFill>
                  <a:srgbClr val="FF0000"/>
                </a:solidFill>
              </a:rPr>
              <a:t>E</a:t>
            </a:r>
            <a:r>
              <a:rPr lang="en-GB" sz="2400" dirty="0"/>
              <a:t>mission </a:t>
            </a:r>
            <a:r>
              <a:rPr lang="en-GB" sz="2400" b="1" dirty="0">
                <a:solidFill>
                  <a:srgbClr val="FF0000"/>
                </a:solidFill>
              </a:rPr>
              <a:t>S</a:t>
            </a:r>
            <a:r>
              <a:rPr lang="en-GB" sz="2400" dirty="0"/>
              <a:t>pectroscopy (</a:t>
            </a:r>
            <a:r>
              <a:rPr lang="en-GB" sz="2400" b="1" dirty="0">
                <a:solidFill>
                  <a:srgbClr val="FF0000"/>
                </a:solidFill>
              </a:rPr>
              <a:t>CRES</a:t>
            </a:r>
            <a:r>
              <a:rPr lang="en-GB" sz="24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92501E-DC10-7446-B398-518F7636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501650"/>
            <a:ext cx="1963171" cy="1452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2D3786-98CA-6C47-B690-7E8D38893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48" y="3899828"/>
            <a:ext cx="2768600" cy="6985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AF7147A-C14E-5546-A119-926344024F96}"/>
              </a:ext>
            </a:extLst>
          </p:cNvPr>
          <p:cNvSpPr/>
          <p:nvPr/>
        </p:nvSpPr>
        <p:spPr>
          <a:xfrm>
            <a:off x="373201" y="4006491"/>
            <a:ext cx="538058" cy="46166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40C9F7-CF9F-6649-B361-73DB01E6A241}"/>
              </a:ext>
            </a:extLst>
          </p:cNvPr>
          <p:cNvSpPr/>
          <p:nvPr/>
        </p:nvSpPr>
        <p:spPr>
          <a:xfrm>
            <a:off x="2209800" y="4270607"/>
            <a:ext cx="638433" cy="458019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8712C-40CB-9147-B8D4-386AD7B992C2}"/>
              </a:ext>
            </a:extLst>
          </p:cNvPr>
          <p:cNvSpPr txBox="1"/>
          <p:nvPr/>
        </p:nvSpPr>
        <p:spPr>
          <a:xfrm>
            <a:off x="373201" y="5017595"/>
            <a:ext cx="10809664" cy="9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i="1" u="sng" dirty="0"/>
              <a:t>Goal</a:t>
            </a:r>
            <a:r>
              <a:rPr lang="en-GB" sz="2000" dirty="0"/>
              <a:t>: To build on recent </a:t>
            </a:r>
            <a:r>
              <a:rPr lang="en-GB" sz="2000" b="1" dirty="0">
                <a:solidFill>
                  <a:srgbClr val="C00000"/>
                </a:solidFill>
              </a:rPr>
              <a:t>investment</a:t>
            </a:r>
            <a:r>
              <a:rPr lang="en-GB" sz="2000" dirty="0"/>
              <a:t> in </a:t>
            </a:r>
            <a:r>
              <a:rPr lang="en-GB" sz="2000" b="1" dirty="0">
                <a:solidFill>
                  <a:srgbClr val="C00000"/>
                </a:solidFill>
              </a:rPr>
              <a:t>quantum sensors </a:t>
            </a:r>
            <a:r>
              <a:rPr lang="en-GB" sz="2000" dirty="0"/>
              <a:t>to assess feasibility of an </a:t>
            </a:r>
            <a:r>
              <a:rPr lang="en-GB" sz="2000" b="1" dirty="0">
                <a:solidFill>
                  <a:srgbClr val="C00000"/>
                </a:solidFill>
              </a:rPr>
              <a:t>experiment</a:t>
            </a:r>
            <a:r>
              <a:rPr lang="en-GB" sz="2000" dirty="0"/>
              <a:t>  capable of a positive </a:t>
            </a:r>
            <a:r>
              <a:rPr lang="en-GB" sz="2000" b="1" dirty="0">
                <a:solidFill>
                  <a:srgbClr val="C00000"/>
                </a:solidFill>
              </a:rPr>
              <a:t>neutrino mass measurement </a:t>
            </a:r>
            <a:r>
              <a:rPr lang="en-GB" sz="2000" dirty="0"/>
              <a:t>from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baseline="30000" dirty="0">
                <a:solidFill>
                  <a:srgbClr val="C00000"/>
                </a:solidFill>
              </a:rPr>
              <a:t>3</a:t>
            </a:r>
            <a:r>
              <a:rPr lang="en-GB" sz="2000" b="1" dirty="0">
                <a:solidFill>
                  <a:srgbClr val="C00000"/>
                </a:solidFill>
              </a:rPr>
              <a:t>H 𝞫-decay </a:t>
            </a:r>
            <a:r>
              <a:rPr lang="en-GB" sz="2000" dirty="0"/>
              <a:t>using </a:t>
            </a:r>
            <a:r>
              <a:rPr lang="en-GB" sz="2000" b="1" dirty="0">
                <a:solidFill>
                  <a:srgbClr val="C00000"/>
                </a:solidFill>
              </a:rPr>
              <a:t>CRES</a:t>
            </a:r>
            <a:r>
              <a:rPr lang="en-GB" sz="2000" dirty="0"/>
              <a:t> technology.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A1261D85-F4C4-BE43-8A00-31CBD13A16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5C00880D-9D61-3948-B42F-01FCC881FF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70020" y="35661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814C56-9E9C-AF42-9396-458A399A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46" y="282762"/>
            <a:ext cx="5436854" cy="2380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515299-A509-6F49-BA83-56130AD3974B}"/>
              </a:ext>
            </a:extLst>
          </p:cNvPr>
          <p:cNvSpPr txBox="1"/>
          <p:nvPr/>
        </p:nvSpPr>
        <p:spPr>
          <a:xfrm>
            <a:off x="9804720" y="3340544"/>
            <a:ext cx="22076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Challenges: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Atomic tritium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Sub </a:t>
            </a:r>
            <a:r>
              <a:rPr lang="en-GB" b="1" i="1" dirty="0" err="1"/>
              <a:t>fW</a:t>
            </a:r>
            <a:r>
              <a:rPr lang="en-GB" b="1" i="1" dirty="0"/>
              <a:t>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&lt; 1ppm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B-field uniformity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B81E44-96E3-994C-93EB-D2CB23CFB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594" y="134769"/>
            <a:ext cx="3180419" cy="29435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C04B65-79A4-5949-89CB-A5E2F14DE0FA}"/>
              </a:ext>
            </a:extLst>
          </p:cNvPr>
          <p:cNvSpPr/>
          <p:nvPr/>
        </p:nvSpPr>
        <p:spPr>
          <a:xfrm>
            <a:off x="4116472" y="3372532"/>
            <a:ext cx="4029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rgbClr val="242424"/>
                </a:solidFill>
                <a:effectLst/>
                <a:latin typeface="Helvetica" pitchFamily="2" charset="0"/>
              </a:rPr>
              <a:t>Monreal</a:t>
            </a:r>
            <a:r>
              <a:rPr lang="en-GB" sz="1400" dirty="0">
                <a:solidFill>
                  <a:srgbClr val="242424"/>
                </a:solidFill>
                <a:effectLst/>
                <a:latin typeface="Helvetica" pitchFamily="2" charset="0"/>
              </a:rPr>
              <a:t> and </a:t>
            </a:r>
            <a:r>
              <a:rPr lang="en-GB" sz="1400" dirty="0" err="1">
                <a:solidFill>
                  <a:srgbClr val="242424"/>
                </a:solidFill>
                <a:effectLst/>
                <a:latin typeface="Helvetica" pitchFamily="2" charset="0"/>
              </a:rPr>
              <a:t>Formaggio</a:t>
            </a:r>
            <a:r>
              <a:rPr lang="en-GB" sz="1400" dirty="0">
                <a:solidFill>
                  <a:srgbClr val="242424"/>
                </a:solidFill>
                <a:effectLst/>
                <a:latin typeface="Helvetica" pitchFamily="2" charset="0"/>
              </a:rPr>
              <a:t>, Phys. Rev. D 80 (2009)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7DDD63B-8616-D640-86C4-A0645C60762E}"/>
              </a:ext>
            </a:extLst>
          </p:cNvPr>
          <p:cNvSpPr/>
          <p:nvPr/>
        </p:nvSpPr>
        <p:spPr>
          <a:xfrm>
            <a:off x="3678621" y="4237323"/>
            <a:ext cx="437851" cy="23083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333B47-A405-3943-B0D7-E63409C3FA28}"/>
                  </a:ext>
                </a:extLst>
              </p:cNvPr>
              <p:cNvSpPr txBox="1"/>
              <p:nvPr/>
            </p:nvSpPr>
            <p:spPr>
              <a:xfrm>
                <a:off x="4412564" y="4210253"/>
                <a:ext cx="2581476" cy="3350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=18.6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B333B47-A405-3943-B0D7-E63409C3F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564" y="4210253"/>
                <a:ext cx="2581476" cy="335092"/>
              </a:xfrm>
              <a:prstGeom prst="rect">
                <a:avLst/>
              </a:prstGeom>
              <a:blipFill>
                <a:blip r:embed="rId6"/>
                <a:stretch>
                  <a:fillRect l="-1471" t="-7143" r="-1471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0B845325-C84F-8B45-9FCB-D91F6D060B7D}"/>
              </a:ext>
            </a:extLst>
          </p:cNvPr>
          <p:cNvSpPr/>
          <p:nvPr/>
        </p:nvSpPr>
        <p:spPr>
          <a:xfrm>
            <a:off x="6987507" y="4243109"/>
            <a:ext cx="437851" cy="23083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090536-6F29-9B45-88DB-E5E417460E78}"/>
                  </a:ext>
                </a:extLst>
              </p:cNvPr>
              <p:cNvSpPr txBox="1"/>
              <p:nvPr/>
            </p:nvSpPr>
            <p:spPr>
              <a:xfrm>
                <a:off x="7607120" y="4222617"/>
                <a:ext cx="13581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=27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090536-6F29-9B45-88DB-E5E417460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120" y="4222617"/>
                <a:ext cx="1358192" cy="307777"/>
              </a:xfrm>
              <a:prstGeom prst="rect">
                <a:avLst/>
              </a:prstGeom>
              <a:blipFill>
                <a:blip r:embed="rId7"/>
                <a:stretch>
                  <a:fillRect l="-6481" t="-8000" r="-2778" b="-4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72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C4A24-02C5-074B-8ACB-10E3BF0F90CB}"/>
              </a:ext>
            </a:extLst>
          </p:cNvPr>
          <p:cNvSpPr txBox="1"/>
          <p:nvPr/>
        </p:nvSpPr>
        <p:spPr>
          <a:xfrm>
            <a:off x="1937046" y="343459"/>
            <a:ext cx="795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QTNM</a:t>
            </a:r>
            <a:r>
              <a:rPr lang="en-GB" sz="2400" dirty="0"/>
              <a:t> is funded for 3 years under the UKRI </a:t>
            </a:r>
            <a:r>
              <a:rPr lang="en-GB" sz="2400" b="1" dirty="0">
                <a:solidFill>
                  <a:srgbClr val="FF0000"/>
                </a:solidFill>
              </a:rPr>
              <a:t>QTFP </a:t>
            </a:r>
            <a:r>
              <a:rPr lang="en-GB" sz="2400" dirty="0"/>
              <a:t>Programme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9DE7E-65C5-7544-B25B-6395EEA1DA5F}"/>
              </a:ext>
            </a:extLst>
          </p:cNvPr>
          <p:cNvSpPr txBox="1"/>
          <p:nvPr/>
        </p:nvSpPr>
        <p:spPr>
          <a:xfrm>
            <a:off x="653526" y="1023679"/>
            <a:ext cx="11484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The aim is to build </a:t>
            </a:r>
            <a:r>
              <a:rPr lang="en-GB" sz="2000" b="1" dirty="0">
                <a:solidFill>
                  <a:srgbClr val="FF0000"/>
                </a:solidFill>
              </a:rPr>
              <a:t>CRES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FF0000"/>
                </a:solidFill>
              </a:rPr>
              <a:t>D</a:t>
            </a:r>
            <a:r>
              <a:rPr lang="en-GB" sz="2000" dirty="0"/>
              <a:t>emonstration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/>
              <a:t>pparatus, </a:t>
            </a:r>
            <a:r>
              <a:rPr lang="en-GB" sz="2000" b="1" dirty="0">
                <a:solidFill>
                  <a:srgbClr val="FF0000"/>
                </a:solidFill>
              </a:rPr>
              <a:t>CRESDA</a:t>
            </a:r>
            <a:r>
              <a:rPr lang="en-GB" sz="2000" dirty="0"/>
              <a:t>, based on Deuterium-atoms but “Tritium-ready”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92544-8369-B941-AEC6-B5D2F9C41F47}"/>
              </a:ext>
            </a:extLst>
          </p:cNvPr>
          <p:cNvSpPr txBox="1"/>
          <p:nvPr/>
        </p:nvSpPr>
        <p:spPr>
          <a:xfrm>
            <a:off x="5152674" y="2019094"/>
            <a:ext cx="1354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CRESDA</a:t>
            </a:r>
          </a:p>
        </p:txBody>
      </p:sp>
      <p:pic>
        <p:nvPicPr>
          <p:cNvPr id="6" name="Rounded Rectangle Rounded rectangle" descr="Rounded Rectangle Rounded rectangle">
            <a:extLst>
              <a:ext uri="{FF2B5EF4-FFF2-40B4-BE49-F238E27FC236}">
                <a16:creationId xmlns:a16="http://schemas.microsoft.com/office/drawing/2014/main" id="{3A3AD455-6D39-DF43-8803-6F6CAFBD39F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67" y="2015646"/>
            <a:ext cx="2418061" cy="523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AC61DD-2165-FC4C-BB0A-3C30E6ADCC9D}"/>
              </a:ext>
            </a:extLst>
          </p:cNvPr>
          <p:cNvSpPr txBox="1"/>
          <p:nvPr/>
        </p:nvSpPr>
        <p:spPr>
          <a:xfrm>
            <a:off x="653526" y="3093882"/>
            <a:ext cx="2991716" cy="923330"/>
          </a:xfrm>
          <a:custGeom>
            <a:avLst/>
            <a:gdLst>
              <a:gd name="connsiteX0" fmla="*/ 0 w 2991716"/>
              <a:gd name="connsiteY0" fmla="*/ 0 h 923330"/>
              <a:gd name="connsiteX1" fmla="*/ 658178 w 2991716"/>
              <a:gd name="connsiteY1" fmla="*/ 0 h 923330"/>
              <a:gd name="connsiteX2" fmla="*/ 1286438 w 2991716"/>
              <a:gd name="connsiteY2" fmla="*/ 0 h 923330"/>
              <a:gd name="connsiteX3" fmla="*/ 1914698 w 2991716"/>
              <a:gd name="connsiteY3" fmla="*/ 0 h 923330"/>
              <a:gd name="connsiteX4" fmla="*/ 2423290 w 2991716"/>
              <a:gd name="connsiteY4" fmla="*/ 0 h 923330"/>
              <a:gd name="connsiteX5" fmla="*/ 2991716 w 2991716"/>
              <a:gd name="connsiteY5" fmla="*/ 0 h 923330"/>
              <a:gd name="connsiteX6" fmla="*/ 2991716 w 2991716"/>
              <a:gd name="connsiteY6" fmla="*/ 470898 h 923330"/>
              <a:gd name="connsiteX7" fmla="*/ 2991716 w 2991716"/>
              <a:gd name="connsiteY7" fmla="*/ 923330 h 923330"/>
              <a:gd name="connsiteX8" fmla="*/ 2393373 w 2991716"/>
              <a:gd name="connsiteY8" fmla="*/ 923330 h 923330"/>
              <a:gd name="connsiteX9" fmla="*/ 1884781 w 2991716"/>
              <a:gd name="connsiteY9" fmla="*/ 923330 h 923330"/>
              <a:gd name="connsiteX10" fmla="*/ 1376189 w 2991716"/>
              <a:gd name="connsiteY10" fmla="*/ 923330 h 923330"/>
              <a:gd name="connsiteX11" fmla="*/ 747929 w 2991716"/>
              <a:gd name="connsiteY11" fmla="*/ 923330 h 923330"/>
              <a:gd name="connsiteX12" fmla="*/ 0 w 2991716"/>
              <a:gd name="connsiteY12" fmla="*/ 923330 h 923330"/>
              <a:gd name="connsiteX13" fmla="*/ 0 w 2991716"/>
              <a:gd name="connsiteY13" fmla="*/ 443198 h 923330"/>
              <a:gd name="connsiteX14" fmla="*/ 0 w 2991716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1716" h="923330" fill="none" extrusionOk="0">
                <a:moveTo>
                  <a:pt x="0" y="0"/>
                </a:moveTo>
                <a:cubicBezTo>
                  <a:pt x="257324" y="17471"/>
                  <a:pt x="398398" y="-30981"/>
                  <a:pt x="658178" y="0"/>
                </a:cubicBezTo>
                <a:cubicBezTo>
                  <a:pt x="917958" y="30981"/>
                  <a:pt x="1026184" y="-19812"/>
                  <a:pt x="1286438" y="0"/>
                </a:cubicBezTo>
                <a:cubicBezTo>
                  <a:pt x="1546692" y="19812"/>
                  <a:pt x="1645770" y="-7365"/>
                  <a:pt x="1914698" y="0"/>
                </a:cubicBezTo>
                <a:cubicBezTo>
                  <a:pt x="2183626" y="7365"/>
                  <a:pt x="2172266" y="-21526"/>
                  <a:pt x="2423290" y="0"/>
                </a:cubicBezTo>
                <a:cubicBezTo>
                  <a:pt x="2674314" y="21526"/>
                  <a:pt x="2843149" y="-5277"/>
                  <a:pt x="2991716" y="0"/>
                </a:cubicBezTo>
                <a:cubicBezTo>
                  <a:pt x="3005057" y="200484"/>
                  <a:pt x="2968503" y="316564"/>
                  <a:pt x="2991716" y="470898"/>
                </a:cubicBezTo>
                <a:cubicBezTo>
                  <a:pt x="3014929" y="625232"/>
                  <a:pt x="3007074" y="766531"/>
                  <a:pt x="2991716" y="923330"/>
                </a:cubicBezTo>
                <a:cubicBezTo>
                  <a:pt x="2855160" y="921291"/>
                  <a:pt x="2686491" y="944047"/>
                  <a:pt x="2393373" y="923330"/>
                </a:cubicBezTo>
                <a:cubicBezTo>
                  <a:pt x="2100255" y="902613"/>
                  <a:pt x="2118518" y="913421"/>
                  <a:pt x="1884781" y="923330"/>
                </a:cubicBezTo>
                <a:cubicBezTo>
                  <a:pt x="1651044" y="933239"/>
                  <a:pt x="1525548" y="904844"/>
                  <a:pt x="1376189" y="923330"/>
                </a:cubicBezTo>
                <a:cubicBezTo>
                  <a:pt x="1226830" y="941816"/>
                  <a:pt x="936198" y="920533"/>
                  <a:pt x="747929" y="923330"/>
                </a:cubicBezTo>
                <a:cubicBezTo>
                  <a:pt x="559660" y="926127"/>
                  <a:pt x="343227" y="959696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2991716" h="923330" stroke="0" extrusionOk="0">
                <a:moveTo>
                  <a:pt x="0" y="0"/>
                </a:moveTo>
                <a:cubicBezTo>
                  <a:pt x="273629" y="23684"/>
                  <a:pt x="311913" y="17664"/>
                  <a:pt x="568426" y="0"/>
                </a:cubicBezTo>
                <a:cubicBezTo>
                  <a:pt x="824939" y="-17664"/>
                  <a:pt x="892394" y="-4209"/>
                  <a:pt x="1077018" y="0"/>
                </a:cubicBezTo>
                <a:cubicBezTo>
                  <a:pt x="1261642" y="4209"/>
                  <a:pt x="1457323" y="-15272"/>
                  <a:pt x="1735195" y="0"/>
                </a:cubicBezTo>
                <a:cubicBezTo>
                  <a:pt x="2013067" y="15272"/>
                  <a:pt x="2020442" y="-25017"/>
                  <a:pt x="2303621" y="0"/>
                </a:cubicBezTo>
                <a:cubicBezTo>
                  <a:pt x="2586800" y="25017"/>
                  <a:pt x="2818452" y="-15304"/>
                  <a:pt x="2991716" y="0"/>
                </a:cubicBezTo>
                <a:cubicBezTo>
                  <a:pt x="2969375" y="162923"/>
                  <a:pt x="3010282" y="370604"/>
                  <a:pt x="2991716" y="480132"/>
                </a:cubicBezTo>
                <a:cubicBezTo>
                  <a:pt x="2973150" y="589660"/>
                  <a:pt x="2978157" y="809124"/>
                  <a:pt x="2991716" y="923330"/>
                </a:cubicBezTo>
                <a:cubicBezTo>
                  <a:pt x="2765525" y="924622"/>
                  <a:pt x="2579217" y="952865"/>
                  <a:pt x="2393373" y="923330"/>
                </a:cubicBezTo>
                <a:cubicBezTo>
                  <a:pt x="2207529" y="893795"/>
                  <a:pt x="2115058" y="918190"/>
                  <a:pt x="1884781" y="923330"/>
                </a:cubicBezTo>
                <a:cubicBezTo>
                  <a:pt x="1654504" y="928470"/>
                  <a:pt x="1522012" y="940716"/>
                  <a:pt x="1286438" y="923330"/>
                </a:cubicBezTo>
                <a:cubicBezTo>
                  <a:pt x="1050864" y="905944"/>
                  <a:pt x="948558" y="894411"/>
                  <a:pt x="688095" y="923330"/>
                </a:cubicBezTo>
                <a:cubicBezTo>
                  <a:pt x="427632" y="952249"/>
                  <a:pt x="162594" y="924440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D/T </a:t>
            </a:r>
            <a:r>
              <a:rPr lang="en-GB" i="1" dirty="0">
                <a:solidFill>
                  <a:srgbClr val="C00000"/>
                </a:solidFill>
              </a:rPr>
              <a:t>atomic source  </a:t>
            </a:r>
          </a:p>
          <a:p>
            <a:r>
              <a:rPr lang="en-GB" dirty="0"/>
              <a:t>D/T atoms cooling and </a:t>
            </a:r>
            <a:r>
              <a:rPr lang="en-GB" i="1" dirty="0">
                <a:solidFill>
                  <a:srgbClr val="C00000"/>
                </a:solidFill>
              </a:rPr>
              <a:t>confinement</a:t>
            </a:r>
            <a:r>
              <a:rPr lang="en-GB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4E774-8902-F748-83BC-AB324553BBA6}"/>
              </a:ext>
            </a:extLst>
          </p:cNvPr>
          <p:cNvSpPr txBox="1"/>
          <p:nvPr/>
        </p:nvSpPr>
        <p:spPr>
          <a:xfrm>
            <a:off x="4667996" y="3093882"/>
            <a:ext cx="3172948" cy="923330"/>
          </a:xfrm>
          <a:custGeom>
            <a:avLst/>
            <a:gdLst>
              <a:gd name="connsiteX0" fmla="*/ 0 w 3172948"/>
              <a:gd name="connsiteY0" fmla="*/ 0 h 923330"/>
              <a:gd name="connsiteX1" fmla="*/ 698049 w 3172948"/>
              <a:gd name="connsiteY1" fmla="*/ 0 h 923330"/>
              <a:gd name="connsiteX2" fmla="*/ 1364368 w 3172948"/>
              <a:gd name="connsiteY2" fmla="*/ 0 h 923330"/>
              <a:gd name="connsiteX3" fmla="*/ 2030687 w 3172948"/>
              <a:gd name="connsiteY3" fmla="*/ 0 h 923330"/>
              <a:gd name="connsiteX4" fmla="*/ 2570088 w 3172948"/>
              <a:gd name="connsiteY4" fmla="*/ 0 h 923330"/>
              <a:gd name="connsiteX5" fmla="*/ 3172948 w 3172948"/>
              <a:gd name="connsiteY5" fmla="*/ 0 h 923330"/>
              <a:gd name="connsiteX6" fmla="*/ 3172948 w 3172948"/>
              <a:gd name="connsiteY6" fmla="*/ 470898 h 923330"/>
              <a:gd name="connsiteX7" fmla="*/ 3172948 w 3172948"/>
              <a:gd name="connsiteY7" fmla="*/ 923330 h 923330"/>
              <a:gd name="connsiteX8" fmla="*/ 2538358 w 3172948"/>
              <a:gd name="connsiteY8" fmla="*/ 923330 h 923330"/>
              <a:gd name="connsiteX9" fmla="*/ 1998957 w 3172948"/>
              <a:gd name="connsiteY9" fmla="*/ 923330 h 923330"/>
              <a:gd name="connsiteX10" fmla="*/ 1459556 w 3172948"/>
              <a:gd name="connsiteY10" fmla="*/ 923330 h 923330"/>
              <a:gd name="connsiteX11" fmla="*/ 793237 w 3172948"/>
              <a:gd name="connsiteY11" fmla="*/ 923330 h 923330"/>
              <a:gd name="connsiteX12" fmla="*/ 0 w 3172948"/>
              <a:gd name="connsiteY12" fmla="*/ 923330 h 923330"/>
              <a:gd name="connsiteX13" fmla="*/ 0 w 3172948"/>
              <a:gd name="connsiteY13" fmla="*/ 443198 h 923330"/>
              <a:gd name="connsiteX14" fmla="*/ 0 w 3172948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72948" h="923330" fill="none" extrusionOk="0">
                <a:moveTo>
                  <a:pt x="0" y="0"/>
                </a:moveTo>
                <a:cubicBezTo>
                  <a:pt x="148278" y="385"/>
                  <a:pt x="481223" y="12221"/>
                  <a:pt x="698049" y="0"/>
                </a:cubicBezTo>
                <a:cubicBezTo>
                  <a:pt x="914875" y="-12221"/>
                  <a:pt x="1223841" y="-13018"/>
                  <a:pt x="1364368" y="0"/>
                </a:cubicBezTo>
                <a:cubicBezTo>
                  <a:pt x="1504895" y="13018"/>
                  <a:pt x="1777219" y="-5961"/>
                  <a:pt x="2030687" y="0"/>
                </a:cubicBezTo>
                <a:cubicBezTo>
                  <a:pt x="2284155" y="5961"/>
                  <a:pt x="2402092" y="-10136"/>
                  <a:pt x="2570088" y="0"/>
                </a:cubicBezTo>
                <a:cubicBezTo>
                  <a:pt x="2738084" y="10136"/>
                  <a:pt x="2903574" y="9110"/>
                  <a:pt x="3172948" y="0"/>
                </a:cubicBezTo>
                <a:cubicBezTo>
                  <a:pt x="3186289" y="200484"/>
                  <a:pt x="3149735" y="316564"/>
                  <a:pt x="3172948" y="470898"/>
                </a:cubicBezTo>
                <a:cubicBezTo>
                  <a:pt x="3196161" y="625232"/>
                  <a:pt x="3188306" y="766531"/>
                  <a:pt x="3172948" y="923330"/>
                </a:cubicBezTo>
                <a:cubicBezTo>
                  <a:pt x="3014348" y="906746"/>
                  <a:pt x="2795629" y="954943"/>
                  <a:pt x="2538358" y="923330"/>
                </a:cubicBezTo>
                <a:cubicBezTo>
                  <a:pt x="2281087" y="891718"/>
                  <a:pt x="2265718" y="903476"/>
                  <a:pt x="1998957" y="923330"/>
                </a:cubicBezTo>
                <a:cubicBezTo>
                  <a:pt x="1732196" y="943184"/>
                  <a:pt x="1572935" y="919316"/>
                  <a:pt x="1459556" y="923330"/>
                </a:cubicBezTo>
                <a:cubicBezTo>
                  <a:pt x="1346177" y="927344"/>
                  <a:pt x="965517" y="899847"/>
                  <a:pt x="793237" y="923330"/>
                </a:cubicBezTo>
                <a:cubicBezTo>
                  <a:pt x="620957" y="946813"/>
                  <a:pt x="224596" y="887714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3172948" h="923330" stroke="0" extrusionOk="0">
                <a:moveTo>
                  <a:pt x="0" y="0"/>
                </a:moveTo>
                <a:cubicBezTo>
                  <a:pt x="122976" y="23464"/>
                  <a:pt x="321110" y="-28418"/>
                  <a:pt x="602860" y="0"/>
                </a:cubicBezTo>
                <a:cubicBezTo>
                  <a:pt x="884610" y="28418"/>
                  <a:pt x="910790" y="15191"/>
                  <a:pt x="1142261" y="0"/>
                </a:cubicBezTo>
                <a:cubicBezTo>
                  <a:pt x="1373732" y="-15191"/>
                  <a:pt x="1587334" y="34012"/>
                  <a:pt x="1840310" y="0"/>
                </a:cubicBezTo>
                <a:cubicBezTo>
                  <a:pt x="2093286" y="-34012"/>
                  <a:pt x="2165999" y="-10952"/>
                  <a:pt x="2443170" y="0"/>
                </a:cubicBezTo>
                <a:cubicBezTo>
                  <a:pt x="2720341" y="10952"/>
                  <a:pt x="2856603" y="-8303"/>
                  <a:pt x="3172948" y="0"/>
                </a:cubicBezTo>
                <a:cubicBezTo>
                  <a:pt x="3150607" y="162923"/>
                  <a:pt x="3191514" y="370604"/>
                  <a:pt x="3172948" y="480132"/>
                </a:cubicBezTo>
                <a:cubicBezTo>
                  <a:pt x="3154382" y="589660"/>
                  <a:pt x="3159389" y="809124"/>
                  <a:pt x="3172948" y="923330"/>
                </a:cubicBezTo>
                <a:cubicBezTo>
                  <a:pt x="2902471" y="914585"/>
                  <a:pt x="2731912" y="922003"/>
                  <a:pt x="2538358" y="923330"/>
                </a:cubicBezTo>
                <a:cubicBezTo>
                  <a:pt x="2344804" y="924658"/>
                  <a:pt x="2113476" y="948353"/>
                  <a:pt x="1998957" y="923330"/>
                </a:cubicBezTo>
                <a:cubicBezTo>
                  <a:pt x="1884438" y="898307"/>
                  <a:pt x="1621200" y="925728"/>
                  <a:pt x="1364368" y="923330"/>
                </a:cubicBezTo>
                <a:cubicBezTo>
                  <a:pt x="1107536" y="920932"/>
                  <a:pt x="884999" y="898418"/>
                  <a:pt x="729778" y="923330"/>
                </a:cubicBezTo>
                <a:cubicBezTo>
                  <a:pt x="574557" y="948243"/>
                  <a:pt x="212889" y="911187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D/T atoms as </a:t>
            </a:r>
            <a:r>
              <a:rPr lang="en-GB" i="1" dirty="0">
                <a:solidFill>
                  <a:srgbClr val="C00000"/>
                </a:solidFill>
              </a:rPr>
              <a:t>quantum sensors </a:t>
            </a:r>
            <a:r>
              <a:rPr lang="en-GB" dirty="0"/>
              <a:t>for 3D </a:t>
            </a:r>
            <a:r>
              <a:rPr lang="en-GB" i="1" dirty="0">
                <a:solidFill>
                  <a:srgbClr val="C00000"/>
                </a:solidFill>
              </a:rPr>
              <a:t>B-field uniformity </a:t>
            </a:r>
            <a:r>
              <a:rPr lang="en-GB" dirty="0"/>
              <a:t>mapping at ≤ 0.1ppm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4144D-DFC8-214B-8359-97D182BD0787}"/>
              </a:ext>
            </a:extLst>
          </p:cNvPr>
          <p:cNvSpPr txBox="1"/>
          <p:nvPr/>
        </p:nvSpPr>
        <p:spPr>
          <a:xfrm>
            <a:off x="8694944" y="3069169"/>
            <a:ext cx="2991716" cy="923330"/>
          </a:xfrm>
          <a:custGeom>
            <a:avLst/>
            <a:gdLst>
              <a:gd name="connsiteX0" fmla="*/ 0 w 2991716"/>
              <a:gd name="connsiteY0" fmla="*/ 0 h 923330"/>
              <a:gd name="connsiteX1" fmla="*/ 658178 w 2991716"/>
              <a:gd name="connsiteY1" fmla="*/ 0 h 923330"/>
              <a:gd name="connsiteX2" fmla="*/ 1286438 w 2991716"/>
              <a:gd name="connsiteY2" fmla="*/ 0 h 923330"/>
              <a:gd name="connsiteX3" fmla="*/ 1914698 w 2991716"/>
              <a:gd name="connsiteY3" fmla="*/ 0 h 923330"/>
              <a:gd name="connsiteX4" fmla="*/ 2423290 w 2991716"/>
              <a:gd name="connsiteY4" fmla="*/ 0 h 923330"/>
              <a:gd name="connsiteX5" fmla="*/ 2991716 w 2991716"/>
              <a:gd name="connsiteY5" fmla="*/ 0 h 923330"/>
              <a:gd name="connsiteX6" fmla="*/ 2991716 w 2991716"/>
              <a:gd name="connsiteY6" fmla="*/ 470898 h 923330"/>
              <a:gd name="connsiteX7" fmla="*/ 2991716 w 2991716"/>
              <a:gd name="connsiteY7" fmla="*/ 923330 h 923330"/>
              <a:gd name="connsiteX8" fmla="*/ 2393373 w 2991716"/>
              <a:gd name="connsiteY8" fmla="*/ 923330 h 923330"/>
              <a:gd name="connsiteX9" fmla="*/ 1884781 w 2991716"/>
              <a:gd name="connsiteY9" fmla="*/ 923330 h 923330"/>
              <a:gd name="connsiteX10" fmla="*/ 1376189 w 2991716"/>
              <a:gd name="connsiteY10" fmla="*/ 923330 h 923330"/>
              <a:gd name="connsiteX11" fmla="*/ 747929 w 2991716"/>
              <a:gd name="connsiteY11" fmla="*/ 923330 h 923330"/>
              <a:gd name="connsiteX12" fmla="*/ 0 w 2991716"/>
              <a:gd name="connsiteY12" fmla="*/ 923330 h 923330"/>
              <a:gd name="connsiteX13" fmla="*/ 0 w 2991716"/>
              <a:gd name="connsiteY13" fmla="*/ 443198 h 923330"/>
              <a:gd name="connsiteX14" fmla="*/ 0 w 2991716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1716" h="923330" fill="none" extrusionOk="0">
                <a:moveTo>
                  <a:pt x="0" y="0"/>
                </a:moveTo>
                <a:cubicBezTo>
                  <a:pt x="257324" y="17471"/>
                  <a:pt x="398398" y="-30981"/>
                  <a:pt x="658178" y="0"/>
                </a:cubicBezTo>
                <a:cubicBezTo>
                  <a:pt x="917958" y="30981"/>
                  <a:pt x="1026184" y="-19812"/>
                  <a:pt x="1286438" y="0"/>
                </a:cubicBezTo>
                <a:cubicBezTo>
                  <a:pt x="1546692" y="19812"/>
                  <a:pt x="1645770" y="-7365"/>
                  <a:pt x="1914698" y="0"/>
                </a:cubicBezTo>
                <a:cubicBezTo>
                  <a:pt x="2183626" y="7365"/>
                  <a:pt x="2172266" y="-21526"/>
                  <a:pt x="2423290" y="0"/>
                </a:cubicBezTo>
                <a:cubicBezTo>
                  <a:pt x="2674314" y="21526"/>
                  <a:pt x="2843149" y="-5277"/>
                  <a:pt x="2991716" y="0"/>
                </a:cubicBezTo>
                <a:cubicBezTo>
                  <a:pt x="3005057" y="200484"/>
                  <a:pt x="2968503" y="316564"/>
                  <a:pt x="2991716" y="470898"/>
                </a:cubicBezTo>
                <a:cubicBezTo>
                  <a:pt x="3014929" y="625232"/>
                  <a:pt x="3007074" y="766531"/>
                  <a:pt x="2991716" y="923330"/>
                </a:cubicBezTo>
                <a:cubicBezTo>
                  <a:pt x="2855160" y="921291"/>
                  <a:pt x="2686491" y="944047"/>
                  <a:pt x="2393373" y="923330"/>
                </a:cubicBezTo>
                <a:cubicBezTo>
                  <a:pt x="2100255" y="902613"/>
                  <a:pt x="2118518" y="913421"/>
                  <a:pt x="1884781" y="923330"/>
                </a:cubicBezTo>
                <a:cubicBezTo>
                  <a:pt x="1651044" y="933239"/>
                  <a:pt x="1525548" y="904844"/>
                  <a:pt x="1376189" y="923330"/>
                </a:cubicBezTo>
                <a:cubicBezTo>
                  <a:pt x="1226830" y="941816"/>
                  <a:pt x="936198" y="920533"/>
                  <a:pt x="747929" y="923330"/>
                </a:cubicBezTo>
                <a:cubicBezTo>
                  <a:pt x="559660" y="926127"/>
                  <a:pt x="343227" y="959696"/>
                  <a:pt x="0" y="923330"/>
                </a:cubicBezTo>
                <a:cubicBezTo>
                  <a:pt x="-16327" y="710357"/>
                  <a:pt x="3230" y="547788"/>
                  <a:pt x="0" y="443198"/>
                </a:cubicBezTo>
                <a:cubicBezTo>
                  <a:pt x="-3230" y="338608"/>
                  <a:pt x="6396" y="200027"/>
                  <a:pt x="0" y="0"/>
                </a:cubicBezTo>
                <a:close/>
              </a:path>
              <a:path w="2991716" h="923330" stroke="0" extrusionOk="0">
                <a:moveTo>
                  <a:pt x="0" y="0"/>
                </a:moveTo>
                <a:cubicBezTo>
                  <a:pt x="273629" y="23684"/>
                  <a:pt x="311913" y="17664"/>
                  <a:pt x="568426" y="0"/>
                </a:cubicBezTo>
                <a:cubicBezTo>
                  <a:pt x="824939" y="-17664"/>
                  <a:pt x="892394" y="-4209"/>
                  <a:pt x="1077018" y="0"/>
                </a:cubicBezTo>
                <a:cubicBezTo>
                  <a:pt x="1261642" y="4209"/>
                  <a:pt x="1457323" y="-15272"/>
                  <a:pt x="1735195" y="0"/>
                </a:cubicBezTo>
                <a:cubicBezTo>
                  <a:pt x="2013067" y="15272"/>
                  <a:pt x="2020442" y="-25017"/>
                  <a:pt x="2303621" y="0"/>
                </a:cubicBezTo>
                <a:cubicBezTo>
                  <a:pt x="2586800" y="25017"/>
                  <a:pt x="2818452" y="-15304"/>
                  <a:pt x="2991716" y="0"/>
                </a:cubicBezTo>
                <a:cubicBezTo>
                  <a:pt x="2969375" y="162923"/>
                  <a:pt x="3010282" y="370604"/>
                  <a:pt x="2991716" y="480132"/>
                </a:cubicBezTo>
                <a:cubicBezTo>
                  <a:pt x="2973150" y="589660"/>
                  <a:pt x="2978157" y="809124"/>
                  <a:pt x="2991716" y="923330"/>
                </a:cubicBezTo>
                <a:cubicBezTo>
                  <a:pt x="2765525" y="924622"/>
                  <a:pt x="2579217" y="952865"/>
                  <a:pt x="2393373" y="923330"/>
                </a:cubicBezTo>
                <a:cubicBezTo>
                  <a:pt x="2207529" y="893795"/>
                  <a:pt x="2115058" y="918190"/>
                  <a:pt x="1884781" y="923330"/>
                </a:cubicBezTo>
                <a:cubicBezTo>
                  <a:pt x="1654504" y="928470"/>
                  <a:pt x="1522012" y="940716"/>
                  <a:pt x="1286438" y="923330"/>
                </a:cubicBezTo>
                <a:cubicBezTo>
                  <a:pt x="1050864" y="905944"/>
                  <a:pt x="948558" y="894411"/>
                  <a:pt x="688095" y="923330"/>
                </a:cubicBezTo>
                <a:cubicBezTo>
                  <a:pt x="427632" y="952249"/>
                  <a:pt x="162594" y="924440"/>
                  <a:pt x="0" y="923330"/>
                </a:cubicBezTo>
                <a:cubicBezTo>
                  <a:pt x="-7219" y="714129"/>
                  <a:pt x="11942" y="562566"/>
                  <a:pt x="0" y="443198"/>
                </a:cubicBezTo>
                <a:cubicBezTo>
                  <a:pt x="-11942" y="323830"/>
                  <a:pt x="-11" y="89593"/>
                  <a:pt x="0" y="0"/>
                </a:cubicBezTo>
                <a:close/>
              </a:path>
            </a:pathLst>
          </a:custGeom>
          <a:ln w="254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Quantum-limited</a:t>
            </a:r>
            <a:r>
              <a:rPr lang="en-GB" dirty="0"/>
              <a:t> systems for microwave radiation </a:t>
            </a:r>
            <a:r>
              <a:rPr lang="en-GB" i="1" dirty="0">
                <a:solidFill>
                  <a:srgbClr val="C00000"/>
                </a:solidFill>
              </a:rPr>
              <a:t>detection</a:t>
            </a:r>
            <a:r>
              <a:rPr lang="en-GB" dirty="0"/>
              <a:t>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06E56AB-841C-0349-8C24-7A27077F5499}"/>
              </a:ext>
            </a:extLst>
          </p:cNvPr>
          <p:cNvSpPr/>
          <p:nvPr/>
        </p:nvSpPr>
        <p:spPr>
          <a:xfrm rot="5400000">
            <a:off x="5748867" y="236124"/>
            <a:ext cx="1011204" cy="8995721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EDF6BD-6881-1243-B189-97D91BBEB917}"/>
              </a:ext>
            </a:extLst>
          </p:cNvPr>
          <p:cNvCxnSpPr>
            <a:cxnSpLocks/>
          </p:cNvCxnSpPr>
          <p:nvPr/>
        </p:nvCxnSpPr>
        <p:spPr>
          <a:xfrm flipH="1">
            <a:off x="2651710" y="2495045"/>
            <a:ext cx="2105641" cy="574124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6093FA-BB18-CA47-A648-8055756A3D00}"/>
              </a:ext>
            </a:extLst>
          </p:cNvPr>
          <p:cNvCxnSpPr>
            <a:cxnSpLocks/>
          </p:cNvCxnSpPr>
          <p:nvPr/>
        </p:nvCxnSpPr>
        <p:spPr>
          <a:xfrm>
            <a:off x="7086057" y="2495045"/>
            <a:ext cx="2016286" cy="574124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74D64D-4B95-EB43-9A72-C75DC57A9027}"/>
              </a:ext>
            </a:extLst>
          </p:cNvPr>
          <p:cNvCxnSpPr>
            <a:cxnSpLocks/>
          </p:cNvCxnSpPr>
          <p:nvPr/>
        </p:nvCxnSpPr>
        <p:spPr>
          <a:xfrm>
            <a:off x="5865930" y="2495045"/>
            <a:ext cx="11096" cy="598837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A9AF59-DFDD-1344-8DA4-20AC42ED8443}"/>
              </a:ext>
            </a:extLst>
          </p:cNvPr>
          <p:cNvCxnSpPr>
            <a:cxnSpLocks/>
          </p:cNvCxnSpPr>
          <p:nvPr/>
        </p:nvCxnSpPr>
        <p:spPr>
          <a:xfrm flipH="1">
            <a:off x="2651710" y="2538866"/>
            <a:ext cx="2016286" cy="530303"/>
          </a:xfrm>
          <a:prstGeom prst="straightConnector1">
            <a:avLst/>
          </a:prstGeom>
          <a:ln w="31750" cmpd="sng">
            <a:solidFill>
              <a:schemeClr val="accent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0FE32DF-0CCC-AF44-80ED-159B93A229AB}"/>
              </a:ext>
            </a:extLst>
          </p:cNvPr>
          <p:cNvSpPr txBox="1"/>
          <p:nvPr/>
        </p:nvSpPr>
        <p:spPr>
          <a:xfrm>
            <a:off x="3128306" y="5177803"/>
            <a:ext cx="6954808" cy="369332"/>
          </a:xfrm>
          <a:custGeom>
            <a:avLst/>
            <a:gdLst>
              <a:gd name="connsiteX0" fmla="*/ 0 w 6954808"/>
              <a:gd name="connsiteY0" fmla="*/ 0 h 369332"/>
              <a:gd name="connsiteX1" fmla="*/ 695481 w 6954808"/>
              <a:gd name="connsiteY1" fmla="*/ 0 h 369332"/>
              <a:gd name="connsiteX2" fmla="*/ 1390962 w 6954808"/>
              <a:gd name="connsiteY2" fmla="*/ 0 h 369332"/>
              <a:gd name="connsiteX3" fmla="*/ 2086442 w 6954808"/>
              <a:gd name="connsiteY3" fmla="*/ 0 h 369332"/>
              <a:gd name="connsiteX4" fmla="*/ 2921019 w 6954808"/>
              <a:gd name="connsiteY4" fmla="*/ 0 h 369332"/>
              <a:gd name="connsiteX5" fmla="*/ 3686048 w 6954808"/>
              <a:gd name="connsiteY5" fmla="*/ 0 h 369332"/>
              <a:gd name="connsiteX6" fmla="*/ 4172885 w 6954808"/>
              <a:gd name="connsiteY6" fmla="*/ 0 h 369332"/>
              <a:gd name="connsiteX7" fmla="*/ 4798818 w 6954808"/>
              <a:gd name="connsiteY7" fmla="*/ 0 h 369332"/>
              <a:gd name="connsiteX8" fmla="*/ 5633394 w 6954808"/>
              <a:gd name="connsiteY8" fmla="*/ 0 h 369332"/>
              <a:gd name="connsiteX9" fmla="*/ 6328875 w 6954808"/>
              <a:gd name="connsiteY9" fmla="*/ 0 h 369332"/>
              <a:gd name="connsiteX10" fmla="*/ 6954808 w 6954808"/>
              <a:gd name="connsiteY10" fmla="*/ 0 h 369332"/>
              <a:gd name="connsiteX11" fmla="*/ 6954808 w 6954808"/>
              <a:gd name="connsiteY11" fmla="*/ 369332 h 369332"/>
              <a:gd name="connsiteX12" fmla="*/ 6398423 w 6954808"/>
              <a:gd name="connsiteY12" fmla="*/ 369332 h 369332"/>
              <a:gd name="connsiteX13" fmla="*/ 5563846 w 6954808"/>
              <a:gd name="connsiteY13" fmla="*/ 369332 h 369332"/>
              <a:gd name="connsiteX14" fmla="*/ 5007462 w 6954808"/>
              <a:gd name="connsiteY14" fmla="*/ 369332 h 369332"/>
              <a:gd name="connsiteX15" fmla="*/ 4520625 w 6954808"/>
              <a:gd name="connsiteY15" fmla="*/ 369332 h 369332"/>
              <a:gd name="connsiteX16" fmla="*/ 4033789 w 6954808"/>
              <a:gd name="connsiteY16" fmla="*/ 369332 h 369332"/>
              <a:gd name="connsiteX17" fmla="*/ 3268760 w 6954808"/>
              <a:gd name="connsiteY17" fmla="*/ 369332 h 369332"/>
              <a:gd name="connsiteX18" fmla="*/ 2781923 w 6954808"/>
              <a:gd name="connsiteY18" fmla="*/ 369332 h 369332"/>
              <a:gd name="connsiteX19" fmla="*/ 2086442 w 6954808"/>
              <a:gd name="connsiteY19" fmla="*/ 369332 h 369332"/>
              <a:gd name="connsiteX20" fmla="*/ 1530058 w 6954808"/>
              <a:gd name="connsiteY20" fmla="*/ 369332 h 369332"/>
              <a:gd name="connsiteX21" fmla="*/ 834577 w 6954808"/>
              <a:gd name="connsiteY21" fmla="*/ 369332 h 369332"/>
              <a:gd name="connsiteX22" fmla="*/ 0 w 6954808"/>
              <a:gd name="connsiteY22" fmla="*/ 369332 h 369332"/>
              <a:gd name="connsiteX23" fmla="*/ 0 w 6954808"/>
              <a:gd name="connsiteY23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954808" h="369332" fill="none" extrusionOk="0">
                <a:moveTo>
                  <a:pt x="0" y="0"/>
                </a:moveTo>
                <a:cubicBezTo>
                  <a:pt x="323148" y="-16919"/>
                  <a:pt x="538417" y="27911"/>
                  <a:pt x="695481" y="0"/>
                </a:cubicBezTo>
                <a:cubicBezTo>
                  <a:pt x="852545" y="-27911"/>
                  <a:pt x="1068158" y="32808"/>
                  <a:pt x="1390962" y="0"/>
                </a:cubicBezTo>
                <a:cubicBezTo>
                  <a:pt x="1713766" y="-32808"/>
                  <a:pt x="1793902" y="25541"/>
                  <a:pt x="2086442" y="0"/>
                </a:cubicBezTo>
                <a:cubicBezTo>
                  <a:pt x="2378982" y="-25541"/>
                  <a:pt x="2606296" y="7826"/>
                  <a:pt x="2921019" y="0"/>
                </a:cubicBezTo>
                <a:cubicBezTo>
                  <a:pt x="3235742" y="-7826"/>
                  <a:pt x="3399863" y="1828"/>
                  <a:pt x="3686048" y="0"/>
                </a:cubicBezTo>
                <a:cubicBezTo>
                  <a:pt x="3972233" y="-1828"/>
                  <a:pt x="3998942" y="16955"/>
                  <a:pt x="4172885" y="0"/>
                </a:cubicBezTo>
                <a:cubicBezTo>
                  <a:pt x="4346828" y="-16955"/>
                  <a:pt x="4643949" y="-7163"/>
                  <a:pt x="4798818" y="0"/>
                </a:cubicBezTo>
                <a:cubicBezTo>
                  <a:pt x="4953687" y="7163"/>
                  <a:pt x="5432636" y="35327"/>
                  <a:pt x="5633394" y="0"/>
                </a:cubicBezTo>
                <a:cubicBezTo>
                  <a:pt x="5834152" y="-35327"/>
                  <a:pt x="6025378" y="6208"/>
                  <a:pt x="6328875" y="0"/>
                </a:cubicBezTo>
                <a:cubicBezTo>
                  <a:pt x="6632372" y="-6208"/>
                  <a:pt x="6736737" y="-25821"/>
                  <a:pt x="6954808" y="0"/>
                </a:cubicBezTo>
                <a:cubicBezTo>
                  <a:pt x="6971612" y="134582"/>
                  <a:pt x="6972702" y="215129"/>
                  <a:pt x="6954808" y="369332"/>
                </a:cubicBezTo>
                <a:cubicBezTo>
                  <a:pt x="6739869" y="392472"/>
                  <a:pt x="6578929" y="395766"/>
                  <a:pt x="6398423" y="369332"/>
                </a:cubicBezTo>
                <a:cubicBezTo>
                  <a:pt x="6217917" y="342898"/>
                  <a:pt x="5970909" y="356608"/>
                  <a:pt x="5563846" y="369332"/>
                </a:cubicBezTo>
                <a:cubicBezTo>
                  <a:pt x="5156783" y="382056"/>
                  <a:pt x="5283434" y="384373"/>
                  <a:pt x="5007462" y="369332"/>
                </a:cubicBezTo>
                <a:cubicBezTo>
                  <a:pt x="4731490" y="354291"/>
                  <a:pt x="4661971" y="389859"/>
                  <a:pt x="4520625" y="369332"/>
                </a:cubicBezTo>
                <a:cubicBezTo>
                  <a:pt x="4379279" y="348805"/>
                  <a:pt x="4172423" y="371607"/>
                  <a:pt x="4033789" y="369332"/>
                </a:cubicBezTo>
                <a:cubicBezTo>
                  <a:pt x="3895155" y="367057"/>
                  <a:pt x="3647946" y="370554"/>
                  <a:pt x="3268760" y="369332"/>
                </a:cubicBezTo>
                <a:cubicBezTo>
                  <a:pt x="2889574" y="368110"/>
                  <a:pt x="2973989" y="368432"/>
                  <a:pt x="2781923" y="369332"/>
                </a:cubicBezTo>
                <a:cubicBezTo>
                  <a:pt x="2589857" y="370232"/>
                  <a:pt x="2353467" y="369640"/>
                  <a:pt x="2086442" y="369332"/>
                </a:cubicBezTo>
                <a:cubicBezTo>
                  <a:pt x="1819417" y="369024"/>
                  <a:pt x="1754506" y="360986"/>
                  <a:pt x="1530058" y="369332"/>
                </a:cubicBezTo>
                <a:cubicBezTo>
                  <a:pt x="1305610" y="377678"/>
                  <a:pt x="1157139" y="382459"/>
                  <a:pt x="834577" y="369332"/>
                </a:cubicBezTo>
                <a:cubicBezTo>
                  <a:pt x="512015" y="356205"/>
                  <a:pt x="336118" y="361578"/>
                  <a:pt x="0" y="369332"/>
                </a:cubicBezTo>
                <a:cubicBezTo>
                  <a:pt x="4711" y="263818"/>
                  <a:pt x="-3151" y="74099"/>
                  <a:pt x="0" y="0"/>
                </a:cubicBezTo>
                <a:close/>
              </a:path>
              <a:path w="6954808" h="369332" stroke="0" extrusionOk="0">
                <a:moveTo>
                  <a:pt x="0" y="0"/>
                </a:moveTo>
                <a:cubicBezTo>
                  <a:pt x="257532" y="8585"/>
                  <a:pt x="363182" y="-7929"/>
                  <a:pt x="625933" y="0"/>
                </a:cubicBezTo>
                <a:cubicBezTo>
                  <a:pt x="888684" y="7929"/>
                  <a:pt x="1007697" y="19256"/>
                  <a:pt x="1112769" y="0"/>
                </a:cubicBezTo>
                <a:cubicBezTo>
                  <a:pt x="1217841" y="-19256"/>
                  <a:pt x="1708584" y="26372"/>
                  <a:pt x="1947346" y="0"/>
                </a:cubicBezTo>
                <a:cubicBezTo>
                  <a:pt x="2186108" y="-26372"/>
                  <a:pt x="2358333" y="17655"/>
                  <a:pt x="2573279" y="0"/>
                </a:cubicBezTo>
                <a:cubicBezTo>
                  <a:pt x="2788225" y="-17655"/>
                  <a:pt x="2923450" y="-14626"/>
                  <a:pt x="3199212" y="0"/>
                </a:cubicBezTo>
                <a:cubicBezTo>
                  <a:pt x="3474974" y="14626"/>
                  <a:pt x="3759864" y="-15738"/>
                  <a:pt x="4033789" y="0"/>
                </a:cubicBezTo>
                <a:cubicBezTo>
                  <a:pt x="4307714" y="15738"/>
                  <a:pt x="4345202" y="1654"/>
                  <a:pt x="4590173" y="0"/>
                </a:cubicBezTo>
                <a:cubicBezTo>
                  <a:pt x="4835144" y="-1654"/>
                  <a:pt x="5148219" y="14368"/>
                  <a:pt x="5424750" y="0"/>
                </a:cubicBezTo>
                <a:cubicBezTo>
                  <a:pt x="5701281" y="-14368"/>
                  <a:pt x="5922062" y="-33726"/>
                  <a:pt x="6259327" y="0"/>
                </a:cubicBezTo>
                <a:cubicBezTo>
                  <a:pt x="6596592" y="33726"/>
                  <a:pt x="6610733" y="23036"/>
                  <a:pt x="6954808" y="0"/>
                </a:cubicBezTo>
                <a:cubicBezTo>
                  <a:pt x="6938093" y="83761"/>
                  <a:pt x="6952645" y="261680"/>
                  <a:pt x="6954808" y="369332"/>
                </a:cubicBezTo>
                <a:cubicBezTo>
                  <a:pt x="6657024" y="332862"/>
                  <a:pt x="6541352" y="353945"/>
                  <a:pt x="6189779" y="369332"/>
                </a:cubicBezTo>
                <a:cubicBezTo>
                  <a:pt x="5838206" y="384719"/>
                  <a:pt x="5771575" y="362259"/>
                  <a:pt x="5355202" y="369332"/>
                </a:cubicBezTo>
                <a:cubicBezTo>
                  <a:pt x="4938829" y="376405"/>
                  <a:pt x="4870466" y="407582"/>
                  <a:pt x="4520625" y="369332"/>
                </a:cubicBezTo>
                <a:cubicBezTo>
                  <a:pt x="4170784" y="331082"/>
                  <a:pt x="4173295" y="391123"/>
                  <a:pt x="3964241" y="369332"/>
                </a:cubicBezTo>
                <a:cubicBezTo>
                  <a:pt x="3755187" y="347541"/>
                  <a:pt x="3530933" y="390644"/>
                  <a:pt x="3268760" y="369332"/>
                </a:cubicBezTo>
                <a:cubicBezTo>
                  <a:pt x="3006587" y="348020"/>
                  <a:pt x="2844258" y="388874"/>
                  <a:pt x="2434183" y="369332"/>
                </a:cubicBezTo>
                <a:cubicBezTo>
                  <a:pt x="2024108" y="349790"/>
                  <a:pt x="1985961" y="385062"/>
                  <a:pt x="1738702" y="369332"/>
                </a:cubicBezTo>
                <a:cubicBezTo>
                  <a:pt x="1491443" y="353602"/>
                  <a:pt x="1378310" y="391738"/>
                  <a:pt x="1251865" y="369332"/>
                </a:cubicBezTo>
                <a:cubicBezTo>
                  <a:pt x="1125420" y="346926"/>
                  <a:pt x="893850" y="390509"/>
                  <a:pt x="695481" y="369332"/>
                </a:cubicBezTo>
                <a:cubicBezTo>
                  <a:pt x="497112" y="348155"/>
                  <a:pt x="231201" y="368919"/>
                  <a:pt x="0" y="369332"/>
                </a:cubicBezTo>
                <a:cubicBezTo>
                  <a:pt x="-15370" y="278669"/>
                  <a:pt x="-3231" y="117837"/>
                  <a:pt x="0" y="0"/>
                </a:cubicBezTo>
                <a:close/>
              </a:path>
            </a:pathLst>
          </a:custGeom>
          <a:ln w="254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Trap simulations, CRES signal modelling, Sensitivity and scale-up studies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E33BE-69BA-E54A-A571-9BD96227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E5337F-45BF-E24E-8F03-1BF4AAD9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09FFB7F-6F88-804D-8F30-7C57FC45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DE4B0-B61A-AC4B-BBFC-A3EC0F78D31C}"/>
              </a:ext>
            </a:extLst>
          </p:cNvPr>
          <p:cNvSpPr txBox="1"/>
          <p:nvPr/>
        </p:nvSpPr>
        <p:spPr>
          <a:xfrm>
            <a:off x="8318482" y="1479237"/>
            <a:ext cx="303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Project start date: 1-Feb-2021 </a:t>
            </a:r>
          </a:p>
        </p:txBody>
      </p:sp>
    </p:spTree>
    <p:extLst>
      <p:ext uri="{BB962C8B-B14F-4D97-AF65-F5344CB8AC3E}">
        <p14:creationId xmlns:p14="http://schemas.microsoft.com/office/powerpoint/2010/main" val="2737641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4A50-69DF-064E-95B7-4EE97F306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27423"/>
            <a:ext cx="9319054" cy="756998"/>
          </a:xfrm>
        </p:spPr>
        <p:txBody>
          <a:bodyPr/>
          <a:lstStyle/>
          <a:p>
            <a:r>
              <a:rPr lang="en-GB" b="1" dirty="0"/>
              <a:t>CRESDA Conceptual Design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B440D-E6FD-3742-9C5C-7622054D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7347-D363-CC44-B63F-BB0148CE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4FF63-526D-644F-8336-75573FC6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6</a:t>
            </a:fld>
            <a:endParaRPr lang="en-GB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58A87A3-94F6-A94C-9BAF-9BA196BA5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90" y="1235401"/>
            <a:ext cx="9936892" cy="4845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9A325-F461-D340-9D23-F432A87FE464}"/>
              </a:ext>
            </a:extLst>
          </p:cNvPr>
          <p:cNvSpPr txBox="1"/>
          <p:nvPr/>
        </p:nvSpPr>
        <p:spPr>
          <a:xfrm>
            <a:off x="6639656" y="784421"/>
            <a:ext cx="3364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C</a:t>
            </a:r>
            <a:r>
              <a:rPr lang="en-GB" sz="2000" dirty="0"/>
              <a:t>RES </a:t>
            </a:r>
            <a:r>
              <a:rPr lang="en-GB" sz="2000" b="1" dirty="0">
                <a:solidFill>
                  <a:srgbClr val="FF0000"/>
                </a:solidFill>
              </a:rPr>
              <a:t>M</a:t>
            </a:r>
            <a:r>
              <a:rPr lang="en-GB" sz="2000" dirty="0"/>
              <a:t>agnet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/>
              <a:t>ssembly (</a:t>
            </a:r>
            <a:r>
              <a:rPr lang="en-GB" sz="2000" b="1" dirty="0">
                <a:solidFill>
                  <a:srgbClr val="FF0000"/>
                </a:solidFill>
              </a:rPr>
              <a:t>CMA</a:t>
            </a:r>
            <a:r>
              <a:rPr lang="en-GB" sz="2000" dirty="0"/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281ADC-81C3-9540-8893-13E5386537E9}"/>
              </a:ext>
            </a:extLst>
          </p:cNvPr>
          <p:cNvSpPr/>
          <p:nvPr/>
        </p:nvSpPr>
        <p:spPr>
          <a:xfrm>
            <a:off x="5157081" y="1235401"/>
            <a:ext cx="2244616" cy="231098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81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F4A1-10E9-E549-9973-DB6FEDD65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CMA – Microwave Receiver concept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B907E-C7B1-6549-B44E-4F8AEE301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82" y="1311233"/>
            <a:ext cx="8811415" cy="495766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3D110-337B-F34C-BE7E-FBAD1257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24-Sep-2021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068E9-52D6-6C48-B873-8412130A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QTNM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FA56A-9579-9240-9497-7E73F555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EA3D041-B55D-3E43-A37A-17DAB0CAD33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26CB6-7E87-824A-B3D5-48C2BFFE9CF3}"/>
              </a:ext>
            </a:extLst>
          </p:cNvPr>
          <p:cNvSpPr txBox="1"/>
          <p:nvPr/>
        </p:nvSpPr>
        <p:spPr>
          <a:xfrm>
            <a:off x="147223" y="3152530"/>
            <a:ext cx="165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Source of (10-20 keV electrons to simulate Tritium β-decay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0BDA575-D1CF-7948-BA90-32B9D8D12BEC}"/>
              </a:ext>
            </a:extLst>
          </p:cNvPr>
          <p:cNvSpPr/>
          <p:nvPr/>
        </p:nvSpPr>
        <p:spPr>
          <a:xfrm>
            <a:off x="1760806" y="3473491"/>
            <a:ext cx="646176" cy="21945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216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5E525-7510-C14C-B6F0-BAE06779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1" y="0"/>
            <a:ext cx="10270787" cy="1278849"/>
          </a:xfrm>
        </p:spPr>
        <p:txBody>
          <a:bodyPr/>
          <a:lstStyle/>
          <a:p>
            <a:r>
              <a:rPr lang="en-GB" b="1" dirty="0">
                <a:solidFill>
                  <a:schemeClr val="accent2">
                    <a:lumMod val="50000"/>
                  </a:schemeClr>
                </a:solidFill>
              </a:rPr>
              <a:t>QTNM Future Outlook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7AB0E-B5FE-C847-ACA4-A79960ED63B7}"/>
              </a:ext>
            </a:extLst>
          </p:cNvPr>
          <p:cNvSpPr txBox="1"/>
          <p:nvPr/>
        </p:nvSpPr>
        <p:spPr>
          <a:xfrm>
            <a:off x="288271" y="1138562"/>
            <a:ext cx="361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 (</a:t>
            </a:r>
            <a:r>
              <a:rPr lang="en-GB" sz="2400" i="1" dirty="0"/>
              <a:t>VERY</a:t>
            </a:r>
            <a:r>
              <a:rPr lang="en-GB" sz="2400" dirty="0"/>
              <a:t>) tentative timeline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CD8A6-168A-FF4D-96C8-B28C295DDD91}"/>
              </a:ext>
            </a:extLst>
          </p:cNvPr>
          <p:cNvSpPr txBox="1"/>
          <p:nvPr/>
        </p:nvSpPr>
        <p:spPr>
          <a:xfrm>
            <a:off x="585281" y="1700475"/>
            <a:ext cx="5505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Current project: 2021-2024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 Technology demonstration with Deuterium which is Tritium ready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31CB8-9AF7-9546-ABD2-6C475DCDFF61}"/>
              </a:ext>
            </a:extLst>
          </p:cNvPr>
          <p:cNvSpPr txBox="1"/>
          <p:nvPr/>
        </p:nvSpPr>
        <p:spPr>
          <a:xfrm>
            <a:off x="534853" y="2852267"/>
            <a:ext cx="57103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Next step. 2025-2029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Moving CRESDA to a Tritium facility for Tritium phase demonstration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/>
              <a:t>O</a:t>
            </a:r>
            <a:r>
              <a:rPr lang="en-GB" dirty="0"/>
              <a:t>(eV) sensitivity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701A6-0F1A-614A-8DB1-E8F447ACC375}"/>
              </a:ext>
            </a:extLst>
          </p:cNvPr>
          <p:cNvSpPr txBox="1"/>
          <p:nvPr/>
        </p:nvSpPr>
        <p:spPr>
          <a:xfrm>
            <a:off x="386303" y="4645818"/>
            <a:ext cx="62451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”Ultimate” international project &gt; 2029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Consolidate technological breakthroughs (QTNM, Project-8, …) to build and operate a detector with a phased sensitivity: 100 </a:t>
            </a:r>
            <a:r>
              <a:rPr lang="en-GB" dirty="0" err="1"/>
              <a:t>meV</a:t>
            </a:r>
            <a:r>
              <a:rPr lang="en-GB" dirty="0"/>
              <a:t> ⇨ 50 </a:t>
            </a:r>
            <a:r>
              <a:rPr lang="en-GB" dirty="0" err="1"/>
              <a:t>meV</a:t>
            </a:r>
            <a:r>
              <a:rPr lang="en-GB" dirty="0"/>
              <a:t> ⇨ 10 </a:t>
            </a:r>
            <a:r>
              <a:rPr lang="en-GB" dirty="0" err="1"/>
              <a:t>meV</a:t>
            </a:r>
            <a:r>
              <a:rPr lang="en-GB" dirty="0"/>
              <a:t>      plus sterile neutrino programme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E161F3-782F-334F-8E16-90A7FBBE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029" y="247954"/>
            <a:ext cx="1963171" cy="1452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1177D-CB53-C14B-B57B-4FB27773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840" y="2006083"/>
            <a:ext cx="3954661" cy="2639735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6E6C25-B3E5-E845-ADDB-F169E4F55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808" y="5204593"/>
            <a:ext cx="3322260" cy="11184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6F876E-06D7-0545-8EE8-74690E450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B2E06B-53A3-C142-8B05-A0F4099F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FC43B0-3390-FD47-BA93-F906203E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2B23A-F716-8C4B-A50C-DC4FE5D56B6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033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0A36-9766-4549-85E1-447B883F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37" y="22186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/>
              <a:t>EXTRA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A46DB-9A73-DC42-80BE-ADC69E0F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24-Sep-2021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8078D-AABE-C642-A68F-053D82FC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QTNM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4F31A-9194-EE4F-9277-58C0F9FB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D041-B55D-3E43-A37A-17DAB0CAD33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261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4856</TotalTime>
  <Words>619</Words>
  <Application>Microsoft Macintosh PowerPoint</Application>
  <PresentationFormat>Widescreen</PresentationFormat>
  <Paragraphs>111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Courier New</vt:lpstr>
      <vt:lpstr>Helvetica</vt:lpstr>
      <vt:lpstr>Helvetica Neue Medium</vt:lpstr>
      <vt:lpstr>Office Theme</vt:lpstr>
      <vt:lpstr>PowerPoint Presentation</vt:lpstr>
      <vt:lpstr>Agenda </vt:lpstr>
      <vt:lpstr>PowerPoint Presentation</vt:lpstr>
      <vt:lpstr>PowerPoint Presentation</vt:lpstr>
      <vt:lpstr>PowerPoint Presentation</vt:lpstr>
      <vt:lpstr>CRESDA Conceptual Design </vt:lpstr>
      <vt:lpstr>CMA – Microwave Receiver concept </vt:lpstr>
      <vt:lpstr>QTNM Future Outlook </vt:lpstr>
      <vt:lpstr>EXTRA</vt:lpstr>
      <vt:lpstr>QTNM-Culham Forum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Saakyan, Ruben</dc:creator>
  <cp:lastModifiedBy>Saakyan, Ruben</cp:lastModifiedBy>
  <cp:revision>12</cp:revision>
  <dcterms:created xsi:type="dcterms:W3CDTF">2021-09-21T07:45:17Z</dcterms:created>
  <dcterms:modified xsi:type="dcterms:W3CDTF">2021-09-24T16:41:42Z</dcterms:modified>
</cp:coreProperties>
</file>