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64551A-7415-DA6B-E212-2BD1CF20390F}" v="7" dt="2021-09-29T11:17:22.32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BE8CA"/>
          </a:solidFill>
        </a:fill>
      </a:tcStyle>
    </a:wholeTbl>
    <a:band2H>
      <a:tcTxStyle/>
      <a:tcStyle>
        <a:tcBdr/>
        <a:fill>
          <a:solidFill>
            <a:srgbClr val="FDF4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F1F6"/>
          </a:solidFill>
        </a:fill>
      </a:tcStyle>
    </a:wholeTbl>
    <a:band2H>
      <a:tcTxStyle/>
      <a:tcStyle>
        <a:tcBdr/>
        <a:fill>
          <a:solidFill>
            <a:srgbClr val="F0F8FB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3CDCC"/>
          </a:solidFill>
        </a:fill>
      </a:tcStyle>
    </a:wholeTbl>
    <a:band2H>
      <a:tcTxStyle/>
      <a:tcStyle>
        <a:tcBdr/>
        <a:fill>
          <a:solidFill>
            <a:srgbClr val="F9E7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2" name="Shape 2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UCL Branding background"/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UCL Branding" descr="UCL Bran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359999"/>
            <a:ext cx="5760001" cy="720001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1pPr>
            <a:lvl2pPr marL="134275" indent="-123163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2pPr>
            <a:lvl3pPr marL="175330" indent="-164218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3pPr>
            <a:lvl4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4pPr>
            <a:lvl5pPr marL="140758" indent="-140758">
              <a:lnSpc>
                <a:spcPct val="100000"/>
              </a:lnSpc>
              <a:buSzPct val="80000"/>
              <a:buFontTx/>
              <a:buChar char="•"/>
              <a:defRPr sz="1400" b="1" cap="all">
                <a:solidFill>
                  <a:srgbClr val="FFFFFF"/>
                </a:solidFill>
              </a:defRPr>
            </a:lvl5pPr>
          </a:lstStyle>
          <a:p>
            <a:r>
              <a:t>FACULTY, DEPARTMENT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Main image"/>
          <p:cNvSpPr>
            <a:spLocks noGrp="1"/>
          </p:cNvSpPr>
          <p:nvPr>
            <p:ph type="pic" idx="21"/>
          </p:nvPr>
        </p:nvSpPr>
        <p:spPr>
          <a:xfrm>
            <a:off x="0" y="1439999"/>
            <a:ext cx="12192000" cy="54210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" name="Main headline,Arial 44pt bold"/>
          <p:cNvSpPr txBox="1">
            <a:spLocks noGrp="1"/>
          </p:cNvSpPr>
          <p:nvPr>
            <p:ph type="title" hasCustomPrompt="1"/>
          </p:nvPr>
        </p:nvSpPr>
        <p:spPr>
          <a:xfrm>
            <a:off x="0" y="1549104"/>
            <a:ext cx="7560000" cy="2340001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Main headline,Arial 44pt bold</a:t>
            </a:r>
          </a:p>
        </p:txBody>
      </p:sp>
      <p:sp>
        <p:nvSpPr>
          <p:cNvPr id="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254000" y="635000"/>
            <a:ext cx="8999901" cy="1368001"/>
          </a:xfrm>
          <a:prstGeom prst="rect">
            <a:avLst/>
          </a:prstGeom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Main headline, Arial 44pt bold</a:t>
            </a:r>
          </a:p>
        </p:txBody>
      </p:sp>
      <p:sp>
        <p:nvSpPr>
          <p:cNvPr id="1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9999" y="2412000"/>
            <a:ext cx="5399089" cy="3600001"/>
          </a:xfrm>
          <a:prstGeom prst="rect">
            <a:avLst/>
          </a:prstGeom>
        </p:spPr>
        <p:txBody>
          <a:bodyPr/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  <a:lvl2pPr marL="222250">
              <a:defRPr>
                <a:latin typeface="Avenir Book"/>
                <a:ea typeface="Avenir Book"/>
                <a:cs typeface="Avenir Book"/>
                <a:sym typeface="Avenir Book"/>
              </a:defRPr>
            </a:lvl2pPr>
            <a:lvl3pPr marL="292629" indent="-281517">
              <a:defRPr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11111">
              <a:buSzTx/>
              <a:buNone/>
              <a:defRPr>
                <a:latin typeface="Avenir Book"/>
                <a:ea typeface="Avenir Book"/>
                <a:cs typeface="Avenir Book"/>
                <a:sym typeface="Avenir Book"/>
              </a:defRPr>
            </a:lvl4pPr>
            <a:lvl5pPr marL="241300">
              <a:buSzPct val="80000"/>
              <a:buChar char="•"/>
              <a:defRPr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Text"/>
          <p:cNvSpPr>
            <a:spLocks noGrp="1"/>
          </p:cNvSpPr>
          <p:nvPr>
            <p:ph type="body" sz="half" idx="21"/>
          </p:nvPr>
        </p:nvSpPr>
        <p:spPr>
          <a:xfrm>
            <a:off x="5939999" y="2412000"/>
            <a:ext cx="5399089" cy="3600001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endParaRPr/>
          </a:p>
        </p:txBody>
      </p:sp>
      <p:sp>
        <p:nvSpPr>
          <p:cNvPr id="123" name="R. Nichol, QTNM, SPIE.Photonex, Glasgow 2021"/>
          <p:cNvSpPr txBox="1"/>
          <p:nvPr/>
        </p:nvSpPr>
        <p:spPr>
          <a:xfrm>
            <a:off x="-161358" y="6661150"/>
            <a:ext cx="3796820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r>
              <a:t>R. Nichol, QTNM, SPIE.Photonex, Glasgow 2021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8945" y="6661150"/>
            <a:ext cx="182216" cy="1728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3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899999"/>
            <a:ext cx="8999902" cy="1368001"/>
          </a:xfrm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13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9999" y="2412000"/>
            <a:ext cx="3420002" cy="3600001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1800"/>
            </a:lvl1pPr>
            <a:lvl2pPr marL="169465" indent="-158353">
              <a:lnSpc>
                <a:spcPct val="100000"/>
              </a:lnSpc>
              <a:buFontTx/>
              <a:defRPr sz="1800"/>
            </a:lvl2pPr>
            <a:lvl3pPr marL="180975" indent="-171450">
              <a:lnSpc>
                <a:spcPct val="100000"/>
              </a:lnSpc>
              <a:buFontTx/>
              <a:defRPr sz="1800"/>
            </a:lvl3pPr>
            <a:lvl4pPr marL="0" indent="11111">
              <a:lnSpc>
                <a:spcPct val="100000"/>
              </a:lnSpc>
              <a:buSzTx/>
              <a:buFontTx/>
              <a:buNone/>
              <a:defRPr sz="1800"/>
            </a:lvl4pPr>
            <a:lvl5pPr marL="180975" indent="-180975">
              <a:lnSpc>
                <a:spcPct val="100000"/>
              </a:lnSpc>
              <a:buSzPct val="80000"/>
              <a:buFontTx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3" name="Text"/>
          <p:cNvSpPr>
            <a:spLocks noGrp="1"/>
          </p:cNvSpPr>
          <p:nvPr>
            <p:ph type="body" sz="quarter" idx="21"/>
          </p:nvPr>
        </p:nvSpPr>
        <p:spPr>
          <a:xfrm>
            <a:off x="4319999" y="2412000"/>
            <a:ext cx="3420002" cy="3600001"/>
          </a:xfrm>
          <a:prstGeom prst="rect">
            <a:avLst/>
          </a:prstGeom>
        </p:spPr>
        <p:txBody>
          <a:bodyPr/>
          <a:lstStyle/>
          <a:p>
            <a:pPr marL="0" indent="11111">
              <a:lnSpc>
                <a:spcPct val="100000"/>
              </a:lnSpc>
              <a:buSzTx/>
              <a:buFontTx/>
              <a:buNone/>
              <a:defRPr sz="1800"/>
            </a:pPr>
            <a:endParaRPr/>
          </a:p>
        </p:txBody>
      </p:sp>
      <p:sp>
        <p:nvSpPr>
          <p:cNvPr id="134" name="Text"/>
          <p:cNvSpPr>
            <a:spLocks noGrp="1"/>
          </p:cNvSpPr>
          <p:nvPr>
            <p:ph type="body" sz="quarter" idx="22"/>
          </p:nvPr>
        </p:nvSpPr>
        <p:spPr>
          <a:xfrm>
            <a:off x="8280000" y="2412000"/>
            <a:ext cx="3420001" cy="3600001"/>
          </a:xfrm>
          <a:prstGeom prst="rect">
            <a:avLst/>
          </a:prstGeom>
        </p:spPr>
        <p:txBody>
          <a:bodyPr/>
          <a:lstStyle/>
          <a:p>
            <a:pPr marL="0" indent="11111">
              <a:lnSpc>
                <a:spcPct val="100000"/>
              </a:lnSpc>
              <a:buSzTx/>
              <a:buFontTx/>
              <a:buNone/>
              <a:defRPr sz="1800"/>
            </a:pPr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4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899999"/>
            <a:ext cx="8999902" cy="1368001"/>
          </a:xfrm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1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9999" y="2412000"/>
            <a:ext cx="2610001" cy="3764201"/>
          </a:xfrm>
          <a:prstGeom prst="rect">
            <a:avLst/>
          </a:prstGeom>
        </p:spPr>
        <p:txBody>
          <a:bodyPr/>
          <a:lstStyle>
            <a:lvl1pPr marL="222250" indent="-211138">
              <a:lnSpc>
                <a:spcPct val="100000"/>
              </a:lnSpc>
              <a:buSzPct val="80000"/>
              <a:defRPr sz="1800"/>
            </a:lvl1pPr>
            <a:lvl2pPr marL="0" indent="11111">
              <a:lnSpc>
                <a:spcPct val="100000"/>
              </a:lnSpc>
              <a:buSzTx/>
              <a:buNone/>
              <a:defRPr sz="1800"/>
            </a:lvl2pPr>
            <a:lvl3pPr marL="180975" indent="-169862">
              <a:lnSpc>
                <a:spcPct val="100000"/>
              </a:lnSpc>
              <a:defRPr sz="1800"/>
            </a:lvl3pPr>
            <a:lvl4pPr marL="0" indent="11111">
              <a:lnSpc>
                <a:spcPct val="100000"/>
              </a:lnSpc>
              <a:buSzTx/>
              <a:buNone/>
              <a:defRPr sz="1800"/>
            </a:lvl4pPr>
            <a:lvl5pPr marL="180975" indent="-180975">
              <a:lnSpc>
                <a:spcPct val="100000"/>
              </a:lnSpc>
              <a:buSzPct val="80000"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4" name="Text"/>
          <p:cNvSpPr>
            <a:spLocks noGrp="1"/>
          </p:cNvSpPr>
          <p:nvPr>
            <p:ph type="body" sz="quarter" idx="21"/>
          </p:nvPr>
        </p:nvSpPr>
        <p:spPr>
          <a:xfrm>
            <a:off x="3287688" y="2412000"/>
            <a:ext cx="2610001" cy="3764201"/>
          </a:xfrm>
          <a:prstGeom prst="rect">
            <a:avLst/>
          </a:prstGeom>
        </p:spPr>
        <p:txBody>
          <a:bodyPr/>
          <a:lstStyle/>
          <a:p>
            <a:pPr marL="222250" indent="-211138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45" name="Text"/>
          <p:cNvSpPr>
            <a:spLocks noGrp="1"/>
          </p:cNvSpPr>
          <p:nvPr>
            <p:ph type="body" sz="quarter" idx="22"/>
          </p:nvPr>
        </p:nvSpPr>
        <p:spPr>
          <a:xfrm>
            <a:off x="6168008" y="2412000"/>
            <a:ext cx="2610000" cy="3764201"/>
          </a:xfrm>
          <a:prstGeom prst="rect">
            <a:avLst/>
          </a:prstGeom>
        </p:spPr>
        <p:txBody>
          <a:bodyPr/>
          <a:lstStyle/>
          <a:p>
            <a:pPr marL="222250" indent="-211138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46" name="Text"/>
          <p:cNvSpPr>
            <a:spLocks noGrp="1"/>
          </p:cNvSpPr>
          <p:nvPr>
            <p:ph type="body" sz="quarter" idx="23"/>
          </p:nvPr>
        </p:nvSpPr>
        <p:spPr>
          <a:xfrm>
            <a:off x="9048328" y="2412000"/>
            <a:ext cx="2610001" cy="3764201"/>
          </a:xfrm>
          <a:prstGeom prst="rect">
            <a:avLst/>
          </a:prstGeom>
        </p:spPr>
        <p:txBody>
          <a:bodyPr/>
          <a:lstStyle/>
          <a:p>
            <a:pPr marL="222250" indent="-211138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4 column colour pan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9999" y="922302"/>
            <a:ext cx="2610001" cy="5220001"/>
          </a:xfrm>
          <a:prstGeom prst="rect">
            <a:avLst/>
          </a:prstGeom>
          <a:solidFill>
            <a:srgbClr val="E6E6E6"/>
          </a:solidFill>
        </p:spPr>
        <p:txBody>
          <a:bodyPr lIns="179999" tIns="179999" rIns="179999" bIns="179999"/>
          <a:lstStyle>
            <a:lvl1pPr marL="0" indent="11111">
              <a:lnSpc>
                <a:spcPct val="100000"/>
              </a:lnSpc>
              <a:buSzTx/>
              <a:buFontTx/>
              <a:buNone/>
              <a:defRPr sz="3600"/>
            </a:lvl1pPr>
            <a:lvl2pPr marL="0" indent="11111">
              <a:lnSpc>
                <a:spcPct val="100000"/>
              </a:lnSpc>
              <a:buSzTx/>
              <a:buFontTx/>
              <a:buNone/>
              <a:defRPr sz="3600"/>
            </a:lvl2pPr>
            <a:lvl3pPr marL="433387" indent="-422275">
              <a:lnSpc>
                <a:spcPct val="100000"/>
              </a:lnSpc>
              <a:buFontTx/>
              <a:defRPr sz="3600"/>
            </a:lvl3pPr>
            <a:lvl4pPr marL="0" indent="11111">
              <a:lnSpc>
                <a:spcPct val="100000"/>
              </a:lnSpc>
              <a:buSzTx/>
              <a:buFontTx/>
              <a:buNone/>
              <a:defRPr sz="3600"/>
            </a:lvl4pPr>
            <a:lvl5pPr marL="361950" indent="-361950">
              <a:lnSpc>
                <a:spcPct val="100000"/>
              </a:lnSpc>
              <a:buSzPct val="80000"/>
              <a:buFontTx/>
              <a:buChar char="•"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background"/>
          <p:cNvSpPr>
            <a:spLocks noGrp="1"/>
          </p:cNvSpPr>
          <p:nvPr>
            <p:ph type="body" sz="quarter" idx="21" hasCustomPrompt="1"/>
          </p:nvPr>
        </p:nvSpPr>
        <p:spPr>
          <a:xfrm>
            <a:off x="3286800" y="900000"/>
            <a:ext cx="2610001" cy="5220000"/>
          </a:xfrm>
          <a:prstGeom prst="rect">
            <a:avLst/>
          </a:prstGeom>
          <a:solidFill>
            <a:srgbClr val="E6E6E6"/>
          </a:solidFill>
        </p:spPr>
        <p:txBody>
          <a:bodyPr lIns="179999" tIns="179999" rIns="179999" bIns="179999"/>
          <a:lstStyle>
            <a:lvl1pPr marL="0" indent="11111">
              <a:lnSpc>
                <a:spcPct val="100000"/>
              </a:lnSpc>
              <a:buSzTx/>
              <a:buFontTx/>
              <a:buNone/>
              <a:defRPr sz="3600"/>
            </a:lvl1pPr>
          </a:lstStyle>
          <a:p>
            <a:r>
              <a:t>1</a:t>
            </a:r>
          </a:p>
        </p:txBody>
      </p:sp>
      <p:pic>
        <p:nvPicPr>
          <p:cNvPr id="156" name="Picture" descr="Pi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624" y="1290917"/>
            <a:ext cx="1328201" cy="1557618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ext"/>
          <p:cNvSpPr>
            <a:spLocks noGrp="1"/>
          </p:cNvSpPr>
          <p:nvPr>
            <p:ph type="body" sz="quarter" idx="22"/>
          </p:nvPr>
        </p:nvSpPr>
        <p:spPr>
          <a:xfrm>
            <a:off x="3503712" y="3073400"/>
            <a:ext cx="2222501" cy="3022600"/>
          </a:xfrm>
          <a:prstGeom prst="rect">
            <a:avLst/>
          </a:prstGeom>
        </p:spPr>
        <p:txBody>
          <a:bodyPr/>
          <a:lstStyle/>
          <a:p>
            <a:pPr marL="222250" indent="-211138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58" name="background"/>
          <p:cNvSpPr>
            <a:spLocks noGrp="1"/>
          </p:cNvSpPr>
          <p:nvPr>
            <p:ph type="body" sz="quarter" idx="23" hasCustomPrompt="1"/>
          </p:nvPr>
        </p:nvSpPr>
        <p:spPr>
          <a:xfrm>
            <a:off x="6238799" y="900000"/>
            <a:ext cx="2610001" cy="5220000"/>
          </a:xfrm>
          <a:prstGeom prst="rect">
            <a:avLst/>
          </a:prstGeom>
          <a:solidFill>
            <a:srgbClr val="E6E6E6"/>
          </a:solidFill>
        </p:spPr>
        <p:txBody>
          <a:bodyPr lIns="179999" tIns="179999" rIns="179999" bIns="179999"/>
          <a:lstStyle>
            <a:lvl1pPr marL="0" indent="11111">
              <a:lnSpc>
                <a:spcPct val="100000"/>
              </a:lnSpc>
              <a:buSzTx/>
              <a:buFontTx/>
              <a:buNone/>
              <a:defRPr sz="3600"/>
            </a:lvl1pPr>
          </a:lstStyle>
          <a:p>
            <a:r>
              <a:t>2</a:t>
            </a:r>
          </a:p>
        </p:txBody>
      </p:sp>
      <p:pic>
        <p:nvPicPr>
          <p:cNvPr id="159" name="Picture" descr="Pi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292399"/>
            <a:ext cx="1328201" cy="155761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ext"/>
          <p:cNvSpPr>
            <a:spLocks noGrp="1"/>
          </p:cNvSpPr>
          <p:nvPr>
            <p:ph type="body" sz="quarter" idx="24"/>
          </p:nvPr>
        </p:nvSpPr>
        <p:spPr>
          <a:xfrm>
            <a:off x="6456040" y="3073400"/>
            <a:ext cx="2222501" cy="3022600"/>
          </a:xfrm>
          <a:prstGeom prst="rect">
            <a:avLst/>
          </a:prstGeom>
        </p:spPr>
        <p:txBody>
          <a:bodyPr/>
          <a:lstStyle/>
          <a:p>
            <a:pPr marL="222250" indent="-211138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61" name="background"/>
          <p:cNvSpPr>
            <a:spLocks noGrp="1"/>
          </p:cNvSpPr>
          <p:nvPr>
            <p:ph type="body" sz="quarter" idx="25" hasCustomPrompt="1"/>
          </p:nvPr>
        </p:nvSpPr>
        <p:spPr>
          <a:xfrm>
            <a:off x="9190800" y="900000"/>
            <a:ext cx="2610001" cy="5220000"/>
          </a:xfrm>
          <a:prstGeom prst="rect">
            <a:avLst/>
          </a:prstGeom>
          <a:solidFill>
            <a:srgbClr val="E6E6E6"/>
          </a:solidFill>
        </p:spPr>
        <p:txBody>
          <a:bodyPr lIns="179999" tIns="179999" rIns="179999" bIns="179999"/>
          <a:lstStyle>
            <a:lvl1pPr marL="0" indent="11111">
              <a:lnSpc>
                <a:spcPct val="100000"/>
              </a:lnSpc>
              <a:buSzTx/>
              <a:buFontTx/>
              <a:buNone/>
              <a:defRPr sz="3600"/>
            </a:lvl1pPr>
          </a:lstStyle>
          <a:p>
            <a:r>
              <a:t>3</a:t>
            </a:r>
          </a:p>
        </p:txBody>
      </p:sp>
      <p:pic>
        <p:nvPicPr>
          <p:cNvPr id="162" name="Picture" descr="Pic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0415" y="1290917"/>
            <a:ext cx="1328201" cy="1557618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Text"/>
          <p:cNvSpPr>
            <a:spLocks noGrp="1"/>
          </p:cNvSpPr>
          <p:nvPr>
            <p:ph type="body" sz="quarter" idx="26"/>
          </p:nvPr>
        </p:nvSpPr>
        <p:spPr>
          <a:xfrm>
            <a:off x="9408368" y="3068959"/>
            <a:ext cx="2222501" cy="3022601"/>
          </a:xfrm>
          <a:prstGeom prst="rect">
            <a:avLst/>
          </a:prstGeom>
        </p:spPr>
        <p:txBody>
          <a:bodyPr/>
          <a:lstStyle/>
          <a:p>
            <a:pPr marL="222250" indent="-211138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wo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Heading"/>
          <p:cNvSpPr txBox="1">
            <a:spLocks noGrp="1"/>
          </p:cNvSpPr>
          <p:nvPr>
            <p:ph type="title" hasCustomPrompt="1"/>
          </p:nvPr>
        </p:nvSpPr>
        <p:spPr>
          <a:xfrm>
            <a:off x="359999" y="899999"/>
            <a:ext cx="5400001" cy="2325803"/>
          </a:xfrm>
          <a:prstGeom prst="rect">
            <a:avLst/>
          </a:prstGeom>
        </p:spPr>
        <p:txBody>
          <a:bodyPr/>
          <a:lstStyle>
            <a:lvl1pPr>
              <a:defRPr sz="3600" b="0"/>
            </a:lvl1pPr>
          </a:lstStyle>
          <a:p>
            <a:r>
              <a:t>Heading</a:t>
            </a:r>
          </a:p>
        </p:txBody>
      </p:sp>
      <p:sp>
        <p:nvSpPr>
          <p:cNvPr id="17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9999" y="3618500"/>
            <a:ext cx="5399089" cy="2617200"/>
          </a:xfrm>
          <a:prstGeom prst="rect">
            <a:avLst/>
          </a:prstGeom>
        </p:spPr>
        <p:txBody>
          <a:bodyPr/>
          <a:lstStyle>
            <a:lvl1pPr marL="180975" indent="-180975">
              <a:defRPr sz="1800"/>
            </a:lvl1pPr>
            <a:lvl2pPr marL="169465" indent="-158353">
              <a:defRPr sz="1800"/>
            </a:lvl2pPr>
            <a:lvl3pPr marL="222250" indent="-211138">
              <a:defRPr sz="1800"/>
            </a:lvl3pPr>
            <a:lvl4pPr marL="0" indent="11111">
              <a:buSzTx/>
              <a:buNone/>
              <a:defRPr sz="1800"/>
            </a:lvl4pPr>
            <a:lvl5pPr marL="180975" indent="-180975">
              <a:buSzPct val="80000"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3" name="Picture"/>
          <p:cNvSpPr>
            <a:spLocks noGrp="1"/>
          </p:cNvSpPr>
          <p:nvPr>
            <p:ph type="pic" sz="half" idx="21"/>
          </p:nvPr>
        </p:nvSpPr>
        <p:spPr>
          <a:xfrm>
            <a:off x="5939999" y="900000"/>
            <a:ext cx="5400001" cy="534468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hree colum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icture"/>
          <p:cNvSpPr>
            <a:spLocks noGrp="1"/>
          </p:cNvSpPr>
          <p:nvPr>
            <p:ph type="pic" sz="quarter" idx="21"/>
          </p:nvPr>
        </p:nvSpPr>
        <p:spPr>
          <a:xfrm>
            <a:off x="359999" y="900000"/>
            <a:ext cx="3420002" cy="288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9999" y="4017600"/>
            <a:ext cx="3420002" cy="2304001"/>
          </a:xfrm>
          <a:prstGeom prst="rect">
            <a:avLst/>
          </a:prstGeom>
        </p:spPr>
        <p:txBody>
          <a:bodyPr/>
          <a:lstStyle>
            <a:lvl1pPr marL="180975" indent="-169862">
              <a:lnSpc>
                <a:spcPct val="100000"/>
              </a:lnSpc>
              <a:buSzPct val="80000"/>
              <a:defRPr sz="1800"/>
            </a:lvl1pPr>
            <a:lvl2pPr marL="169465" indent="-158353">
              <a:lnSpc>
                <a:spcPct val="100000"/>
              </a:lnSpc>
              <a:defRPr sz="1800"/>
            </a:lvl2pPr>
            <a:lvl3pPr marL="222250" indent="-211138">
              <a:lnSpc>
                <a:spcPct val="100000"/>
              </a:lnSpc>
              <a:defRPr sz="1800"/>
            </a:lvl3pPr>
            <a:lvl4pPr marL="0" indent="11111">
              <a:lnSpc>
                <a:spcPct val="100000"/>
              </a:lnSpc>
              <a:buSzTx/>
              <a:buNone/>
              <a:defRPr sz="1800"/>
            </a:lvl4pPr>
            <a:lvl5pPr marL="180975" indent="-180975">
              <a:lnSpc>
                <a:spcPct val="100000"/>
              </a:lnSpc>
              <a:buSzPct val="80000"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3" name="Picture"/>
          <p:cNvSpPr>
            <a:spLocks noGrp="1"/>
          </p:cNvSpPr>
          <p:nvPr>
            <p:ph type="pic" sz="quarter" idx="22"/>
          </p:nvPr>
        </p:nvSpPr>
        <p:spPr>
          <a:xfrm>
            <a:off x="4295800" y="900000"/>
            <a:ext cx="3420001" cy="288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Text"/>
          <p:cNvSpPr>
            <a:spLocks noGrp="1"/>
          </p:cNvSpPr>
          <p:nvPr>
            <p:ph type="body" sz="quarter" idx="23"/>
          </p:nvPr>
        </p:nvSpPr>
        <p:spPr>
          <a:xfrm>
            <a:off x="4319999" y="4017600"/>
            <a:ext cx="3420002" cy="2304001"/>
          </a:xfrm>
          <a:prstGeom prst="rect">
            <a:avLst/>
          </a:prstGeom>
        </p:spPr>
        <p:txBody>
          <a:bodyPr/>
          <a:lstStyle/>
          <a:p>
            <a:pPr marL="180975" indent="-169862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85" name="Picture"/>
          <p:cNvSpPr>
            <a:spLocks noGrp="1"/>
          </p:cNvSpPr>
          <p:nvPr>
            <p:ph type="pic" sz="quarter" idx="24"/>
          </p:nvPr>
        </p:nvSpPr>
        <p:spPr>
          <a:xfrm>
            <a:off x="8256240" y="900000"/>
            <a:ext cx="3420001" cy="2880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6" name="Text"/>
          <p:cNvSpPr>
            <a:spLocks noGrp="1"/>
          </p:cNvSpPr>
          <p:nvPr>
            <p:ph type="body" sz="quarter" idx="25"/>
          </p:nvPr>
        </p:nvSpPr>
        <p:spPr>
          <a:xfrm>
            <a:off x="8280217" y="4017600"/>
            <a:ext cx="3420002" cy="2304001"/>
          </a:xfrm>
          <a:prstGeom prst="rect">
            <a:avLst/>
          </a:prstGeom>
        </p:spPr>
        <p:txBody>
          <a:bodyPr/>
          <a:lstStyle/>
          <a:p>
            <a:pPr marL="180975" indent="-169862">
              <a:lnSpc>
                <a:spcPct val="100000"/>
              </a:lnSpc>
              <a:buSzPct val="80000"/>
              <a:defRPr sz="1800"/>
            </a:pPr>
            <a:endParaRPr/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899999"/>
            <a:ext cx="8999902" cy="1368001"/>
          </a:xfrm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1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366453" y="2414429"/>
            <a:ext cx="2557323" cy="2623915"/>
          </a:xfrm>
          <a:prstGeom prst="rect">
            <a:avLst/>
          </a:prstGeom>
        </p:spPr>
        <p:txBody>
          <a:bodyPr/>
          <a:lstStyle>
            <a:lvl1pPr marL="180975" indent="-169862">
              <a:lnSpc>
                <a:spcPct val="100000"/>
              </a:lnSpc>
              <a:buSzPct val="80000"/>
              <a:defRPr sz="1800"/>
            </a:lvl1pPr>
            <a:lvl2pPr marL="169465" indent="-158353">
              <a:lnSpc>
                <a:spcPct val="100000"/>
              </a:lnSpc>
              <a:defRPr sz="1800"/>
            </a:lvl2pPr>
            <a:lvl3pPr marL="222250" indent="-211138">
              <a:lnSpc>
                <a:spcPct val="100000"/>
              </a:lnSpc>
              <a:defRPr sz="1800"/>
            </a:lvl3pPr>
            <a:lvl4pPr marL="0" indent="11111">
              <a:lnSpc>
                <a:spcPct val="100000"/>
              </a:lnSpc>
              <a:buSzTx/>
              <a:buNone/>
              <a:defRPr sz="1800"/>
            </a:lvl4pPr>
            <a:lvl5pPr marL="180975" indent="-180975">
              <a:lnSpc>
                <a:spcPct val="100000"/>
              </a:lnSpc>
              <a:buSzPct val="80000"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899999"/>
            <a:ext cx="8999902" cy="1368001"/>
          </a:xfrm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9999" y="3451090"/>
            <a:ext cx="2610001" cy="2894292"/>
          </a:xfrm>
          <a:prstGeom prst="rect">
            <a:avLst/>
          </a:prstGeom>
        </p:spPr>
        <p:txBody>
          <a:bodyPr/>
          <a:lstStyle>
            <a:lvl1pPr marL="222250" indent="-211138">
              <a:lnSpc>
                <a:spcPct val="100000"/>
              </a:lnSpc>
              <a:buSzPct val="80000"/>
              <a:defRPr sz="1800"/>
            </a:lvl1pPr>
            <a:lvl2pPr marL="0" indent="11111">
              <a:lnSpc>
                <a:spcPct val="100000"/>
              </a:lnSpc>
              <a:buSzTx/>
              <a:buNone/>
              <a:defRPr sz="1800"/>
            </a:lvl2pPr>
            <a:lvl3pPr marL="222250" indent="-211138">
              <a:lnSpc>
                <a:spcPct val="100000"/>
              </a:lnSpc>
              <a:defRPr sz="1800"/>
            </a:lvl3pPr>
            <a:lvl4pPr marL="0" indent="11111">
              <a:lnSpc>
                <a:spcPct val="100000"/>
              </a:lnSpc>
              <a:buSzTx/>
              <a:buNone/>
              <a:defRPr sz="1800"/>
            </a:lvl4pPr>
            <a:lvl5pPr marL="180975" indent="-180975">
              <a:lnSpc>
                <a:spcPct val="100000"/>
              </a:lnSpc>
              <a:buSzPct val="80000"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Contact 2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Useful links &amp; contact details"/>
          <p:cNvSpPr txBox="1">
            <a:spLocks noGrp="1"/>
          </p:cNvSpPr>
          <p:nvPr>
            <p:ph type="title" hasCustomPrompt="1"/>
          </p:nvPr>
        </p:nvSpPr>
        <p:spPr>
          <a:xfrm>
            <a:off x="359999" y="899999"/>
            <a:ext cx="8999902" cy="1368001"/>
          </a:xfrm>
          <a:prstGeom prst="rect">
            <a:avLst/>
          </a:prstGeom>
        </p:spPr>
        <p:txBody>
          <a:bodyPr/>
          <a:lstStyle/>
          <a:p>
            <a:r>
              <a:t>Useful links &amp; contact details</a:t>
            </a:r>
          </a:p>
        </p:txBody>
      </p:sp>
      <p:sp>
        <p:nvSpPr>
          <p:cNvPr id="2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59999" y="2412000"/>
            <a:ext cx="5399089" cy="3600001"/>
          </a:xfrm>
          <a:prstGeom prst="rect">
            <a:avLst/>
          </a:prstGeom>
        </p:spPr>
        <p:txBody>
          <a:bodyPr/>
          <a:lstStyle>
            <a:lvl1pPr marL="180975" indent="-169862">
              <a:lnSpc>
                <a:spcPct val="100000"/>
              </a:lnSpc>
              <a:buSzPct val="80000"/>
            </a:lvl1pPr>
            <a:lvl2pPr marL="222250" indent="-211138">
              <a:lnSpc>
                <a:spcPct val="100000"/>
              </a:lnSpc>
            </a:lvl2pPr>
            <a:lvl3pPr marL="292629" indent="-281517">
              <a:lnSpc>
                <a:spcPct val="100000"/>
              </a:lnSpc>
            </a:lvl3pPr>
            <a:lvl4pPr marL="0" indent="11111">
              <a:lnSpc>
                <a:spcPct val="100000"/>
              </a:lnSpc>
              <a:buSzTx/>
              <a:buNone/>
            </a:lvl4pPr>
            <a:lvl5pPr marL="241300">
              <a:lnSpc>
                <a:spcPct val="100000"/>
              </a:lnSpc>
              <a:buSzPct val="80000"/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4" name="Text"/>
          <p:cNvSpPr>
            <a:spLocks noGrp="1"/>
          </p:cNvSpPr>
          <p:nvPr>
            <p:ph type="body" sz="half" idx="21"/>
          </p:nvPr>
        </p:nvSpPr>
        <p:spPr>
          <a:xfrm>
            <a:off x="5939999" y="2412000"/>
            <a:ext cx="5399089" cy="3600001"/>
          </a:xfrm>
          <a:prstGeom prst="rect">
            <a:avLst/>
          </a:prstGeom>
        </p:spPr>
        <p:txBody>
          <a:bodyPr/>
          <a:lstStyle/>
          <a:p>
            <a:pPr marL="180975" indent="-169862">
              <a:lnSpc>
                <a:spcPct val="100000"/>
              </a:lnSpc>
              <a:buSzPct val="80000"/>
            </a:pPr>
            <a:endParaRPr/>
          </a:p>
        </p:txBody>
      </p:sp>
      <p:sp>
        <p:nvSpPr>
          <p:cNvPr id="2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Background"/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" name="UCL Branding" descr="UCL Bran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359999"/>
            <a:ext cx="5760001" cy="720001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1pPr>
            <a:lvl2pPr marL="134275" indent="-123163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2pPr>
            <a:lvl3pPr marL="175330" indent="-164218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3pPr>
            <a:lvl4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4pPr>
            <a:lvl5pPr marL="140758" indent="-140758">
              <a:lnSpc>
                <a:spcPct val="100000"/>
              </a:lnSpc>
              <a:buSzPct val="80000"/>
              <a:buFontTx/>
              <a:buChar char="•"/>
              <a:defRPr sz="1400" b="1" cap="all">
                <a:solidFill>
                  <a:srgbClr val="FFFFFF"/>
                </a:solidFill>
              </a:defRPr>
            </a:lvl5pPr>
          </a:lstStyle>
          <a:p>
            <a:r>
              <a:t>FACULTY, DEPARTMENT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" name="Picture"/>
          <p:cNvSpPr>
            <a:spLocks noGrp="1"/>
          </p:cNvSpPr>
          <p:nvPr>
            <p:ph type="pic" idx="21"/>
          </p:nvPr>
        </p:nvSpPr>
        <p:spPr>
          <a:xfrm>
            <a:off x="0" y="1439999"/>
            <a:ext cx="12192000" cy="54210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9" name="Main headline,Arial 44pt bold"/>
          <p:cNvSpPr txBox="1">
            <a:spLocks noGrp="1"/>
          </p:cNvSpPr>
          <p:nvPr>
            <p:ph type="title" hasCustomPrompt="1"/>
          </p:nvPr>
        </p:nvSpPr>
        <p:spPr>
          <a:xfrm>
            <a:off x="0" y="1549104"/>
            <a:ext cx="7560000" cy="23400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t>Main headline,Arial 44pt bold</a:t>
            </a:r>
          </a:p>
        </p:txBody>
      </p:sp>
      <p:sp>
        <p:nvSpPr>
          <p:cNvPr id="30" name="Sub Heading"/>
          <p:cNvSpPr>
            <a:spLocks noGrp="1"/>
          </p:cNvSpPr>
          <p:nvPr>
            <p:ph type="body" sz="quarter" idx="22"/>
          </p:nvPr>
        </p:nvSpPr>
        <p:spPr>
          <a:xfrm>
            <a:off x="359998" y="3239998"/>
            <a:ext cx="6840002" cy="6517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itle slide 2 - single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ackground"/>
          <p:cNvSpPr/>
          <p:nvPr/>
        </p:nvSpPr>
        <p:spPr>
          <a:xfrm>
            <a:off x="0" y="-2"/>
            <a:ext cx="12192000" cy="252000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" name="UCL Branding" descr="UCL Bran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359999"/>
            <a:ext cx="5760001" cy="720001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1pPr>
            <a:lvl2pPr marL="134275" indent="-123163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2pPr>
            <a:lvl3pPr marL="175330" indent="-164218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3pPr>
            <a:lvl4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4pPr>
            <a:lvl5pPr marL="140758" indent="-140758">
              <a:lnSpc>
                <a:spcPct val="100000"/>
              </a:lnSpc>
              <a:buSzPct val="80000"/>
              <a:buFontTx/>
              <a:buChar char="•"/>
              <a:defRPr sz="1400" b="1" cap="all">
                <a:solidFill>
                  <a:srgbClr val="FFFFFF"/>
                </a:solidFill>
              </a:defRPr>
            </a:lvl5pPr>
          </a:lstStyle>
          <a:p>
            <a:r>
              <a:t>FACULTY, DEPARTMENT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1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1619999"/>
            <a:ext cx="10800692" cy="816913"/>
          </a:xfrm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42" name="Picture "/>
          <p:cNvSpPr>
            <a:spLocks noGrp="1"/>
          </p:cNvSpPr>
          <p:nvPr>
            <p:ph type="pic" idx="21"/>
          </p:nvPr>
        </p:nvSpPr>
        <p:spPr>
          <a:xfrm>
            <a:off x="0" y="2505455"/>
            <a:ext cx="12192000" cy="4352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itle - Double line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Background"/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1" name="UCL Branding" descr="UCL Bran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  <a:ln w="12700">
            <a:miter lim="400000"/>
          </a:ln>
        </p:spPr>
      </p:pic>
      <p:sp>
        <p:nvSpPr>
          <p:cNvPr id="5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359999"/>
            <a:ext cx="5760001" cy="720001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1pPr>
            <a:lvl2pPr marL="134275" indent="-123163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2pPr>
            <a:lvl3pPr marL="175330" indent="-164218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3pPr>
            <a:lvl4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4pPr>
            <a:lvl5pPr marL="140758" indent="-140758">
              <a:lnSpc>
                <a:spcPct val="100000"/>
              </a:lnSpc>
              <a:buSzPct val="80000"/>
              <a:buFontTx/>
              <a:buChar char="•"/>
              <a:defRPr sz="1400" b="1" cap="all">
                <a:solidFill>
                  <a:srgbClr val="FFFFFF"/>
                </a:solidFill>
              </a:defRPr>
            </a:lvl5pPr>
          </a:lstStyle>
          <a:p>
            <a:r>
              <a:t>FACULTY, DEPARTMENT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Background"/>
          <p:cNvSpPr/>
          <p:nvPr/>
        </p:nvSpPr>
        <p:spPr>
          <a:xfrm>
            <a:off x="0" y="1440000"/>
            <a:ext cx="12192000" cy="1679261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1619999"/>
            <a:ext cx="10800692" cy="1368001"/>
          </a:xfrm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55" name="Sub Heading"/>
          <p:cNvSpPr>
            <a:spLocks noGrp="1"/>
          </p:cNvSpPr>
          <p:nvPr>
            <p:ph type="body" sz="half" idx="21"/>
          </p:nvPr>
        </p:nvSpPr>
        <p:spPr>
          <a:xfrm>
            <a:off x="359998" y="3420000"/>
            <a:ext cx="9000002" cy="1908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Title  - Double line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Background"/>
          <p:cNvSpPr/>
          <p:nvPr/>
        </p:nvSpPr>
        <p:spPr>
          <a:xfrm>
            <a:off x="0" y="0"/>
            <a:ext cx="12192000" cy="142503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4" name="UCL Branding" descr="UCL Bran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25" cy="1341123"/>
          </a:xfrm>
          <a:prstGeom prst="rect">
            <a:avLst/>
          </a:prstGeom>
          <a:ln w="12700">
            <a:miter lim="400000"/>
          </a:ln>
        </p:spPr>
      </p:pic>
      <p:sp>
        <p:nvSpPr>
          <p:cNvPr id="6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999" y="359999"/>
            <a:ext cx="5760001" cy="720001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1pPr>
            <a:lvl2pPr marL="134275" indent="-123163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2pPr>
            <a:lvl3pPr marL="175330" indent="-164218">
              <a:lnSpc>
                <a:spcPct val="100000"/>
              </a:lnSpc>
              <a:buFontTx/>
              <a:defRPr sz="1400" b="1" cap="all">
                <a:solidFill>
                  <a:srgbClr val="FFFFFF"/>
                </a:solidFill>
              </a:defRPr>
            </a:lvl3pPr>
            <a:lvl4pPr marL="0" indent="11111">
              <a:lnSpc>
                <a:spcPct val="100000"/>
              </a:lnSpc>
              <a:buSzTx/>
              <a:buFontTx/>
              <a:buNone/>
              <a:defRPr sz="1400" b="1" cap="all">
                <a:solidFill>
                  <a:srgbClr val="FFFFFF"/>
                </a:solidFill>
              </a:defRPr>
            </a:lvl4pPr>
            <a:lvl5pPr marL="140758" indent="-140758">
              <a:lnSpc>
                <a:spcPct val="100000"/>
              </a:lnSpc>
              <a:buSzPct val="80000"/>
              <a:buFontTx/>
              <a:buChar char="•"/>
              <a:defRPr sz="1400" b="1" cap="all">
                <a:solidFill>
                  <a:srgbClr val="FFFFFF"/>
                </a:solidFill>
              </a:defRPr>
            </a:lvl5pPr>
          </a:lstStyle>
          <a:p>
            <a:r>
              <a:t>FACULTY, DEPARTMENT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6" name="Picture"/>
          <p:cNvSpPr>
            <a:spLocks noGrp="1"/>
          </p:cNvSpPr>
          <p:nvPr>
            <p:ph type="pic" sz="half" idx="21"/>
          </p:nvPr>
        </p:nvSpPr>
        <p:spPr>
          <a:xfrm>
            <a:off x="0" y="1436914"/>
            <a:ext cx="12192000" cy="16828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7" name="Background"/>
          <p:cNvSpPr/>
          <p:nvPr/>
        </p:nvSpPr>
        <p:spPr>
          <a:xfrm flipV="1">
            <a:off x="0" y="3122579"/>
            <a:ext cx="12192000" cy="3735421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3470478"/>
            <a:ext cx="10800692" cy="1368001"/>
          </a:xfrm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69" name="Sub Heading"/>
          <p:cNvSpPr>
            <a:spLocks noGrp="1"/>
          </p:cNvSpPr>
          <p:nvPr>
            <p:ph type="body" sz="half" idx="22"/>
          </p:nvPr>
        </p:nvSpPr>
        <p:spPr>
          <a:xfrm>
            <a:off x="359998" y="4950000"/>
            <a:ext cx="9000002" cy="1908001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3600"/>
            </a:pPr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section s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254000" y="635000"/>
            <a:ext cx="10080001" cy="28800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 b="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Main headline, Arial 44pt bold</a:t>
            </a:r>
          </a:p>
        </p:txBody>
      </p:sp>
      <p:sp>
        <p:nvSpPr>
          <p:cNvPr id="7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59228" y="2308225"/>
            <a:ext cx="8719457" cy="1447800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3600">
                <a:latin typeface="Avenir Book"/>
                <a:ea typeface="Avenir Book"/>
                <a:cs typeface="Avenir Book"/>
                <a:sym typeface="Avenir Book"/>
              </a:defRPr>
            </a:lvl1pPr>
            <a:lvl2pPr marL="327818" indent="-316707">
              <a:lnSpc>
                <a:spcPct val="100000"/>
              </a:lnSpc>
              <a:buFontTx/>
              <a:defRPr sz="3600">
                <a:latin typeface="Avenir Book"/>
                <a:ea typeface="Avenir Book"/>
                <a:cs typeface="Avenir Book"/>
                <a:sym typeface="Avenir Book"/>
              </a:defRPr>
            </a:lvl2pPr>
            <a:lvl3pPr marL="433387" indent="-422275">
              <a:lnSpc>
                <a:spcPct val="100000"/>
              </a:lnSpc>
              <a:buFontTx/>
              <a:defRPr sz="3600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11111">
              <a:lnSpc>
                <a:spcPct val="100000"/>
              </a:lnSpc>
              <a:buSzTx/>
              <a:buFontTx/>
              <a:buNone/>
              <a:defRPr sz="3600">
                <a:latin typeface="Avenir Book"/>
                <a:ea typeface="Avenir Book"/>
                <a:cs typeface="Avenir Book"/>
                <a:sym typeface="Avenir Book"/>
              </a:defRPr>
            </a:lvl4pPr>
            <a:lvl5pPr marL="361950" indent="-361950">
              <a:lnSpc>
                <a:spcPct val="100000"/>
              </a:lnSpc>
              <a:buSzPct val="80000"/>
              <a:buFontTx/>
              <a:buChar char="•"/>
              <a:defRPr sz="3600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r>
              <a:t>Large text size, Arial 36 point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9" name="Text"/>
          <p:cNvSpPr>
            <a:spLocks noGrp="1"/>
          </p:cNvSpPr>
          <p:nvPr>
            <p:ph type="body" sz="quarter" idx="21"/>
          </p:nvPr>
        </p:nvSpPr>
        <p:spPr>
          <a:xfrm>
            <a:off x="359999" y="4176076"/>
            <a:ext cx="5400002" cy="1483201"/>
          </a:xfrm>
          <a:prstGeom prst="rect">
            <a:avLst/>
          </a:prstGeom>
        </p:spPr>
        <p:txBody>
          <a:bodyPr/>
          <a:lstStyle/>
          <a:p>
            <a:pPr indent="-215900">
              <a:lnSpc>
                <a:spcPct val="100000"/>
              </a:lnSpc>
              <a:buSzPct val="80000"/>
            </a:pPr>
            <a:endParaRPr/>
          </a:p>
        </p:txBody>
      </p:sp>
      <p:sp>
        <p:nvSpPr>
          <p:cNvPr id="80" name="Text"/>
          <p:cNvSpPr>
            <a:spLocks noGrp="1"/>
          </p:cNvSpPr>
          <p:nvPr>
            <p:ph type="body" sz="quarter" idx="22"/>
          </p:nvPr>
        </p:nvSpPr>
        <p:spPr>
          <a:xfrm>
            <a:off x="5939999" y="4176076"/>
            <a:ext cx="5400002" cy="1483201"/>
          </a:xfrm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35909" y="6661149"/>
            <a:ext cx="288358" cy="172816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2" name="R. Nichol, QTNM, SPIE.Photonex, Glasgow 2021"/>
          <p:cNvSpPr txBox="1"/>
          <p:nvPr/>
        </p:nvSpPr>
        <p:spPr>
          <a:xfrm>
            <a:off x="-161358" y="6661149"/>
            <a:ext cx="3796820" cy="172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r>
              <a:t>R. Nichol, QTNM, SPIE.Photonex, Glasgow 2021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-3" y="1008000"/>
            <a:ext cx="10080002" cy="2880000"/>
          </a:xfrm>
          <a:prstGeom prst="rect">
            <a:avLst/>
          </a:prstGeom>
          <a:solidFill>
            <a:srgbClr val="000000"/>
          </a:solidFill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Main headline, Arial 44pt bold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9228" y="2308225"/>
            <a:ext cx="8719457" cy="1447800"/>
          </a:xfrm>
          <a:prstGeom prst="rect">
            <a:avLst/>
          </a:prstGeom>
        </p:spPr>
        <p:txBody>
          <a:bodyPr/>
          <a:lstStyle>
            <a:lvl1pPr marL="0" indent="11111">
              <a:lnSpc>
                <a:spcPct val="100000"/>
              </a:lnSpc>
              <a:buSzTx/>
              <a:buFontTx/>
              <a:buNone/>
              <a:defRPr sz="3600">
                <a:solidFill>
                  <a:srgbClr val="FFFFFF"/>
                </a:solidFill>
              </a:defRPr>
            </a:lvl1pPr>
            <a:lvl2pPr marL="327818" indent="-316707">
              <a:lnSpc>
                <a:spcPct val="100000"/>
              </a:lnSpc>
              <a:buFontTx/>
              <a:defRPr sz="3600">
                <a:solidFill>
                  <a:srgbClr val="FFFFFF"/>
                </a:solidFill>
              </a:defRPr>
            </a:lvl2pPr>
            <a:lvl3pPr marL="433387" indent="-422275">
              <a:lnSpc>
                <a:spcPct val="100000"/>
              </a:lnSpc>
              <a:buFontTx/>
              <a:defRPr sz="3600">
                <a:solidFill>
                  <a:srgbClr val="FFFFFF"/>
                </a:solidFill>
              </a:defRPr>
            </a:lvl3pPr>
            <a:lvl4pPr marL="0" indent="11111">
              <a:lnSpc>
                <a:spcPct val="100000"/>
              </a:lnSpc>
              <a:buSzTx/>
              <a:buFontTx/>
              <a:buNone/>
              <a:defRPr sz="3600">
                <a:solidFill>
                  <a:srgbClr val="FFFFFF"/>
                </a:solidFill>
              </a:defRPr>
            </a:lvl4pPr>
            <a:lvl5pPr marL="361950" indent="-361950">
              <a:lnSpc>
                <a:spcPct val="100000"/>
              </a:lnSpc>
              <a:buSzPct val="80000"/>
              <a:buFontTx/>
              <a:buChar char="•"/>
              <a:defRPr sz="3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" name="Text"/>
          <p:cNvSpPr>
            <a:spLocks noGrp="1"/>
          </p:cNvSpPr>
          <p:nvPr>
            <p:ph type="body" sz="quarter" idx="21"/>
          </p:nvPr>
        </p:nvSpPr>
        <p:spPr>
          <a:xfrm>
            <a:off x="359999" y="4176076"/>
            <a:ext cx="5400002" cy="1483201"/>
          </a:xfrm>
          <a:prstGeom prst="rect">
            <a:avLst/>
          </a:prstGeom>
        </p:spPr>
        <p:txBody>
          <a:bodyPr/>
          <a:lstStyle/>
          <a:p>
            <a:pPr marL="0" indent="11111">
              <a:lnSpc>
                <a:spcPct val="100000"/>
              </a:lnSpc>
              <a:buSzTx/>
              <a:buFontTx/>
              <a:buNone/>
            </a:pPr>
            <a:endParaRPr/>
          </a:p>
        </p:txBody>
      </p:sp>
      <p:sp>
        <p:nvSpPr>
          <p:cNvPr id="92" name="Text"/>
          <p:cNvSpPr>
            <a:spLocks noGrp="1"/>
          </p:cNvSpPr>
          <p:nvPr>
            <p:ph type="body" sz="quarter" idx="22"/>
          </p:nvPr>
        </p:nvSpPr>
        <p:spPr>
          <a:xfrm>
            <a:off x="5939999" y="4176076"/>
            <a:ext cx="5400002" cy="148320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800"/>
            </a:pPr>
            <a:endParaRPr/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vider - section s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icture"/>
          <p:cNvSpPr>
            <a:spLocks noGrp="1"/>
          </p:cNvSpPr>
          <p:nvPr>
            <p:ph type="pic" idx="21"/>
          </p:nvPr>
        </p:nvSpPr>
        <p:spPr>
          <a:xfrm>
            <a:off x="356615" y="900000"/>
            <a:ext cx="7534658" cy="544851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1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-3" y="1439999"/>
            <a:ext cx="6480001" cy="288000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102" name="Picture "/>
          <p:cNvSpPr>
            <a:spLocks noGrp="1"/>
          </p:cNvSpPr>
          <p:nvPr>
            <p:ph type="pic" sz="quarter" idx="22"/>
          </p:nvPr>
        </p:nvSpPr>
        <p:spPr>
          <a:xfrm>
            <a:off x="8266714" y="900000"/>
            <a:ext cx="3536849" cy="290648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62900" y="4164600"/>
            <a:ext cx="3542401" cy="22870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/>
            </a:lvl1pPr>
            <a:lvl2pPr marL="169465" indent="-158353">
              <a:buFontTx/>
              <a:defRPr sz="1800"/>
            </a:lvl2pPr>
            <a:lvl3pPr marL="222250" indent="-211138">
              <a:buFontTx/>
              <a:defRPr sz="1800"/>
            </a:lvl3pPr>
            <a:lvl4pPr marL="0" indent="11111">
              <a:buSzTx/>
              <a:buFontTx/>
              <a:buNone/>
              <a:defRPr sz="1800"/>
            </a:lvl4pPr>
            <a:lvl5pPr marL="180975" indent="-180975">
              <a:buSzPct val="80000"/>
              <a:buFontTx/>
              <a:buChar char="•"/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356350"/>
            <a:ext cx="2844800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CL single text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Main headline, Arial 44pt bold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Main headline, Arial 44pt bold</a:t>
            </a:r>
          </a:p>
        </p:txBody>
      </p:sp>
      <p:sp>
        <p:nvSpPr>
          <p:cNvPr id="11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CL branding brackground"/>
          <p:cNvSpPr/>
          <p:nvPr/>
        </p:nvSpPr>
        <p:spPr>
          <a:xfrm>
            <a:off x="0" y="0"/>
            <a:ext cx="12192000" cy="66414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UCL Branding" descr="UCL Brandi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0"/>
            <a:ext cx="12195073" cy="5455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Main headline, Arial 44pt bold"/>
          <p:cNvSpPr txBox="1">
            <a:spLocks noGrp="1"/>
          </p:cNvSpPr>
          <p:nvPr>
            <p:ph type="title" hasCustomPrompt="1"/>
          </p:nvPr>
        </p:nvSpPr>
        <p:spPr>
          <a:xfrm>
            <a:off x="359999" y="899999"/>
            <a:ext cx="8999902" cy="6641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Main headline, Arial 44pt bold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359999" y="1799997"/>
            <a:ext cx="10439066" cy="42120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2pPr marL="476250"/>
            <a:lvl3pPr marL="789517" indent="-281517"/>
            <a:lvl4pPr marL="990600" indent="-228600">
              <a:buSzPct val="60000"/>
              <a:buChar char="•"/>
            </a:lvl4pPr>
            <a:lvl5pPr marL="1257300">
              <a:buSzPct val="40000"/>
              <a:buChar char="✴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10203" y="6479999"/>
            <a:ext cx="182216" cy="17281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4572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9144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13716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182880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5425" marR="0" indent="-22542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222250" marR="0" indent="-22225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8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292629" marR="0" indent="-28151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8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11111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/>
        <a:buNone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41300" marR="0" indent="-2413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8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qusco-itn.eu/2020/02/18/andrea/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ACULTY, DEPARTME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Main image" descr="Main 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t="5535" b="553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26" name="Quantum Technologies for Neutrino Mass"/>
          <p:cNvSpPr txBox="1">
            <a:spLocks noGrp="1"/>
          </p:cNvSpPr>
          <p:nvPr>
            <p:ph type="title"/>
          </p:nvPr>
        </p:nvSpPr>
        <p:spPr>
          <a:xfrm>
            <a:off x="0" y="1549104"/>
            <a:ext cx="6237767" cy="975795"/>
          </a:xfrm>
          <a:prstGeom prst="rect">
            <a:avLst/>
          </a:prstGeom>
        </p:spPr>
        <p:txBody>
          <a:bodyPr/>
          <a:lstStyle>
            <a:lvl1pPr defTabSz="612648">
              <a:defRPr sz="2948"/>
            </a:lvl1pPr>
          </a:lstStyle>
          <a:p>
            <a:r>
              <a:t>Quantum Technologies for Neutrino Mass</a:t>
            </a:r>
          </a:p>
        </p:txBody>
      </p:sp>
      <p:pic>
        <p:nvPicPr>
          <p:cNvPr id="227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008" y="3409860"/>
            <a:ext cx="6237767" cy="349315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yan Nichol (for QTNM collaboration)"/>
          <p:cNvSpPr txBox="1"/>
          <p:nvPr/>
        </p:nvSpPr>
        <p:spPr>
          <a:xfrm>
            <a:off x="0" y="6390480"/>
            <a:ext cx="6237767" cy="46899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defRPr sz="2400">
                <a:latin typeface="Avenir Heavy"/>
                <a:ea typeface="Avenir Heavy"/>
                <a:cs typeface="Avenir Heavy"/>
                <a:sym typeface="Avenir Heavy"/>
              </a:defRPr>
            </a:lvl1pPr>
          </a:lstStyle>
          <a:p>
            <a:r>
              <a:t>Ryan Nichol (for QTNM collaboration)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roject 8 Tritium Spectr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 8 Tritium Spectrum</a:t>
            </a:r>
          </a:p>
        </p:txBody>
      </p:sp>
      <p:sp>
        <p:nvSpPr>
          <p:cNvPr id="304" name="First tritium spectrum measured by Project-8 using effective trap size of 1mm3"/>
          <p:cNvSpPr txBox="1">
            <a:spLocks noGrp="1"/>
          </p:cNvSpPr>
          <p:nvPr>
            <p:ph type="body" sz="quarter" idx="1"/>
          </p:nvPr>
        </p:nvSpPr>
        <p:spPr>
          <a:xfrm>
            <a:off x="359228" y="1568076"/>
            <a:ext cx="3735784" cy="2187949"/>
          </a:xfrm>
          <a:prstGeom prst="rect">
            <a:avLst/>
          </a:prstGeom>
        </p:spPr>
        <p:txBody>
          <a:bodyPr/>
          <a:lstStyle/>
          <a:p>
            <a:pPr indent="9000" defTabSz="740663">
              <a:spcBef>
                <a:spcPts val="800"/>
              </a:spcBef>
              <a:defRPr sz="2916"/>
            </a:pPr>
            <a:r>
              <a:t>First tritium spectrum measured by Project-8 using effective trap size of 1mm</a:t>
            </a:r>
            <a:r>
              <a:rPr baseline="31999"/>
              <a:t>3</a:t>
            </a:r>
          </a:p>
        </p:txBody>
      </p:sp>
      <p:sp>
        <p:nvSpPr>
          <p:cNvPr id="305" name="Text"/>
          <p:cNvSpPr>
            <a:spLocks noGrp="1"/>
          </p:cNvSpPr>
          <p:nvPr>
            <p:ph type="body" idx="21"/>
          </p:nvPr>
        </p:nvSpPr>
        <p:spPr>
          <a:xfrm>
            <a:off x="393866" y="4128502"/>
            <a:ext cx="4138931" cy="21879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indent="-215900">
              <a:lnSpc>
                <a:spcPct val="100000"/>
              </a:lnSpc>
              <a:buSzPct val="8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3770 events measured over 82 days of operation</a:t>
            </a:r>
          </a:p>
          <a:p>
            <a:pPr indent="-215900">
              <a:lnSpc>
                <a:spcPct val="100000"/>
              </a:lnSpc>
              <a:buSzPct val="8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Great proof of principle</a:t>
            </a:r>
          </a:p>
        </p:txBody>
      </p:sp>
      <p:sp>
        <p:nvSpPr>
          <p:cNvPr id="306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5812" y="1476612"/>
            <a:ext cx="6991535" cy="51951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How to scale up the CRES technology?"/>
          <p:cNvSpPr txBox="1">
            <a:spLocks noGrp="1"/>
          </p:cNvSpPr>
          <p:nvPr>
            <p:ph type="title"/>
          </p:nvPr>
        </p:nvSpPr>
        <p:spPr>
          <a:xfrm>
            <a:off x="254000" y="635000"/>
            <a:ext cx="10229853" cy="1368001"/>
          </a:xfrm>
          <a:prstGeom prst="rect">
            <a:avLst/>
          </a:prstGeom>
        </p:spPr>
        <p:txBody>
          <a:bodyPr/>
          <a:lstStyle/>
          <a:p>
            <a:r>
              <a:t>How to scale up the CRES technology?</a:t>
            </a:r>
          </a:p>
        </p:txBody>
      </p:sp>
      <p:sp>
        <p:nvSpPr>
          <p:cNvPr id="311" name="Source is transparent to microwave radiat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Source is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transparent</a:t>
            </a:r>
            <a:r>
              <a:t> to microwave radiation</a:t>
            </a:r>
          </a:p>
          <a:p>
            <a:r>
              <a:t>No need to transport electron to detector,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minimise losses</a:t>
            </a:r>
          </a:p>
          <a:p>
            <a:r>
              <a:t>Exquisite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precision</a:t>
            </a:r>
            <a:r>
              <a:t> from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frequency</a:t>
            </a:r>
            <a:r>
              <a:t> measurement </a:t>
            </a:r>
          </a:p>
          <a:p>
            <a:r>
              <a:t>Can measure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differential</a:t>
            </a:r>
            <a:r>
              <a:t> spectrum not just integral spectrum</a:t>
            </a:r>
          </a:p>
        </p:txBody>
      </p:sp>
      <p:sp>
        <p:nvSpPr>
          <p:cNvPr id="312" name="Text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Ultimate precision needs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atomic</a:t>
            </a:r>
            <a:r>
              <a:t> not molecular tritium</a:t>
            </a:r>
          </a:p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Need to trap and observe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~10</a:t>
            </a:r>
            <a:r>
              <a:rPr baseline="31999">
                <a:latin typeface="Avenir Heavy"/>
                <a:ea typeface="Avenir Heavy"/>
                <a:cs typeface="Avenir Heavy"/>
                <a:sym typeface="Avenir Heavy"/>
              </a:rPr>
              <a:t>20</a:t>
            </a:r>
            <a:r>
              <a:t>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Tritium-atoms</a:t>
            </a:r>
          </a:p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Emitted power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sub-fW</a:t>
            </a:r>
            <a:r>
              <a:t>, need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spectrometry</a:t>
            </a:r>
            <a:r>
              <a:t> with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&lt;1ppm</a:t>
            </a:r>
            <a:r>
              <a:t> resolution</a:t>
            </a:r>
          </a:p>
          <a:p>
            <a:pPr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Need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magnetometry</a:t>
            </a:r>
            <a:r>
              <a:t> with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&lt;1ppm</a:t>
            </a:r>
            <a:r>
              <a:t> resolution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60256" y="6661150"/>
            <a:ext cx="170905" cy="17281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314" name="Advantages"/>
          <p:cNvSpPr txBox="1"/>
          <p:nvPr/>
        </p:nvSpPr>
        <p:spPr>
          <a:xfrm>
            <a:off x="1392643" y="1470419"/>
            <a:ext cx="3333802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Advantages</a:t>
            </a:r>
          </a:p>
        </p:txBody>
      </p:sp>
      <p:sp>
        <p:nvSpPr>
          <p:cNvPr id="315" name="Challenges"/>
          <p:cNvSpPr txBox="1"/>
          <p:nvPr/>
        </p:nvSpPr>
        <p:spPr>
          <a:xfrm>
            <a:off x="6972643" y="1470419"/>
            <a:ext cx="3130195" cy="929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48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Challenges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Quantum Technologies for Neutrino Mass"/>
          <p:cNvSpPr txBox="1">
            <a:spLocks noGrp="1"/>
          </p:cNvSpPr>
          <p:nvPr>
            <p:ph type="title"/>
          </p:nvPr>
        </p:nvSpPr>
        <p:spPr>
          <a:xfrm>
            <a:off x="254000" y="635000"/>
            <a:ext cx="11256413" cy="2880000"/>
          </a:xfrm>
          <a:prstGeom prst="rect">
            <a:avLst/>
          </a:prstGeom>
        </p:spPr>
        <p:txBody>
          <a:bodyPr/>
          <a:lstStyle/>
          <a:p>
            <a:r>
              <a:t>Quantum Technologies for Neutrino Mass</a:t>
            </a:r>
          </a:p>
        </p:txBody>
      </p:sp>
      <p:sp>
        <p:nvSpPr>
          <p:cNvPr id="318" name="New UK collaboration to use CRES technique to measure neutrino mass"/>
          <p:cNvSpPr txBox="1">
            <a:spLocks noGrp="1"/>
          </p:cNvSpPr>
          <p:nvPr>
            <p:ph type="body" sz="quarter" idx="1"/>
          </p:nvPr>
        </p:nvSpPr>
        <p:spPr>
          <a:xfrm>
            <a:off x="339844" y="2658857"/>
            <a:ext cx="7896983" cy="1021951"/>
          </a:xfrm>
          <a:prstGeom prst="rect">
            <a:avLst/>
          </a:prstGeom>
        </p:spPr>
        <p:txBody>
          <a:bodyPr/>
          <a:lstStyle>
            <a:lvl1pPr indent="9000" defTabSz="740663">
              <a:spcBef>
                <a:spcPts val="800"/>
              </a:spcBef>
              <a:defRPr sz="2916"/>
            </a:lvl1pPr>
          </a:lstStyle>
          <a:p>
            <a:r>
              <a:t>New UK collaboration to use CRES technique to measure neutrino mass</a:t>
            </a:r>
          </a:p>
        </p:txBody>
      </p:sp>
      <p:sp>
        <p:nvSpPr>
          <p:cNvPr id="319" name="Text"/>
          <p:cNvSpPr>
            <a:spLocks noGrp="1"/>
          </p:cNvSpPr>
          <p:nvPr>
            <p:ph type="body" idx="21"/>
          </p:nvPr>
        </p:nvSpPr>
        <p:spPr>
          <a:xfrm>
            <a:off x="42735" y="3919354"/>
            <a:ext cx="3406709" cy="266991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137509" indent="-131698" defTabSz="557784">
              <a:lnSpc>
                <a:spcPct val="100000"/>
              </a:lnSpc>
              <a:spcBef>
                <a:spcPts val="600"/>
              </a:spcBef>
              <a:buSzPct val="80000"/>
              <a:defRPr sz="2196"/>
            </a:pPr>
            <a:r>
              <a:t>Current CRES:</a:t>
            </a:r>
          </a:p>
          <a:p>
            <a:pPr marL="410591" lvl="1" indent="-131698" defTabSz="557784">
              <a:lnSpc>
                <a:spcPct val="100000"/>
              </a:lnSpc>
              <a:spcBef>
                <a:spcPts val="600"/>
              </a:spcBef>
              <a:defRPr sz="2196"/>
            </a:pPr>
            <a:r>
              <a:t>~1mm</a:t>
            </a:r>
            <a:r>
              <a:rPr baseline="31999"/>
              <a:t>3 </a:t>
            </a:r>
            <a:r>
              <a:t>trap</a:t>
            </a:r>
          </a:p>
          <a:p>
            <a:pPr marL="410591" lvl="1" indent="-131698" defTabSz="557784">
              <a:lnSpc>
                <a:spcPct val="100000"/>
              </a:lnSpc>
              <a:spcBef>
                <a:spcPts val="600"/>
              </a:spcBef>
              <a:defRPr sz="2196"/>
            </a:pPr>
            <a:r>
              <a:t>3770 electron events</a:t>
            </a:r>
            <a:endParaRPr baseline="31999"/>
          </a:p>
          <a:p>
            <a:pPr marL="410591" lvl="1" indent="-131698" defTabSz="557784">
              <a:lnSpc>
                <a:spcPct val="100000"/>
              </a:lnSpc>
              <a:spcBef>
                <a:spcPts val="600"/>
              </a:spcBef>
              <a:defRPr sz="2196"/>
            </a:pPr>
            <a:r>
              <a:t>Trap inside waveguide</a:t>
            </a:r>
          </a:p>
          <a:p>
            <a:pPr marL="410591" lvl="1" indent="-131698" defTabSz="557784">
              <a:lnSpc>
                <a:spcPct val="100000"/>
              </a:lnSpc>
              <a:spcBef>
                <a:spcPts val="600"/>
              </a:spcBef>
              <a:defRPr sz="2196"/>
            </a:pPr>
            <a:r>
              <a:t>Single channel</a:t>
            </a:r>
          </a:p>
          <a:p>
            <a:pPr marL="410591" lvl="1" indent="-131698" defTabSz="557784">
              <a:lnSpc>
                <a:spcPct val="100000"/>
              </a:lnSpc>
              <a:spcBef>
                <a:spcPts val="600"/>
              </a:spcBef>
              <a:defRPr sz="2196"/>
            </a:pPr>
            <a:r>
              <a:t>Molecular tritium</a:t>
            </a:r>
          </a:p>
        </p:txBody>
      </p:sp>
      <p:sp>
        <p:nvSpPr>
          <p:cNvPr id="320" name="Text"/>
          <p:cNvSpPr>
            <a:spLocks noGrp="1"/>
          </p:cNvSpPr>
          <p:nvPr>
            <p:ph type="body" idx="22"/>
          </p:nvPr>
        </p:nvSpPr>
        <p:spPr>
          <a:xfrm>
            <a:off x="9231873" y="3919354"/>
            <a:ext cx="2786538" cy="266991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185737" indent="-185737" defTabSz="594359">
              <a:spcBef>
                <a:spcPts val="600"/>
              </a:spcBef>
              <a:defRPr sz="2340"/>
            </a:pPr>
            <a:r>
              <a:t>Future CRES:</a:t>
            </a:r>
          </a:p>
          <a:p>
            <a:pPr marL="482917" lvl="1" indent="-185737" defTabSz="594359">
              <a:spcBef>
                <a:spcPts val="600"/>
              </a:spcBef>
              <a:buSzPct val="100000"/>
              <a:defRPr sz="2340"/>
            </a:pPr>
            <a:r>
              <a:t>~1000cm</a:t>
            </a:r>
            <a:r>
              <a:rPr baseline="31999"/>
              <a:t>3</a:t>
            </a:r>
          </a:p>
          <a:p>
            <a:pPr marL="482917" lvl="1" indent="-185737" defTabSz="594359">
              <a:spcBef>
                <a:spcPts val="600"/>
              </a:spcBef>
              <a:buSzPct val="100000"/>
              <a:defRPr sz="2340"/>
            </a:pPr>
            <a:r>
              <a:t>&gt;10</a:t>
            </a:r>
            <a:r>
              <a:rPr baseline="31999"/>
              <a:t>14</a:t>
            </a:r>
            <a:r>
              <a:t> electrons</a:t>
            </a:r>
            <a:endParaRPr baseline="31999"/>
          </a:p>
          <a:p>
            <a:pPr marL="482917" lvl="1" indent="-185737" defTabSz="594359">
              <a:spcBef>
                <a:spcPts val="600"/>
              </a:spcBef>
              <a:buSzPct val="100000"/>
              <a:defRPr sz="2340"/>
            </a:pPr>
            <a:r>
              <a:t>Trap viewed by antennas</a:t>
            </a:r>
          </a:p>
          <a:p>
            <a:pPr marL="482917" lvl="1" indent="-185737" defTabSz="594359">
              <a:spcBef>
                <a:spcPts val="600"/>
              </a:spcBef>
              <a:buSzPct val="100000"/>
              <a:defRPr sz="2340"/>
            </a:pPr>
            <a:r>
              <a:t>Multi-channel</a:t>
            </a:r>
          </a:p>
          <a:p>
            <a:pPr marL="482917" lvl="1" indent="-185737" defTabSz="594359">
              <a:spcBef>
                <a:spcPts val="600"/>
              </a:spcBef>
              <a:buSzPct val="100000"/>
              <a:defRPr sz="2340"/>
            </a:pPr>
            <a:r>
              <a:t>Atomic tritium</a:t>
            </a:r>
          </a:p>
        </p:txBody>
      </p:sp>
      <p:sp>
        <p:nvSpPr>
          <p:cNvPr id="3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2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1396747"/>
            <a:ext cx="10883901" cy="1079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92176_alt2.png" descr="92176_alt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7271" y="2268574"/>
            <a:ext cx="5844919" cy="4383688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Arrow"/>
          <p:cNvSpPr/>
          <p:nvPr/>
        </p:nvSpPr>
        <p:spPr>
          <a:xfrm>
            <a:off x="5090642" y="4295776"/>
            <a:ext cx="2778206" cy="1270001"/>
          </a:xfrm>
          <a:prstGeom prst="rightArrow">
            <a:avLst>
              <a:gd name="adj1" fmla="val 32000"/>
              <a:gd name="adj2" fmla="val 64000"/>
            </a:avLst>
          </a:prstGeom>
          <a:gradFill>
            <a:gsLst>
              <a:gs pos="0">
                <a:srgbClr val="E55A54"/>
              </a:gs>
              <a:gs pos="50000">
                <a:srgbClr val="E93428"/>
              </a:gs>
              <a:gs pos="100000">
                <a:srgbClr val="D8261A"/>
              </a:gs>
            </a:gsLst>
            <a:lin ang="5400000"/>
          </a:gradFill>
          <a:ln w="635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25" name="hqEe4.jpg" descr="hqEe4.jpg"/>
          <p:cNvPicPr>
            <a:picLocks noChangeAspect="1"/>
          </p:cNvPicPr>
          <p:nvPr/>
        </p:nvPicPr>
        <p:blipFill>
          <a:blip r:embed="rId4"/>
          <a:srcRect l="36046" t="32452" r="33786" b="29873"/>
          <a:stretch>
            <a:fillRect/>
          </a:stretch>
        </p:blipFill>
        <p:spPr>
          <a:xfrm>
            <a:off x="3611627" y="4289228"/>
            <a:ext cx="1313854" cy="12831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yclotron Radiation Emission Spectroscopy Demonstrator Apparatus (CRESDA)"/>
          <p:cNvSpPr txBox="1">
            <a:spLocks noGrp="1"/>
          </p:cNvSpPr>
          <p:nvPr>
            <p:ph type="title"/>
          </p:nvPr>
        </p:nvSpPr>
        <p:spPr>
          <a:xfrm>
            <a:off x="254000" y="635000"/>
            <a:ext cx="11531673" cy="2880000"/>
          </a:xfrm>
          <a:prstGeom prst="rect">
            <a:avLst/>
          </a:prstGeom>
        </p:spPr>
        <p:txBody>
          <a:bodyPr/>
          <a:lstStyle/>
          <a:p>
            <a:r>
              <a:t>Cyclotron Radiation Emission Spectroscopy Demonstrator Apparatus (CRESDA) </a:t>
            </a:r>
          </a:p>
        </p:txBody>
      </p:sp>
      <p:sp>
        <p:nvSpPr>
          <p:cNvPr id="328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3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3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83" y="2252133"/>
            <a:ext cx="11137901" cy="381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3" y="5913966"/>
            <a:ext cx="7061201" cy="7874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Atomic source and confin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Atomic source and confinement</a:t>
            </a:r>
          </a:p>
        </p:txBody>
      </p:sp>
      <p:sp>
        <p:nvSpPr>
          <p:cNvPr id="334" name="Challenge is decelerating the supersonic atoms"/>
          <p:cNvSpPr txBox="1">
            <a:spLocks noGrp="1"/>
          </p:cNvSpPr>
          <p:nvPr>
            <p:ph type="body" sz="quarter" idx="1"/>
          </p:nvPr>
        </p:nvSpPr>
        <p:spPr>
          <a:xfrm>
            <a:off x="342294" y="1418833"/>
            <a:ext cx="8719458" cy="804549"/>
          </a:xfrm>
          <a:prstGeom prst="rect">
            <a:avLst/>
          </a:prstGeom>
        </p:spPr>
        <p:txBody>
          <a:bodyPr/>
          <a:lstStyle>
            <a:lvl1pPr indent="10000" defTabSz="822959">
              <a:spcBef>
                <a:spcPts val="900"/>
              </a:spcBef>
              <a:defRPr sz="3239"/>
            </a:lvl1pPr>
          </a:lstStyle>
          <a:p>
            <a:r>
              <a:t>Challenge is decelerating the supersonic atoms</a:t>
            </a:r>
          </a:p>
        </p:txBody>
      </p:sp>
      <p:sp>
        <p:nvSpPr>
          <p:cNvPr id="335" name="Text"/>
          <p:cNvSpPr>
            <a:spLocks noGrp="1"/>
          </p:cNvSpPr>
          <p:nvPr>
            <p:ph type="body" idx="21"/>
          </p:nvPr>
        </p:nvSpPr>
        <p:spPr>
          <a:xfrm>
            <a:off x="1411040" y="2226329"/>
            <a:ext cx="3415613" cy="54559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9525">
              <a:lnSpc>
                <a:spcPct val="100000"/>
              </a:lnSpc>
              <a:buSzTx/>
              <a:buNone/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Zeeman Deceleration </a:t>
            </a:r>
          </a:p>
        </p:txBody>
      </p:sp>
      <p:sp>
        <p:nvSpPr>
          <p:cNvPr id="336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3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3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46" y="2656338"/>
            <a:ext cx="5400001" cy="36498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379" y="2583876"/>
            <a:ext cx="5165242" cy="3794783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Text"/>
          <p:cNvSpPr/>
          <p:nvPr/>
        </p:nvSpPr>
        <p:spPr>
          <a:xfrm>
            <a:off x="6932194" y="2226329"/>
            <a:ext cx="3415612" cy="5455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indent="8096" defTabSz="777240">
              <a:spcBef>
                <a:spcPts val="800"/>
              </a:spcBef>
              <a:buFont typeface="Arial"/>
              <a:defRPr sz="204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Rydberg-Stark Deceleration </a:t>
            </a:r>
          </a:p>
        </p:txBody>
      </p:sp>
      <p:sp>
        <p:nvSpPr>
          <p:cNvPr id="341" name="Hogan, Motsch and Merkt, Phys. Chem. Chem. Phys. 13, 18705 (2011)"/>
          <p:cNvSpPr txBox="1"/>
          <p:nvPr/>
        </p:nvSpPr>
        <p:spPr>
          <a:xfrm>
            <a:off x="3178211" y="6487935"/>
            <a:ext cx="6572013" cy="54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600"/>
            </a:lvl1pPr>
          </a:lstStyle>
          <a:p>
            <a:r>
              <a:t>Hogan, Motsch and Merkt, Phys. Chem. Chem. Phys. 13, 18705 (2011)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Rydberg atom magnetomet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Rydberg atom magnetometry</a:t>
            </a:r>
          </a:p>
        </p:txBody>
      </p:sp>
      <p:sp>
        <p:nvSpPr>
          <p:cNvPr id="344" name="Circular Rydberg states can be used to measure magnetic (and electric) fields"/>
          <p:cNvSpPr txBox="1">
            <a:spLocks noGrp="1"/>
          </p:cNvSpPr>
          <p:nvPr>
            <p:ph type="body" sz="quarter" idx="1"/>
          </p:nvPr>
        </p:nvSpPr>
        <p:spPr>
          <a:xfrm>
            <a:off x="376161" y="1916551"/>
            <a:ext cx="5777311" cy="1447801"/>
          </a:xfrm>
          <a:prstGeom prst="rect">
            <a:avLst/>
          </a:prstGeom>
        </p:spPr>
        <p:txBody>
          <a:bodyPr/>
          <a:lstStyle>
            <a:lvl1pPr indent="8778" defTabSz="722376">
              <a:spcBef>
                <a:spcPts val="700"/>
              </a:spcBef>
              <a:defRPr sz="2844"/>
            </a:lvl1pPr>
          </a:lstStyle>
          <a:p>
            <a:r>
              <a:t>Circular Rydberg states can be used to measure magnetic (and electric) fields</a:t>
            </a:r>
          </a:p>
        </p:txBody>
      </p:sp>
      <p:sp>
        <p:nvSpPr>
          <p:cNvPr id="345" name="Text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indent="-215900">
              <a:lnSpc>
                <a:spcPct val="100000"/>
              </a:lnSpc>
              <a:buSzPct val="80000"/>
            </a:lvl1pPr>
          </a:lstStyle>
          <a:p>
            <a:r>
              <a:t>We can use the deuterium/tritium atoms to map the magnetic field in the trap region to the sub-ppm level required</a:t>
            </a:r>
          </a:p>
        </p:txBody>
      </p:sp>
      <p:sp>
        <p:nvSpPr>
          <p:cNvPr id="346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3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48" name="andrea-blog-4.png" descr="andrea-blog-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572" y="597267"/>
            <a:ext cx="3903576" cy="6085631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From A. Muni"/>
          <p:cNvSpPr txBox="1"/>
          <p:nvPr/>
        </p:nvSpPr>
        <p:spPr>
          <a:xfrm>
            <a:off x="9690685" y="6471002"/>
            <a:ext cx="1463351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From A. Muni</a:t>
            </a:r>
          </a:p>
        </p:txBody>
      </p:sp>
      <p:pic>
        <p:nvPicPr>
          <p:cNvPr id="350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21129" y="1391241"/>
            <a:ext cx="2234698" cy="1013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3D_field_mapping_spec.pdf" descr="3D_field_mapping_spec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5312" y="2373160"/>
            <a:ext cx="3166174" cy="45406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torage Ring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Storage Ring</a:t>
            </a:r>
          </a:p>
        </p:txBody>
      </p:sp>
      <p:sp>
        <p:nvSpPr>
          <p:cNvPr id="354" name="Large text size, Arial 36 poi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5" name="Text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indent="-215900">
              <a:lnSpc>
                <a:spcPct val="100000"/>
              </a:lnSpc>
              <a:buSzPct val="80000"/>
            </a:pPr>
            <a:endParaRPr/>
          </a:p>
        </p:txBody>
      </p:sp>
      <p:sp>
        <p:nvSpPr>
          <p:cNvPr id="356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3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501" y="1642943"/>
            <a:ext cx="9944101" cy="485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8150" y="1342073"/>
            <a:ext cx="3949700" cy="546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RES Magnet Assembl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CRES Magnet Assembly</a:t>
            </a:r>
          </a:p>
        </p:txBody>
      </p:sp>
      <p:sp>
        <p:nvSpPr>
          <p:cNvPr id="362" name="Large text size, Arial 36 poin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3" name="Text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indent="-215900">
              <a:lnSpc>
                <a:spcPct val="100000"/>
              </a:lnSpc>
              <a:buSzPct val="80000"/>
            </a:pPr>
            <a:endParaRPr/>
          </a:p>
        </p:txBody>
      </p:sp>
      <p:sp>
        <p:nvSpPr>
          <p:cNvPr id="364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3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36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99" y="1488016"/>
            <a:ext cx="11074401" cy="496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Quantum Preamplifi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Quantum Preamplifier</a:t>
            </a:r>
          </a:p>
        </p:txBody>
      </p:sp>
      <p:sp>
        <p:nvSpPr>
          <p:cNvPr id="369" name="Text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indent="-215900">
              <a:lnSpc>
                <a:spcPct val="100000"/>
              </a:lnSpc>
              <a:buSzPct val="80000"/>
            </a:pPr>
            <a:endParaRPr/>
          </a:p>
        </p:txBody>
      </p:sp>
      <p:sp>
        <p:nvSpPr>
          <p:cNvPr id="370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372" name="R. Nichol, QTNM, SPIE.Photonex, Glasgow 2021"/>
          <p:cNvSpPr txBox="1"/>
          <p:nvPr/>
        </p:nvSpPr>
        <p:spPr>
          <a:xfrm>
            <a:off x="-161358" y="6661150"/>
            <a:ext cx="3796820" cy="1728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r>
              <a:t>R. Nichol, QTNM, SPIE.Photonex, Glasgow 2021</a:t>
            </a:r>
          </a:p>
        </p:txBody>
      </p:sp>
      <p:sp>
        <p:nvSpPr>
          <p:cNvPr id="373" name="Text"/>
          <p:cNvSpPr txBox="1"/>
          <p:nvPr/>
        </p:nvSpPr>
        <p:spPr>
          <a:xfrm>
            <a:off x="11835909" y="6661150"/>
            <a:ext cx="288358" cy="1728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algn="r">
              <a:defRPr sz="1200">
                <a:solidFill>
                  <a:srgbClr val="888888"/>
                </a:solidFill>
              </a:defRPr>
            </a:pPr>
            <a:endParaRPr/>
          </a:p>
        </p:txBody>
      </p:sp>
      <p:pic>
        <p:nvPicPr>
          <p:cNvPr id="37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9212" y="3485856"/>
            <a:ext cx="3650901" cy="3042418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The collaboration are pursuing two quantum-limited preamplifier technology possibilities:…"/>
          <p:cNvSpPr txBox="1"/>
          <p:nvPr/>
        </p:nvSpPr>
        <p:spPr>
          <a:xfrm>
            <a:off x="324542" y="1582375"/>
            <a:ext cx="7248400" cy="5094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indent="11111">
              <a:spcBef>
                <a:spcPts val="1000"/>
              </a:spcBef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 collaboration are pursuing two quantum-limited preamplifier technology possibilities:</a:t>
            </a:r>
          </a:p>
          <a:p>
            <a:pPr marL="360947" indent="-360947">
              <a:spcBef>
                <a:spcPts val="1000"/>
              </a:spcBef>
              <a:buSzPct val="100000"/>
              <a:buChar char="•"/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Josephson Travelling Wave Parametric pre-Amplifier (JTWPA)</a:t>
            </a:r>
          </a:p>
          <a:p>
            <a:pPr marL="360947" indent="-360947">
              <a:spcBef>
                <a:spcPts val="1000"/>
              </a:spcBef>
              <a:buSzPct val="100000"/>
              <a:buChar char="•"/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t>Superconducting Low-Inductance Undulatory Galvanometer (SLUG)</a:t>
            </a:r>
          </a:p>
        </p:txBody>
      </p:sp>
      <p:pic>
        <p:nvPicPr>
          <p:cNvPr id="3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546" y="691546"/>
            <a:ext cx="3202989" cy="2766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Future Tritium Stag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Tritium Stage</a:t>
            </a:r>
          </a:p>
        </p:txBody>
      </p:sp>
      <p:sp>
        <p:nvSpPr>
          <p:cNvPr id="379" name="Already collaborating with the Culham Centre for Fusion Energy to ensure that CRESDA is tritium ready"/>
          <p:cNvSpPr txBox="1">
            <a:spLocks noGrp="1"/>
          </p:cNvSpPr>
          <p:nvPr>
            <p:ph type="body" sz="quarter" idx="1"/>
          </p:nvPr>
        </p:nvSpPr>
        <p:spPr>
          <a:xfrm>
            <a:off x="359228" y="1721822"/>
            <a:ext cx="6030506" cy="2070489"/>
          </a:xfrm>
          <a:prstGeom prst="rect">
            <a:avLst/>
          </a:prstGeom>
        </p:spPr>
        <p:txBody>
          <a:bodyPr/>
          <a:lstStyle>
            <a:lvl1pPr indent="9889" defTabSz="813816">
              <a:spcBef>
                <a:spcPts val="800"/>
              </a:spcBef>
              <a:defRPr sz="3204"/>
            </a:lvl1pPr>
          </a:lstStyle>
          <a:p>
            <a:r>
              <a:t>Already collaborating with the Culham Centre for Fusion Energy to ensure that CRESDA is tritium ready </a:t>
            </a:r>
          </a:p>
        </p:txBody>
      </p:sp>
      <p:sp>
        <p:nvSpPr>
          <p:cNvPr id="380" name="Text"/>
          <p:cNvSpPr>
            <a:spLocks noGrp="1"/>
          </p:cNvSpPr>
          <p:nvPr>
            <p:ph type="body" idx="21"/>
          </p:nvPr>
        </p:nvSpPr>
        <p:spPr>
          <a:xfrm>
            <a:off x="359999" y="4176076"/>
            <a:ext cx="6715887" cy="235198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indent="-215900">
              <a:lnSpc>
                <a:spcPct val="100000"/>
              </a:lnSpc>
              <a:buSzPct val="80000"/>
            </a:pPr>
            <a:r>
              <a:t>Current QTNM 2021-2024 CRESDA @ UCL</a:t>
            </a:r>
          </a:p>
          <a:p>
            <a:pPr indent="-215900">
              <a:lnSpc>
                <a:spcPct val="100000"/>
              </a:lnSpc>
              <a:buSzPct val="80000"/>
            </a:pPr>
            <a:r>
              <a:t>2025: next stage CRESDA @ tritium facility</a:t>
            </a:r>
          </a:p>
          <a:p>
            <a:pPr indent="-215900">
              <a:lnSpc>
                <a:spcPct val="100000"/>
              </a:lnSpc>
              <a:buSzPct val="80000"/>
            </a:pPr>
            <a:r>
              <a:t>2029: ultimate neutrino mass experiment </a:t>
            </a:r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382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8065" y="634999"/>
            <a:ext cx="4327870" cy="28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Unknown.jpeg" descr="Unknown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547" y="3804500"/>
            <a:ext cx="4248906" cy="25581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Neutrino mass hist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Neutrino mass history</a:t>
            </a:r>
          </a:p>
        </p:txBody>
      </p:sp>
      <p:sp>
        <p:nvSpPr>
          <p:cNvPr id="231" name="Text"/>
          <p:cNvSpPr>
            <a:spLocks noGrp="1"/>
          </p:cNvSpPr>
          <p:nvPr>
            <p:ph type="body" idx="21"/>
          </p:nvPr>
        </p:nvSpPr>
        <p:spPr>
          <a:xfrm>
            <a:off x="381000" y="1397000"/>
            <a:ext cx="5591799" cy="5080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193865" indent="-185673" defTabSz="786384">
              <a:lnSpc>
                <a:spcPct val="100000"/>
              </a:lnSpc>
              <a:spcBef>
                <a:spcPts val="800"/>
              </a:spcBef>
              <a:buSzPct val="80000"/>
              <a:defRPr sz="2064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 1930 Wolfgang Pauli postulated a neutral particle carried away some of the energy in beta decays </a:t>
            </a:r>
          </a:p>
          <a:p>
            <a:pPr marL="193865" indent="-185673" defTabSz="786384">
              <a:lnSpc>
                <a:spcPct val="100000"/>
              </a:lnSpc>
              <a:spcBef>
                <a:spcPts val="800"/>
              </a:spcBef>
              <a:buSzPct val="80000"/>
              <a:defRPr sz="2064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 the 1930’s Enrico Fermi:</a:t>
            </a:r>
          </a:p>
          <a:p>
            <a:pPr marL="578866" lvl="1" indent="-185673" defTabSz="786384">
              <a:lnSpc>
                <a:spcPct val="100000"/>
              </a:lnSpc>
              <a:spcBef>
                <a:spcPts val="800"/>
              </a:spcBef>
              <a:defRPr sz="2064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Named the neutrino </a:t>
            </a:r>
          </a:p>
          <a:p>
            <a:pPr marL="578866" lvl="1" indent="-185673" defTabSz="786384">
              <a:lnSpc>
                <a:spcPct val="100000"/>
              </a:lnSpc>
              <a:spcBef>
                <a:spcPts val="800"/>
              </a:spcBef>
              <a:defRPr sz="2064">
                <a:latin typeface="Avenir Book"/>
                <a:ea typeface="Avenir Book"/>
                <a:cs typeface="Avenir Book"/>
                <a:sym typeface="Avenir Book"/>
              </a:defRPr>
            </a:pPr>
            <a:r>
              <a:t> Wrote his theory of beta-decay</a:t>
            </a:r>
          </a:p>
          <a:p>
            <a:pPr marL="972058" lvl="2" indent="-185673" defTabSz="786384">
              <a:lnSpc>
                <a:spcPct val="100000"/>
              </a:lnSpc>
              <a:spcBef>
                <a:spcPts val="800"/>
              </a:spcBef>
              <a:defRPr sz="2064">
                <a:latin typeface="Avenir Book"/>
                <a:ea typeface="Avenir Book"/>
                <a:cs typeface="Avenir Book"/>
                <a:sym typeface="Avenir Book"/>
              </a:defRPr>
            </a:pPr>
            <a:r>
              <a:t>He considered the effect of neutrino mass on the beta decay spectrum</a:t>
            </a:r>
          </a:p>
          <a:p>
            <a:pPr marL="972058" lvl="2" indent="-185673" defTabSz="786384">
              <a:lnSpc>
                <a:spcPct val="100000"/>
              </a:lnSpc>
              <a:spcBef>
                <a:spcPts val="800"/>
              </a:spcBef>
              <a:defRPr sz="2064">
                <a:latin typeface="Avenir Book"/>
                <a:ea typeface="Avenir Book"/>
                <a:cs typeface="Avenir Book"/>
                <a:sym typeface="Avenir Book"/>
              </a:defRPr>
            </a:pPr>
            <a:r>
              <a:t>Concluded hat neutrinos were so much lighter than electrons that they could be safely considered massless</a:t>
            </a:r>
          </a:p>
        </p:txBody>
      </p:sp>
      <p:sp>
        <p:nvSpPr>
          <p:cNvPr id="2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233" name="enricoFermiNeutrinoMass.pdf" descr="enricoFermiNeutrinoMas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6895" y="3046447"/>
            <a:ext cx="5676035" cy="367889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735" y="871088"/>
            <a:ext cx="6072354" cy="22808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86" name="Cyclotron radiation emission spectroscopy is an exciting new technique for measuring single electron energy at unprecedented precision…"/>
          <p:cNvSpPr txBox="1">
            <a:spLocks noGrp="1"/>
          </p:cNvSpPr>
          <p:nvPr>
            <p:ph type="body" idx="1"/>
          </p:nvPr>
        </p:nvSpPr>
        <p:spPr>
          <a:xfrm>
            <a:off x="359228" y="1443285"/>
            <a:ext cx="11161757" cy="4872143"/>
          </a:xfrm>
          <a:prstGeom prst="rect">
            <a:avLst/>
          </a:prstGeom>
        </p:spPr>
        <p:txBody>
          <a:bodyPr/>
          <a:lstStyle/>
          <a:p>
            <a:pPr marL="335681" indent="-335681" defTabSz="850391">
              <a:spcBef>
                <a:spcPts val="900"/>
              </a:spcBef>
              <a:buSzPct val="100000"/>
              <a:buChar char="•"/>
              <a:defRPr sz="3348"/>
            </a:pPr>
            <a:r>
              <a:t>Cyclotron radiation emission spectroscopy is an exciting new technique for measuring single electron energy at unprecedented precision</a:t>
            </a:r>
          </a:p>
          <a:p>
            <a:pPr marL="335681" indent="-335681" defTabSz="850391">
              <a:spcBef>
                <a:spcPts val="900"/>
              </a:spcBef>
              <a:buSzPct val="100000"/>
              <a:buChar char="•"/>
              <a:defRPr sz="3348"/>
            </a:pPr>
            <a:r>
              <a:t>UK QTNM collaboration is building on existing UK expertise in atomic cooling, trapping, magnetometry and quantum amplifiers</a:t>
            </a:r>
          </a:p>
          <a:p>
            <a:pPr marL="335681" indent="-335681" defTabSz="850391">
              <a:spcBef>
                <a:spcPts val="900"/>
              </a:spcBef>
              <a:buSzPct val="100000"/>
              <a:buChar char="•"/>
              <a:defRPr sz="3348"/>
            </a:pPr>
            <a:r>
              <a:t>Possibility of hosting the ultimate neutrino mass experiment in the UK</a:t>
            </a:r>
          </a:p>
        </p:txBody>
      </p:sp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Neutrino mass histo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Neutrino mass history</a:t>
            </a:r>
          </a:p>
        </p:txBody>
      </p:sp>
      <p:sp>
        <p:nvSpPr>
          <p:cNvPr id="237" name="Text"/>
          <p:cNvSpPr>
            <a:spLocks noGrp="1"/>
          </p:cNvSpPr>
          <p:nvPr>
            <p:ph type="body" idx="21"/>
          </p:nvPr>
        </p:nvSpPr>
        <p:spPr>
          <a:xfrm>
            <a:off x="381000" y="1397000"/>
            <a:ext cx="5591799" cy="5080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207390" indent="-198628" defTabSz="841247">
              <a:lnSpc>
                <a:spcPct val="100000"/>
              </a:lnSpc>
              <a:spcBef>
                <a:spcPts val="900"/>
              </a:spcBef>
              <a:buSzPct val="80000"/>
              <a:defRPr sz="220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 the 1950’s Lee and Yang came to the surprising conclusion that there was no evidence for parity conservation (or violation) in weak interactions</a:t>
            </a:r>
          </a:p>
          <a:p>
            <a:pPr marL="207390" indent="-198628" defTabSz="841247">
              <a:lnSpc>
                <a:spcPct val="100000"/>
              </a:lnSpc>
              <a:spcBef>
                <a:spcPts val="900"/>
              </a:spcBef>
              <a:buSzPct val="80000"/>
              <a:defRPr sz="220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Then Chien Su Wu performed the experiment that showed parity was not conserved in the beta decay of Cobalt-60</a:t>
            </a:r>
          </a:p>
          <a:p>
            <a:pPr marL="619252" lvl="1" indent="-198628" defTabSz="841247">
              <a:lnSpc>
                <a:spcPct val="100000"/>
              </a:lnSpc>
              <a:spcBef>
                <a:spcPts val="900"/>
              </a:spcBef>
              <a:defRPr sz="220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 provided further evidence for the massless neutrino</a:t>
            </a:r>
          </a:p>
          <a:p>
            <a:pPr marL="207390" indent="-198628" defTabSz="841247">
              <a:lnSpc>
                <a:spcPct val="100000"/>
              </a:lnSpc>
              <a:spcBef>
                <a:spcPts val="900"/>
              </a:spcBef>
              <a:buSzPct val="80000"/>
              <a:defRPr sz="220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 the original formulation of the Standard Model of Particle Physics, neutrinos were explicitly massless particles like the photon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pic>
        <p:nvPicPr>
          <p:cNvPr id="239" name="wu-stamp.jpg" descr="wu-stam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790" y="2519246"/>
            <a:ext cx="2515330" cy="3772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242" y="663685"/>
            <a:ext cx="3821136" cy="15299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4793" y="2169522"/>
            <a:ext cx="2699344" cy="44724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Do neutrinos have mass?"/>
          <p:cNvSpPr txBox="1">
            <a:spLocks noGrp="1"/>
          </p:cNvSpPr>
          <p:nvPr>
            <p:ph type="title"/>
          </p:nvPr>
        </p:nvSpPr>
        <p:spPr>
          <a:xfrm>
            <a:off x="254000" y="635000"/>
            <a:ext cx="10080001" cy="664143"/>
          </a:xfrm>
          <a:prstGeom prst="rect">
            <a:avLst/>
          </a:prstGeom>
        </p:spPr>
        <p:txBody>
          <a:bodyPr/>
          <a:lstStyle>
            <a:lvl1pPr defTabSz="795527">
              <a:defRPr sz="3828"/>
            </a:lvl1pPr>
          </a:lstStyle>
          <a:p>
            <a:r>
              <a:t>Do neutrinos have mass?</a:t>
            </a:r>
          </a:p>
        </p:txBody>
      </p:sp>
      <p:sp>
        <p:nvSpPr>
          <p:cNvPr id="244" name="“The Nobel Prize in Physics 2015 was awarded jointly to Takaaki Kajita and Arthur B. McDonald &quot;for the discovery of neutrino oscillations, which shows that neutrinos have mass.”"/>
          <p:cNvSpPr txBox="1">
            <a:spLocks noGrp="1"/>
          </p:cNvSpPr>
          <p:nvPr>
            <p:ph type="body" sz="quarter" idx="1"/>
          </p:nvPr>
        </p:nvSpPr>
        <p:spPr>
          <a:xfrm>
            <a:off x="7339548" y="4672307"/>
            <a:ext cx="4881078" cy="1447801"/>
          </a:xfrm>
          <a:prstGeom prst="rect">
            <a:avLst/>
          </a:prstGeom>
        </p:spPr>
        <p:txBody>
          <a:bodyPr/>
          <a:lstStyle>
            <a:lvl1pPr indent="5555" defTabSz="457200">
              <a:spcBef>
                <a:spcPts val="500"/>
              </a:spcBef>
              <a:defRPr sz="1800"/>
            </a:lvl1pPr>
          </a:lstStyle>
          <a:p>
            <a:r>
              <a:t>“The Nobel Prize in Physics 2015 was awarded jointly to Takaaki Kajita and Arthur B. McDonald "for the discovery of neutrino oscillations, which shows that neutrinos have mass.”</a:t>
            </a:r>
          </a:p>
        </p:txBody>
      </p:sp>
      <p:sp>
        <p:nvSpPr>
          <p:cNvPr id="245" name="Text"/>
          <p:cNvSpPr>
            <a:spLocks noGrp="1"/>
          </p:cNvSpPr>
          <p:nvPr>
            <p:ph type="body" idx="21"/>
          </p:nvPr>
        </p:nvSpPr>
        <p:spPr>
          <a:xfrm>
            <a:off x="3945813" y="1388550"/>
            <a:ext cx="3086046" cy="527182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indent="-215900">
              <a:lnSpc>
                <a:spcPct val="100000"/>
              </a:lnSpc>
              <a:buSzPct val="8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In 1998 &amp; 2001 Super-Kamiokande and SNO showed that neutrinos undergo flavour oscillations</a:t>
            </a:r>
          </a:p>
          <a:p>
            <a:pPr indent="-215900">
              <a:lnSpc>
                <a:spcPct val="100000"/>
              </a:lnSpc>
              <a:buSzPct val="80000"/>
              <a:defRPr>
                <a:latin typeface="Avenir Book"/>
                <a:ea typeface="Avenir Book"/>
                <a:cs typeface="Avenir Book"/>
                <a:sym typeface="Avenir Book"/>
              </a:defRPr>
            </a:pPr>
            <a:r>
              <a:t>This implied that neutrinos must have mass!</a:t>
            </a:r>
          </a:p>
        </p:txBody>
      </p:sp>
      <p:sp>
        <p:nvSpPr>
          <p:cNvPr id="2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247" name="CQoAgspU8AAUNl8.0.0.jpg.jpeg" descr="CQoAgspU8AAUNl8.0.0.jpg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6111" y="947639"/>
            <a:ext cx="4986644" cy="3322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Logbook_Nov2010_Full2.jpg" descr="Logbook_Nov2010_Full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6" y="1425527"/>
            <a:ext cx="3669085" cy="519786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ext"/>
          <p:cNvSpPr/>
          <p:nvPr/>
        </p:nvSpPr>
        <p:spPr>
          <a:xfrm>
            <a:off x="4119247" y="5420099"/>
            <a:ext cx="2902615" cy="148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But oscillation experiments are only sensitive to mass differences not absolute mass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ritium Experim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Tritium Experiments</a:t>
            </a:r>
          </a:p>
        </p:txBody>
      </p:sp>
      <p:sp>
        <p:nvSpPr>
          <p:cNvPr id="252" name="Tritium is one of the best isotopes for searching for the effects of neutrino mass on the beta-decay electron spectrum"/>
          <p:cNvSpPr txBox="1">
            <a:spLocks noGrp="1"/>
          </p:cNvSpPr>
          <p:nvPr>
            <p:ph type="body" sz="quarter" idx="1"/>
          </p:nvPr>
        </p:nvSpPr>
        <p:spPr>
          <a:xfrm>
            <a:off x="359228" y="1839221"/>
            <a:ext cx="5958040" cy="1916804"/>
          </a:xfrm>
          <a:prstGeom prst="rect">
            <a:avLst/>
          </a:prstGeom>
        </p:spPr>
        <p:txBody>
          <a:bodyPr/>
          <a:lstStyle>
            <a:lvl1pPr indent="8445" defTabSz="694944">
              <a:spcBef>
                <a:spcPts val="700"/>
              </a:spcBef>
              <a:defRPr sz="2736"/>
            </a:lvl1pPr>
          </a:lstStyle>
          <a:p>
            <a:r>
              <a:t>Tritium is one of the best isotopes for searching for the effects of neutrino mass on the beta-decay electron spectrum</a:t>
            </a:r>
          </a:p>
        </p:txBody>
      </p:sp>
      <p:sp>
        <p:nvSpPr>
          <p:cNvPr id="253" name="Text"/>
          <p:cNvSpPr>
            <a:spLocks noGrp="1"/>
          </p:cNvSpPr>
          <p:nvPr>
            <p:ph type="body" idx="21"/>
          </p:nvPr>
        </p:nvSpPr>
        <p:spPr>
          <a:xfrm>
            <a:off x="359999" y="4231856"/>
            <a:ext cx="5400002" cy="1483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marL="218662" indent="-209422" defTabSz="886968">
              <a:lnSpc>
                <a:spcPct val="100000"/>
              </a:lnSpc>
              <a:spcBef>
                <a:spcPts val="900"/>
              </a:spcBef>
              <a:buSzPct val="80000"/>
              <a:defRPr sz="232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Key characteristics</a:t>
            </a:r>
          </a:p>
          <a:p>
            <a:pPr marL="652906" lvl="1" indent="-209422" defTabSz="886968">
              <a:lnSpc>
                <a:spcPct val="100000"/>
              </a:lnSpc>
              <a:spcBef>
                <a:spcPts val="900"/>
              </a:spcBef>
              <a:defRPr sz="232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End point = 18.5898(12) keV</a:t>
            </a:r>
          </a:p>
          <a:p>
            <a:pPr marL="652906" lvl="1" indent="-209422" defTabSz="886968">
              <a:lnSpc>
                <a:spcPct val="100000"/>
              </a:lnSpc>
              <a:spcBef>
                <a:spcPts val="900"/>
              </a:spcBef>
              <a:defRPr sz="2328">
                <a:latin typeface="Avenir Book"/>
                <a:ea typeface="Avenir Book"/>
                <a:cs typeface="Avenir Book"/>
                <a:sym typeface="Avenir Book"/>
              </a:defRPr>
            </a:pPr>
            <a:r>
              <a:t>Half-life = 12.3 years</a:t>
            </a:r>
          </a:p>
        </p:txBody>
      </p:sp>
      <p:sp>
        <p:nvSpPr>
          <p:cNvPr id="254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2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256" name="tritiumDecay.png" descr="tritiumDec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21" y="839645"/>
            <a:ext cx="5513240" cy="3042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50" y="3847287"/>
            <a:ext cx="6459458" cy="2828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KATRI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KATRIN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0" name="World’s best limit on the neutrino mass is   (90% CL)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359228" y="1636934"/>
                <a:ext cx="5401544" cy="1447801"/>
              </a:xfrm>
              <a:prstGeom prst="rect">
                <a:avLst/>
              </a:prstGeom>
            </p:spPr>
            <p:txBody>
              <a:bodyPr/>
              <a:lstStyle/>
              <a:p>
                <a:pPr indent="8778" defTabSz="722376">
                  <a:spcBef>
                    <a:spcPts val="700"/>
                  </a:spcBef>
                  <a:defRPr sz="2844"/>
                </a:pPr>
                <a:r>
                  <a:t>World’s best limit on the neutrino mass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sz="3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sz="3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sz="305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sub>
                    </m:sSub>
                    <m:r>
                      <a:rPr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&lt;1.1</m:t>
                    </m:r>
                    <m:r>
                      <m:rPr>
                        <m:nor/>
                      </m:rPr>
                      <a:rPr sz="30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t> (90% CL)</a:t>
                </a:r>
                <a:endParaRPr sz="3600"/>
              </a:p>
            </p:txBody>
          </p:sp>
        </mc:Choice>
        <mc:Fallback xmlns="">
          <p:sp>
            <p:nvSpPr>
              <p:cNvPr id="260" name="World’s best limit on the neutrino mass is   (90% CL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359228" y="1636934"/>
                <a:ext cx="5401544" cy="1447801"/>
              </a:xfrm>
              <a:prstGeom prst="rect">
                <a:avLst/>
              </a:prstGeom>
              <a:blipFill>
                <a:blip r:embed="rId2"/>
                <a:stretch>
                  <a:fillRect l="-4063" t="-80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"/>
              <p:cNvSpPr>
                <a:spLocks noGrp="1"/>
              </p:cNvSpPr>
              <p:nvPr>
                <p:ph type="body" idx="21"/>
              </p:nvPr>
            </p:nvSpPr>
            <p:spPr>
              <a:xfrm>
                <a:off x="359999" y="2973480"/>
                <a:ext cx="3678085" cy="3659905"/>
              </a:xfrm>
              <a:prstGeom prst="rect">
                <a:avLst/>
              </a:prstGeom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pPr indent="-215900">
                  <a:lnSpc>
                    <a:spcPct val="100000"/>
                  </a:lnSpc>
                  <a:buSzPct val="80000"/>
                  <a:defRPr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Obtained from just four week run</a:t>
                </a:r>
              </a:p>
              <a:p>
                <a:pPr indent="-215900">
                  <a:lnSpc>
                    <a:spcPct val="100000"/>
                  </a:lnSpc>
                  <a:buSzPct val="80000"/>
                  <a:defRPr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Ultimately sensitivity of </a:t>
                </a:r>
                <a14:m>
                  <m:oMath xmlns:m="http://schemas.openxmlformats.org/officeDocument/2006/math">
                    <m: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0.2</m:t>
                    </m:r>
                    <m:r>
                      <m:rPr>
                        <m:nor/>
                      </m:rPr>
                      <a:rPr sz="2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r>
                  <a:t> after 5-years of operation</a:t>
                </a:r>
              </a:p>
              <a:p>
                <a:pPr indent="-215900">
                  <a:lnSpc>
                    <a:spcPct val="100000"/>
                  </a:lnSpc>
                  <a:buSzPct val="80000"/>
                  <a:defRPr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Sensitivity limited by physical size of spectrometer</a:t>
                </a:r>
              </a:p>
            </p:txBody>
          </p:sp>
        </mc:Choice>
        <mc:Fallback xmlns="">
          <p:sp>
            <p:nvSpPr>
              <p:cNvPr id="261" name="Text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1"/>
              </p:nvPr>
            </p:nvSpPr>
            <p:spPr>
              <a:xfrm>
                <a:off x="359999" y="2973480"/>
                <a:ext cx="3678085" cy="3659905"/>
              </a:xfrm>
              <a:prstGeom prst="rect">
                <a:avLst/>
              </a:prstGeom>
              <a:blipFill>
                <a:blip r:embed="rId3"/>
                <a:stretch>
                  <a:fillRect l="-3317" t="-2667"/>
                </a:stretch>
              </a:blipFill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2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2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64" name="Header_KATRIN.png" descr="Header_KATRI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8943" y="680656"/>
            <a:ext cx="4386979" cy="24676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page7image31466224.png" descr="page7image3146622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7689" y="3126744"/>
            <a:ext cx="8232018" cy="3754577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ext"/>
          <p:cNvSpPr txBox="1"/>
          <p:nvPr/>
        </p:nvSpPr>
        <p:spPr>
          <a:xfrm>
            <a:off x="1979991" y="2556637"/>
            <a:ext cx="14224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Neutrino mass targe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Neutrino mass targets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9" name="Neutrino oscillations measure mass differences and mixing angles that place a lower bound on the electron neutrino mass in beta decay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6469663" y="3190775"/>
                <a:ext cx="5733707" cy="2242205"/>
              </a:xfrm>
              <a:prstGeom prst="rect">
                <a:avLst/>
              </a:prstGeom>
            </p:spPr>
            <p:txBody>
              <a:bodyPr/>
              <a:lstStyle/>
              <a:p>
                <a:pPr indent="6778" defTabSz="557784">
                  <a:spcBef>
                    <a:spcPts val="600"/>
                  </a:spcBef>
                  <a:defRPr sz="2196"/>
                </a:pPr>
                <a:r>
                  <a:t>Neutrino oscillations measure mass differences and mixing angles that place a lower bound on the electron neutrino mass in beta decay</a:t>
                </a:r>
              </a:p>
              <a:p>
                <a:pPr indent="6778" algn="ctr" defTabSz="557784">
                  <a:spcBef>
                    <a:spcPts val="600"/>
                  </a:spcBef>
                  <a:defRPr sz="2196"/>
                </a:pPr>
                <a: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35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&gt;0.009</m:t>
                    </m:r>
                    <m:r>
                      <m:rPr>
                        <m:nor/>
                      </m:rPr>
                      <a:rPr sz="35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sz="5400"/>
              </a:p>
            </p:txBody>
          </p:sp>
        </mc:Choice>
        <mc:Fallback xmlns="">
          <p:sp>
            <p:nvSpPr>
              <p:cNvPr id="269" name="Neutrino oscillations measure mass differences and mixing angles that place a lower bound on the electron neutrino mass in beta decay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6469663" y="3190775"/>
                <a:ext cx="5733707" cy="2242205"/>
              </a:xfrm>
              <a:prstGeom prst="rect">
                <a:avLst/>
              </a:prstGeom>
              <a:blipFill>
                <a:blip r:embed="rId2"/>
                <a:stretch>
                  <a:fillRect l="-2976" t="-3804" r="-244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0" name="Text"/>
          <p:cNvSpPr>
            <a:spLocks noGrp="1"/>
          </p:cNvSpPr>
          <p:nvPr>
            <p:ph type="body" idx="21"/>
          </p:nvPr>
        </p:nvSpPr>
        <p:spPr>
          <a:xfrm>
            <a:off x="6234939" y="5598186"/>
            <a:ext cx="5909606" cy="148320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9525">
              <a:lnSpc>
                <a:spcPct val="100000"/>
              </a:lnSpc>
              <a:buSzTx/>
              <a:buNone/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Can we build an experiment with more than two orders of magnitude more sensitivity than Katrin?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1" name="Text"/>
              <p:cNvSpPr>
                <a:spLocks noGrp="1"/>
              </p:cNvSpPr>
              <p:nvPr>
                <p:ph type="body" idx="22"/>
              </p:nvPr>
            </p:nvSpPr>
            <p:spPr>
              <a:xfrm>
                <a:off x="473301" y="5178440"/>
                <a:ext cx="5400001" cy="1483201"/>
              </a:xfrm>
              <a:prstGeom prst="rect">
                <a:avLst/>
              </a:prstGeom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/>
              <a:lstStyle/>
              <a:p>
                <a:pPr marL="0" indent="0" defTabSz="786384">
                  <a:spcBef>
                    <a:spcPts val="800"/>
                  </a:spcBef>
                  <a:buSzTx/>
                  <a:buNone/>
                  <a:defRPr sz="1548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The latest Planck data in combination with various astronomical datasets places a (cosmological model dependent) limit on</a:t>
                </a:r>
              </a:p>
              <a:p>
                <a:pPr marL="0" indent="0" algn="ctr" defTabSz="786384">
                  <a:spcBef>
                    <a:spcPts val="800"/>
                  </a:spcBef>
                  <a:buSzTx/>
                  <a:buNone/>
                  <a:defRPr sz="1548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∑</m:t>
                      </m:r>
                      <m:sSub>
                        <m:sSubPr>
                          <m:ctrlP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sz="3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&lt;0.12</m:t>
                      </m:r>
                      <m:r>
                        <m:rPr>
                          <m:nor/>
                        </m:rPr>
                        <a:rPr sz="3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sz="3600"/>
              </a:p>
            </p:txBody>
          </p:sp>
        </mc:Choice>
        <mc:Fallback xmlns="">
          <p:sp>
            <p:nvSpPr>
              <p:cNvPr id="271" name="Text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2"/>
              </p:nvPr>
            </p:nvSpPr>
            <p:spPr>
              <a:xfrm>
                <a:off x="473301" y="5178440"/>
                <a:ext cx="5400001" cy="1483201"/>
              </a:xfrm>
              <a:prstGeom prst="rect">
                <a:avLst/>
              </a:prstGeom>
              <a:blipFill>
                <a:blip r:embed="rId3"/>
                <a:stretch>
                  <a:fillRect l="-2260" t="-5328"/>
                </a:stretch>
              </a:blipFill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73" name="Planck_CMB.jpg" descr="Planck_CM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78" y="1924472"/>
            <a:ext cx="5880446" cy="29402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Unknown.jpeg" descr="Unknown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8866" y="613146"/>
            <a:ext cx="1698865" cy="1272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s.jpeg" descr="image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971" y="596961"/>
            <a:ext cx="2330142" cy="1304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Unknown.jpeg" descr="Unknown.jpe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9403" y="588684"/>
            <a:ext cx="943881" cy="1321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7" name="Unknown.jpeg" descr="Unknown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3582" y="2002132"/>
            <a:ext cx="1445553" cy="1088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Unknown.jpeg" descr="Unknown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40309" y="1983314"/>
            <a:ext cx="1698866" cy="1130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Unknown.jpeg" descr="Unknown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44149" y="1963449"/>
            <a:ext cx="1925100" cy="11657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282" name="Cyclotron Radiation Emission Spectroscopy"/>
          <p:cNvSpPr txBox="1">
            <a:spLocks noGrp="1"/>
          </p:cNvSpPr>
          <p:nvPr>
            <p:ph type="title"/>
          </p:nvPr>
        </p:nvSpPr>
        <p:spPr>
          <a:xfrm>
            <a:off x="254000" y="635000"/>
            <a:ext cx="11954482" cy="2880000"/>
          </a:xfrm>
          <a:prstGeom prst="rect">
            <a:avLst/>
          </a:prstGeom>
        </p:spPr>
        <p:txBody>
          <a:bodyPr/>
          <a:lstStyle/>
          <a:p>
            <a:r>
              <a:t>Cyclotron Radiation Emission Spectroscopy</a:t>
            </a:r>
          </a:p>
        </p:txBody>
      </p:sp>
      <p:sp>
        <p:nvSpPr>
          <p:cNvPr id="283" name="Text"/>
          <p:cNvSpPr>
            <a:spLocks noGrp="1"/>
          </p:cNvSpPr>
          <p:nvPr>
            <p:ph type="body" idx="21"/>
          </p:nvPr>
        </p:nvSpPr>
        <p:spPr>
          <a:xfrm>
            <a:off x="98914" y="4977055"/>
            <a:ext cx="6144018" cy="66414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800">
                <a:solidFill>
                  <a:srgbClr val="242424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The frequency of emitted radiation is:</a:t>
            </a:r>
            <a:endParaRPr sz="120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84" name="“Never measure anything but frequency!”"/>
          <p:cNvSpPr/>
          <p:nvPr/>
        </p:nvSpPr>
        <p:spPr>
          <a:xfrm>
            <a:off x="2832381" y="1586248"/>
            <a:ext cx="4527739" cy="9775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1" y="0"/>
                </a:moveTo>
                <a:cubicBezTo>
                  <a:pt x="1389" y="0"/>
                  <a:pt x="1249" y="574"/>
                  <a:pt x="1249" y="1280"/>
                </a:cubicBezTo>
                <a:lnTo>
                  <a:pt x="1249" y="10234"/>
                </a:lnTo>
                <a:lnTo>
                  <a:pt x="0" y="12795"/>
                </a:lnTo>
                <a:lnTo>
                  <a:pt x="1249" y="15356"/>
                </a:lnTo>
                <a:lnTo>
                  <a:pt x="1249" y="20320"/>
                </a:lnTo>
                <a:cubicBezTo>
                  <a:pt x="1249" y="21026"/>
                  <a:pt x="1389" y="21600"/>
                  <a:pt x="1561" y="21600"/>
                </a:cubicBezTo>
                <a:lnTo>
                  <a:pt x="21288" y="21600"/>
                </a:lnTo>
                <a:cubicBezTo>
                  <a:pt x="21460" y="21600"/>
                  <a:pt x="21600" y="21026"/>
                  <a:pt x="21600" y="20320"/>
                </a:cubicBezTo>
                <a:lnTo>
                  <a:pt x="21600" y="1280"/>
                </a:lnTo>
                <a:cubicBezTo>
                  <a:pt x="21600" y="574"/>
                  <a:pt x="21460" y="0"/>
                  <a:pt x="21288" y="0"/>
                </a:cubicBezTo>
                <a:lnTo>
                  <a:pt x="1561" y="0"/>
                </a:lnTo>
                <a:close/>
              </a:path>
            </a:pathLst>
          </a:custGeom>
          <a:gradFill>
            <a:gsLst>
              <a:gs pos="0">
                <a:srgbClr val="F08547"/>
              </a:gs>
              <a:gs pos="50000">
                <a:schemeClr val="accent5"/>
              </a:gs>
              <a:gs pos="100000">
                <a:srgbClr val="CF6800"/>
              </a:gs>
            </a:gsLst>
            <a:lin ang="5400000"/>
          </a:gradFill>
          <a:ln w="6350">
            <a:solidFill>
              <a:schemeClr val="accent5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tIns="45720" rIns="45719" bIns="45720" anchor="ctr"/>
          <a:lstStyle>
            <a:lvl1pPr>
              <a:defRPr sz="2500">
                <a:solidFill>
                  <a:srgbClr val="FFFFFF"/>
                </a:solidFill>
              </a:defRPr>
            </a:lvl1pPr>
          </a:lstStyle>
          <a:p>
            <a:pPr algn="ctr"/>
            <a:r>
              <a:rPr dirty="0"/>
              <a:t>“Never measure anything but frequency!”</a:t>
            </a:r>
            <a:endParaRPr lang="en-US" dirty="0"/>
          </a:p>
        </p:txBody>
      </p:sp>
      <p:pic>
        <p:nvPicPr>
          <p:cNvPr id="285" name="arthur-leonard-schawlow-1.jpg" descr="arthur-leonard-schawlow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40" y="1651273"/>
            <a:ext cx="2806383" cy="2338653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Arthur Schawlow"/>
          <p:cNvSpPr txBox="1"/>
          <p:nvPr/>
        </p:nvSpPr>
        <p:spPr>
          <a:xfrm>
            <a:off x="64136" y="4033303"/>
            <a:ext cx="2749591" cy="434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spcBef>
                <a:spcPts val="1000"/>
              </a:spcBef>
              <a:defRPr sz="2400">
                <a:solidFill>
                  <a:srgbClr val="2B2B2B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t>Arthur Schawlow</a:t>
            </a:r>
          </a:p>
        </p:txBody>
      </p:sp>
      <p:sp>
        <p:nvSpPr>
          <p:cNvPr id="287" name="Cyclotron Radiation Emission Spectroscopy…"/>
          <p:cNvSpPr txBox="1">
            <a:spLocks noGrp="1"/>
          </p:cNvSpPr>
          <p:nvPr>
            <p:ph type="body" sz="quarter" idx="1"/>
          </p:nvPr>
        </p:nvSpPr>
        <p:spPr>
          <a:xfrm>
            <a:off x="2929914" y="2917823"/>
            <a:ext cx="6602653" cy="1304701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0"/>
              </a:spcBef>
              <a:buSzPct val="100000"/>
              <a:buChar char="•"/>
              <a:defRPr sz="2500"/>
            </a:pP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C</a:t>
            </a:r>
            <a:r>
              <a:t>yclotron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R</a:t>
            </a:r>
            <a:r>
              <a:t>adiation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E</a:t>
            </a:r>
            <a:r>
              <a:t>mission </a:t>
            </a:r>
            <a:r>
              <a:rPr>
                <a:latin typeface="Avenir Heavy"/>
                <a:ea typeface="Avenir Heavy"/>
                <a:cs typeface="Avenir Heavy"/>
                <a:sym typeface="Avenir Heavy"/>
              </a:rPr>
              <a:t>S</a:t>
            </a:r>
            <a:r>
              <a:t>pectroscopy </a:t>
            </a:r>
          </a:p>
          <a:p>
            <a:pPr indent="0" defTabSz="457200">
              <a:spcBef>
                <a:spcPts val="0"/>
              </a:spcBef>
              <a:defRPr sz="1866">
                <a:solidFill>
                  <a:srgbClr val="24242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Monreal and Formaggio, Phys. Rev. D 80 (2009)</a:t>
            </a:r>
          </a:p>
        </p:txBody>
      </p:sp>
      <p:sp>
        <p:nvSpPr>
          <p:cNvPr id="288" name="Measure single electron energy via frequency of cyclotron radiation"/>
          <p:cNvSpPr/>
          <p:nvPr/>
        </p:nvSpPr>
        <p:spPr>
          <a:xfrm>
            <a:off x="2929914" y="3837004"/>
            <a:ext cx="5381014" cy="1102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228600" indent="-228600">
              <a:buSzPct val="100000"/>
              <a:buChar char="•"/>
              <a:defRPr sz="2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r>
              <a:t>Measure single electron energy via frequency of cyclotron radiation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Text"/>
              <p:cNvSpPr txBox="1"/>
              <p:nvPr/>
            </p:nvSpPr>
            <p:spPr>
              <a:xfrm>
                <a:off x="3560308" y="5261568"/>
                <a:ext cx="4413411" cy="111355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 algn="ctr">
                  <a:defRPr sz="2500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endParaRPr sz="1200"/>
              </a:p>
              <a:p>
                <a:pPr algn="ctr">
                  <a:defRPr sz="2500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sz="2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𝜋𝛾</m:t>
                          </m:r>
                          <m:sSub>
                            <m:sSubPr>
                              <m:ctrlP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sz="26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𝑒𝐵</m:t>
                          </m:r>
                        </m:num>
                        <m:den>
                          <m:sSub>
                            <m:sSubPr>
                              <m:ctrlP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𝑘𝑖𝑛</m:t>
                              </m:r>
                            </m:sub>
                          </m:sSub>
                          <m:r>
                            <a:rPr sz="26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p>
                            <m:sSupPr>
                              <m:ctrlP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sz="265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sz="1200"/>
              </a:p>
            </p:txBody>
          </p:sp>
        </mc:Choice>
        <mc:Fallback xmlns="">
          <p:sp>
            <p:nvSpPr>
              <p:cNvPr id="289" name="Text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08" y="5261568"/>
                <a:ext cx="4413411" cy="1113556"/>
              </a:xfrm>
              <a:prstGeom prst="rect">
                <a:avLst/>
              </a:prstGeom>
              <a:blipFill>
                <a:blip r:embed="rId3"/>
                <a:stretch>
                  <a:fillRect r="-4834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0" name="cylotronSketch.png" descr="cylotronSketc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8670" y="1395918"/>
            <a:ext cx="4166780" cy="5519537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1" name="For   and   then"/>
              <p:cNvSpPr txBox="1"/>
              <p:nvPr/>
            </p:nvSpPr>
            <p:spPr>
              <a:xfrm>
                <a:off x="77510" y="6395731"/>
                <a:ext cx="5187229" cy="4328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/>
              <a:p>
                <a:pPr>
                  <a:defRPr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sz="19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=18.6</m:t>
                    </m:r>
                    <m:r>
                      <m:rPr>
                        <m:nor/>
                      </m:rPr>
                      <a:rPr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keV</m:t>
                    </m:r>
                  </m:oMath>
                </a14:m>
                <a:r>
                  <a:t> and </a:t>
                </a:r>
                <a14:m>
                  <m:oMath xmlns:m="http://schemas.openxmlformats.org/officeDocument/2006/math">
                    <m:r>
                      <a:rPr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m:rPr>
                        <m:nor/>
                      </m:rPr>
                      <a:rPr sz="19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t> then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sz="18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≈27</m:t>
                    </m:r>
                    <m:r>
                      <m:rPr>
                        <m:nor/>
                      </m:rPr>
                      <a:rPr sz="18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291" name="For   and   the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0" y="6395731"/>
                <a:ext cx="5187229" cy="432891"/>
              </a:xfrm>
              <a:prstGeom prst="rect">
                <a:avLst/>
              </a:prstGeom>
              <a:blipFill>
                <a:blip r:embed="rId5"/>
                <a:stretch>
                  <a:fillRect l="-1880" t="-4225" b="-9859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ro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Project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4" name="First single electron measurements using   (2015) and molecular tritium (2018)"/>
              <p:cNvSpPr txBox="1">
                <a:spLocks noGrp="1"/>
              </p:cNvSpPr>
              <p:nvPr>
                <p:ph type="body" sz="quarter" idx="1"/>
              </p:nvPr>
            </p:nvSpPr>
            <p:spPr>
              <a:xfrm>
                <a:off x="4201873" y="615434"/>
                <a:ext cx="7699821" cy="1243079"/>
              </a:xfrm>
              <a:prstGeom prst="rect">
                <a:avLst/>
              </a:prstGeom>
            </p:spPr>
            <p:txBody>
              <a:bodyPr/>
              <a:lstStyle/>
              <a:p>
                <a:pPr indent="9889" defTabSz="813816">
                  <a:spcBef>
                    <a:spcPts val="800"/>
                  </a:spcBef>
                  <a:defRPr sz="3204"/>
                </a:pPr>
                <a:r>
                  <a:t>First single electron measurements using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/>
                      <m:sup>
                        <m:r>
                          <m:rPr>
                            <m:nor/>
                          </m:r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83</m:t>
                        </m:r>
                        <m:r>
                          <m:rPr>
                            <m:nor/>
                          </m:r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sup>
                    </m:sSup>
                    <m:r>
                      <m:rPr>
                        <m:nor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Kr</m:t>
                    </m:r>
                  </m:oMath>
                </a14:m>
                <a:r>
                  <a:t> (2015) and molecular tritium (2018)</a:t>
                </a:r>
                <a:endParaRPr sz="3600"/>
              </a:p>
            </p:txBody>
          </p:sp>
        </mc:Choice>
        <mc:Fallback xmlns="">
          <p:sp>
            <p:nvSpPr>
              <p:cNvPr id="294" name="First single electron measurements using   (2015) and molecular tritium (2018)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"/>
              </p:nvPr>
            </p:nvSpPr>
            <p:spPr>
              <a:xfrm>
                <a:off x="4201873" y="615434"/>
                <a:ext cx="7699821" cy="1243079"/>
              </a:xfrm>
              <a:prstGeom prst="rect">
                <a:avLst/>
              </a:prstGeom>
              <a:blipFill>
                <a:blip r:embed="rId2"/>
                <a:stretch>
                  <a:fillRect l="-3009" t="-9804" r="-1742" b="-12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5" name="Text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 indent="-215900">
              <a:lnSpc>
                <a:spcPct val="100000"/>
              </a:lnSpc>
              <a:buSzPct val="80000"/>
            </a:pPr>
            <a:endParaRPr/>
          </a:p>
        </p:txBody>
      </p:sp>
      <p:sp>
        <p:nvSpPr>
          <p:cNvPr id="296" name="Text"/>
          <p:cNvSpPr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pPr marL="285750" indent="-285750">
              <a:defRPr sz="1800"/>
            </a:pPr>
            <a:endParaRPr/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298" name="Image" descr="Image"/>
          <p:cNvPicPr>
            <a:picLocks noChangeAspect="1"/>
          </p:cNvPicPr>
          <p:nvPr/>
        </p:nvPicPr>
        <p:blipFill>
          <a:blip r:embed="rId3"/>
          <a:srcRect t="1433" b="572"/>
          <a:stretch>
            <a:fillRect/>
          </a:stretch>
        </p:blipFill>
        <p:spPr>
          <a:xfrm>
            <a:off x="4558489" y="1928353"/>
            <a:ext cx="6986591" cy="4924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A-picture-of-the-waveguide-insert-left-where-both-the-gas-lines-and-trapping-cell-can.png" descr="A-picture-of-the-waveguide-insert-left-where-both-the-gas-lines-and-trapping-cell-can.png"/>
          <p:cNvPicPr>
            <a:picLocks noChangeAspect="1"/>
          </p:cNvPicPr>
          <p:nvPr/>
        </p:nvPicPr>
        <p:blipFill>
          <a:blip r:embed="rId4"/>
          <a:srcRect l="1416" t="2027" r="84408" b="2027"/>
          <a:stretch>
            <a:fillRect/>
          </a:stretch>
        </p:blipFill>
        <p:spPr>
          <a:xfrm>
            <a:off x="2462220" y="1337625"/>
            <a:ext cx="1426402" cy="5293022"/>
          </a:xfrm>
          <a:prstGeom prst="rect">
            <a:avLst/>
          </a:prstGeom>
          <a:ln w="38100">
            <a:solidFill>
              <a:srgbClr val="000000"/>
            </a:solidFill>
            <a:miter/>
          </a:ln>
        </p:spPr>
      </p:pic>
      <p:pic>
        <p:nvPicPr>
          <p:cNvPr id="300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064" y="2959435"/>
            <a:ext cx="1187836" cy="2049503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Phase-1:…"/>
              <p:cNvSpPr txBox="1"/>
              <p:nvPr/>
            </p:nvSpPr>
            <p:spPr>
              <a:xfrm>
                <a:off x="105438" y="5181174"/>
                <a:ext cx="2242113" cy="172465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0" tIns="0" rIns="0" bIns="0">
                <a:normAutofit/>
              </a:bodyPr>
              <a:lstStyle/>
              <a:p>
                <a:pPr indent="7000" defTabSz="576072">
                  <a:spcBef>
                    <a:spcPts val="600"/>
                  </a:spcBef>
                  <a:defRPr sz="2268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Phase-1:</a:t>
                </a:r>
              </a:p>
              <a:p>
                <a:pPr indent="7000" defTabSz="576072">
                  <a:spcBef>
                    <a:spcPts val="600"/>
                  </a:spcBef>
                  <a:defRPr sz="2268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~</a:t>
                </a:r>
                <a14:m>
                  <m:oMath xmlns:m="http://schemas.openxmlformats.org/officeDocument/2006/math">
                    <m:r>
                      <a:rPr sz="24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sz="24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/>
              </a:p>
              <a:p>
                <a:pPr indent="7000" defTabSz="576072">
                  <a:spcBef>
                    <a:spcPts val="600"/>
                  </a:spcBef>
                  <a:defRPr sz="2268">
                    <a:latin typeface="Avenir Book"/>
                    <a:ea typeface="Avenir Book"/>
                    <a:cs typeface="Avenir Book"/>
                    <a:sym typeface="Avenir Book"/>
                  </a:defRPr>
                </a:pPr>
                <a:r>
                  <a:t>~1mT trap depth</a:t>
                </a:r>
              </a:p>
            </p:txBody>
          </p:sp>
        </mc:Choice>
        <mc:Fallback xmlns="">
          <p:sp>
            <p:nvSpPr>
              <p:cNvPr id="301" name="Phase-1: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38" y="5181174"/>
                <a:ext cx="2242113" cy="1724653"/>
              </a:xfrm>
              <a:prstGeom prst="rect">
                <a:avLst/>
              </a:prstGeom>
              <a:blipFill>
                <a:blip r:embed="rId6"/>
                <a:stretch>
                  <a:fillRect l="-7337" t="-4947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UCL_Black_Slide_Theme">
  <a:themeElements>
    <a:clrScheme name="UCL_Black_Slide_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6BE00"/>
      </a:accent1>
      <a:accent2>
        <a:srgbClr val="B5BD00"/>
      </a:accent2>
      <a:accent3>
        <a:srgbClr val="A4DBE8"/>
      </a:accent3>
      <a:accent4>
        <a:srgbClr val="8C8279"/>
      </a:accent4>
      <a:accent5>
        <a:srgbClr val="EA7600"/>
      </a:accent5>
      <a:accent6>
        <a:srgbClr val="E03C31"/>
      </a:accent6>
      <a:hlink>
        <a:srgbClr val="0000FF"/>
      </a:hlink>
      <a:folHlink>
        <a:srgbClr val="FF00FF"/>
      </a:folHlink>
    </a:clrScheme>
    <a:fontScheme name="UCL_Black_Slide_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CL_Black_Slide_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UCL_Black_Slide_Theme">
  <a:themeElements>
    <a:clrScheme name="UCL_Black_Slide_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6BE00"/>
      </a:accent1>
      <a:accent2>
        <a:srgbClr val="B5BD00"/>
      </a:accent2>
      <a:accent3>
        <a:srgbClr val="A4DBE8"/>
      </a:accent3>
      <a:accent4>
        <a:srgbClr val="8C8279"/>
      </a:accent4>
      <a:accent5>
        <a:srgbClr val="EA7600"/>
      </a:accent5>
      <a:accent6>
        <a:srgbClr val="E03C31"/>
      </a:accent6>
      <a:hlink>
        <a:srgbClr val="0000FF"/>
      </a:hlink>
      <a:folHlink>
        <a:srgbClr val="FF00FF"/>
      </a:folHlink>
    </a:clrScheme>
    <a:fontScheme name="UCL_Black_Slide_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UCL_Black_Slide_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d743fad0-34ba-46d2-87be-b9c7cca2bcb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2FEFDE046A544EB3926F0C2FD989A8" ma:contentTypeVersion="10" ma:contentTypeDescription="Create a new document." ma:contentTypeScope="" ma:versionID="0d03ad4d776444546ff48d942e21df96">
  <xsd:schema xmlns:xsd="http://www.w3.org/2001/XMLSchema" xmlns:xs="http://www.w3.org/2001/XMLSchema" xmlns:p="http://schemas.microsoft.com/office/2006/metadata/properties" xmlns:ns2="d743fad0-34ba-46d2-87be-b9c7cca2bcb1" targetNamespace="http://schemas.microsoft.com/office/2006/metadata/properties" ma:root="true" ma:fieldsID="2a9e9f2ff67151c3750ab29637c5c1b5" ns2:_="">
    <xsd:import namespace="d743fad0-34ba-46d2-87be-b9c7cca2bc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43fad0-34ba-46d2-87be-b9c7cca2bc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Notes" ma:index="17" nillable="true" ma:displayName="Notes" ma:format="Dropdown" ma:internalName="Notes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59A764-AF65-4F98-9B8A-727246D08180}">
  <ds:schemaRefs>
    <ds:schemaRef ds:uri="http://schemas.microsoft.com/office/2006/metadata/properties"/>
    <ds:schemaRef ds:uri="http://schemas.microsoft.com/office/infopath/2007/PartnerControls"/>
    <ds:schemaRef ds:uri="d743fad0-34ba-46d2-87be-b9c7cca2bcb1"/>
  </ds:schemaRefs>
</ds:datastoreItem>
</file>

<file path=customXml/itemProps2.xml><?xml version="1.0" encoding="utf-8"?>
<ds:datastoreItem xmlns:ds="http://schemas.openxmlformats.org/officeDocument/2006/customXml" ds:itemID="{D81D7099-0C8B-46F1-901B-C4D30DE21C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43fad0-34ba-46d2-87be-b9c7cca2bc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F57635A-44B9-439C-9025-75DB2DFABA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UCL_Black_Slide_Theme</vt:lpstr>
      <vt:lpstr>Quantum Technologies for Neutrino Mass</vt:lpstr>
      <vt:lpstr>Neutrino mass history</vt:lpstr>
      <vt:lpstr>Neutrino mass history</vt:lpstr>
      <vt:lpstr>Do neutrinos have mass?</vt:lpstr>
      <vt:lpstr>Tritium Experiments</vt:lpstr>
      <vt:lpstr>KATRIN</vt:lpstr>
      <vt:lpstr>Neutrino mass targets</vt:lpstr>
      <vt:lpstr>Cyclotron Radiation Emission Spectroscopy</vt:lpstr>
      <vt:lpstr>Project 8</vt:lpstr>
      <vt:lpstr>Project 8 Tritium Spectrum</vt:lpstr>
      <vt:lpstr>How to scale up the CRES technology?</vt:lpstr>
      <vt:lpstr>Quantum Technologies for Neutrino Mass</vt:lpstr>
      <vt:lpstr>Cyclotron Radiation Emission Spectroscopy Demonstrator Apparatus (CRESDA) </vt:lpstr>
      <vt:lpstr>Atomic source and confinement</vt:lpstr>
      <vt:lpstr>Rydberg atom magnetometry</vt:lpstr>
      <vt:lpstr>Storage Ring</vt:lpstr>
      <vt:lpstr>CRES Magnet Assembly</vt:lpstr>
      <vt:lpstr>Quantum Preamplifier</vt:lpstr>
      <vt:lpstr>Future Tritium Stage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Technologies for Neutrino Mass</dc:title>
  <cp:revision>8</cp:revision>
  <dcterms:modified xsi:type="dcterms:W3CDTF">2022-01-28T15:48:17Z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0x010100BC2FEFDE046A544EB3926F0C2FD989A8</vt:lpwstr>
  </property>
</Properties>
</file>