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3" name="Shape 3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7" name="Shape 7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type="sldNum" sz="quarter" idx="2"/>
          </p:nvPr>
        </p:nvSpPr>
        <p:spPr>
          <a:xfrm>
            <a:off x="12424731" y="9285816"/>
            <a:ext cx="368504" cy="38100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0" name="Shape 10"/>
          <p:cNvSpPr/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5" name="Shape 15"/>
          <p:cNvSpPr/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000"/>
              <a:t>Title Text</a:t>
            </a:r>
          </a:p>
        </p:txBody>
      </p:sp>
      <p:sp>
        <p:nvSpPr>
          <p:cNvPr id="20" name="Shape 2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defRPr sz="32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21" name="Shape 2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4" name="Shape 24"/>
          <p:cNvSpPr/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 anchor="ctr"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  <a:endParaRPr sz="2800"/>
          </a:p>
          <a:p>
            <a:pPr lvl="1">
              <a:defRPr sz="1800"/>
            </a:pPr>
            <a:r>
              <a:rPr sz="2800"/>
              <a:t>Body Level Two</a:t>
            </a:r>
            <a:endParaRPr sz="28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054100" y="176609"/>
            <a:ext cx="10515600" cy="827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5000"/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508000" y="1333500"/>
            <a:ext cx="11788577" cy="8032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2pPr>
              <a:defRPr sz="32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2390865" y="93027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algn="ctr" defTabSz="584200">
        <a:defRPr sz="5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5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5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5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5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5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5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5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5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3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3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14095">
              <a:defRPr sz="1800"/>
            </a:pPr>
            <a:r>
              <a:rPr sz="7040"/>
              <a:t>Neutrinos, neutrons </a:t>
            </a:r>
            <a:endParaRPr sz="7040"/>
          </a:p>
          <a:p>
            <a:pPr lvl="0" defTabSz="514095">
              <a:defRPr sz="1800"/>
            </a:pPr>
            <a:r>
              <a:rPr sz="7040"/>
              <a:t>and</a:t>
            </a:r>
            <a:endParaRPr sz="7040"/>
          </a:p>
          <a:p>
            <a:pPr lvl="0" defTabSz="514095">
              <a:defRPr sz="1800"/>
            </a:pPr>
            <a:r>
              <a:rPr sz="7040"/>
              <a:t>Nuclear Arms Control</a:t>
            </a:r>
          </a:p>
        </p:txBody>
      </p:sp>
      <p:sp>
        <p:nvSpPr>
          <p:cNvPr id="36" name="Shape 3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Ruben Saakyan</a:t>
            </a:r>
            <a:endParaRPr sz="3200"/>
          </a:p>
          <a:p>
            <a:pPr lvl="0">
              <a:defRPr sz="1800"/>
            </a:pPr>
            <a:r>
              <a:rPr sz="3200"/>
              <a:t>University College London</a:t>
            </a:r>
          </a:p>
        </p:txBody>
      </p:sp>
      <p:sp>
        <p:nvSpPr>
          <p:cNvPr id="37" name="Shape 37"/>
          <p:cNvSpPr/>
          <p:nvPr/>
        </p:nvSpPr>
        <p:spPr>
          <a:xfrm>
            <a:off x="2726499" y="7359649"/>
            <a:ext cx="728510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000"/>
              <a:t>UK-China Verification Dialogue Workshop</a:t>
            </a:r>
            <a:endParaRPr sz="3000"/>
          </a:p>
          <a:p>
            <a:pPr lvl="0">
              <a:defRPr sz="1800"/>
            </a:pPr>
            <a:r>
              <a:rPr sz="3000"/>
              <a:t>29-30 October 2014</a:t>
            </a:r>
          </a:p>
        </p:txBody>
      </p:sp>
      <p:pic>
        <p:nvPicPr>
          <p:cNvPr id="38" name="Black102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7315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98" name="Shape 98"/>
          <p:cNvSpPr/>
          <p:nvPr/>
        </p:nvSpPr>
        <p:spPr>
          <a:xfrm>
            <a:off x="514350" y="4286249"/>
            <a:ext cx="1239262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sz="4000"/>
            </a:lvl1pPr>
          </a:lstStyle>
          <a:p>
            <a:pPr lvl="0">
              <a:defRPr b="0" sz="1800"/>
            </a:pPr>
            <a:r>
              <a:rPr b="1" sz="4000"/>
              <a:t>Can antineutrinos help with nuclear arms control? 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101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9900" y="1498600"/>
            <a:ext cx="11391900" cy="6019800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hape 102"/>
          <p:cNvSpPr/>
          <p:nvPr/>
        </p:nvSpPr>
        <p:spPr>
          <a:xfrm>
            <a:off x="538876" y="127000"/>
            <a:ext cx="11927048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3200"/>
            </a:lvl1pPr>
          </a:lstStyle>
          <a:p>
            <a:pPr lvl="0">
              <a:defRPr sz="1800"/>
            </a:pPr>
            <a:r>
              <a:rPr sz="3200"/>
              <a:t>The IAEA “Safeguards” Regime monitors the flow of fissile material through the nuclear fuel cycle in 170 countries </a:t>
            </a:r>
          </a:p>
        </p:txBody>
      </p:sp>
      <p:sp>
        <p:nvSpPr>
          <p:cNvPr id="103" name="Shape 103"/>
          <p:cNvSpPr/>
          <p:nvPr/>
        </p:nvSpPr>
        <p:spPr>
          <a:xfrm>
            <a:off x="1377950" y="7696199"/>
            <a:ext cx="9800847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3200"/>
            </a:lvl1pPr>
          </a:lstStyle>
          <a:p>
            <a:pPr lvl="0">
              <a:defRPr sz="1800"/>
            </a:pPr>
            <a:r>
              <a:rPr sz="3200"/>
              <a:t>Goal of antineutrino measurements — track fissile inventories in operating nuclear reactors 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106" name="Shape 106"/>
          <p:cNvSpPr/>
          <p:nvPr/>
        </p:nvSpPr>
        <p:spPr>
          <a:xfrm>
            <a:off x="1530559" y="190486"/>
            <a:ext cx="11217108" cy="1066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defRPr sz="1800"/>
            </a:pPr>
            <a:r>
              <a:rPr sz="3200"/>
              <a:t>IAEA monitors ~220 reactors worldwide but never </a:t>
            </a:r>
            <a:r>
              <a:rPr b="1" sz="3200">
                <a:solidFill>
                  <a:srgbClr val="C82506"/>
                </a:solidFill>
              </a:rPr>
              <a:t>directly</a:t>
            </a:r>
            <a:r>
              <a:rPr sz="3200"/>
              <a:t> measures in-core fissile content</a:t>
            </a:r>
          </a:p>
        </p:txBody>
      </p:sp>
      <p:pic>
        <p:nvPicPr>
          <p:cNvPr id="10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2044700"/>
            <a:ext cx="1562100" cy="1587500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Shape 108"/>
          <p:cNvSpPr/>
          <p:nvPr/>
        </p:nvSpPr>
        <p:spPr>
          <a:xfrm>
            <a:off x="158750" y="3975093"/>
            <a:ext cx="4562726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228600" indent="-228600" algn="l">
              <a:buSzPct val="100000"/>
              <a:buAutoNum type="arabicPeriod" startAt="1"/>
              <a:defRPr sz="1800"/>
            </a:pPr>
            <a:r>
              <a:rPr sz="2200"/>
              <a:t> Check input/output declarations</a:t>
            </a:r>
            <a:endParaRPr sz="2200"/>
          </a:p>
          <a:p>
            <a:pPr lvl="0" marL="228600" indent="-228600" algn="l">
              <a:buSzPct val="100000"/>
              <a:buAutoNum type="arabicPeriod" startAt="1"/>
              <a:defRPr sz="1800"/>
            </a:pPr>
            <a:r>
              <a:rPr sz="2200"/>
              <a:t> Item accountancy</a:t>
            </a:r>
            <a:endParaRPr sz="2200"/>
          </a:p>
          <a:p>
            <a:pPr lvl="0" marL="228600" indent="-228600" algn="l">
              <a:buSzPct val="100000"/>
              <a:buAutoNum type="arabicPeriod" startAt="1"/>
              <a:defRPr sz="1800"/>
            </a:pPr>
            <a:r>
              <a:rPr sz="2200"/>
              <a:t> Containment and Surveillance </a:t>
            </a:r>
          </a:p>
        </p:txBody>
      </p:sp>
      <p:pic>
        <p:nvPicPr>
          <p:cNvPr id="109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81600" y="1943093"/>
            <a:ext cx="2641600" cy="1473201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Shape 110"/>
          <p:cNvSpPr/>
          <p:nvPr/>
        </p:nvSpPr>
        <p:spPr>
          <a:xfrm>
            <a:off x="4857750" y="3975093"/>
            <a:ext cx="4562726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228600" indent="-228600" algn="l">
              <a:buSzPct val="100000"/>
              <a:buAutoNum type="arabicPeriod" startAt="1"/>
              <a:defRPr sz="1800"/>
            </a:pPr>
            <a:r>
              <a:rPr sz="2200"/>
              <a:t> “Gross defect” detection</a:t>
            </a:r>
            <a:endParaRPr sz="2200"/>
          </a:p>
          <a:p>
            <a:pPr lvl="0" marL="228600" indent="-228600" algn="l">
              <a:buSzPct val="100000"/>
              <a:buAutoNum type="arabicPeriod" startAt="1"/>
              <a:defRPr sz="1800"/>
            </a:pPr>
            <a:r>
              <a:rPr sz="2200"/>
              <a:t> Item accountancy</a:t>
            </a:r>
            <a:endParaRPr sz="2200"/>
          </a:p>
          <a:p>
            <a:pPr lvl="0" marL="228600" indent="-228600" algn="l">
              <a:buSzPct val="100000"/>
              <a:buAutoNum type="arabicPeriod" startAt="1"/>
              <a:defRPr sz="1800"/>
            </a:pPr>
            <a:r>
              <a:rPr sz="2200"/>
              <a:t> Containment and Surveillance </a:t>
            </a:r>
          </a:p>
        </p:txBody>
      </p:sp>
      <p:pic>
        <p:nvPicPr>
          <p:cNvPr id="111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47150" y="2146300"/>
            <a:ext cx="1981200" cy="1384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06150" y="2247900"/>
            <a:ext cx="2006600" cy="1181100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hape 113"/>
          <p:cNvSpPr/>
          <p:nvPr/>
        </p:nvSpPr>
        <p:spPr>
          <a:xfrm>
            <a:off x="9201150" y="3975093"/>
            <a:ext cx="4562726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228600" indent="-228600" algn="l">
              <a:buSzPct val="100000"/>
              <a:buAutoNum type="arabicPeriod" startAt="1"/>
              <a:defRPr sz="1800"/>
            </a:pPr>
            <a:r>
              <a:rPr sz="2200"/>
              <a:t> Check declarations</a:t>
            </a:r>
            <a:endParaRPr sz="2200"/>
          </a:p>
          <a:p>
            <a:pPr lvl="0" marL="228600" indent="-228600" algn="l">
              <a:buSzPct val="100000"/>
              <a:buAutoNum type="arabicPeriod" startAt="1"/>
              <a:defRPr sz="1800"/>
            </a:pPr>
            <a:r>
              <a:rPr sz="2200"/>
              <a:t> Item accountancy</a:t>
            </a:r>
          </a:p>
        </p:txBody>
      </p:sp>
      <p:sp>
        <p:nvSpPr>
          <p:cNvPr id="114" name="Shape 114"/>
          <p:cNvSpPr/>
          <p:nvPr/>
        </p:nvSpPr>
        <p:spPr>
          <a:xfrm>
            <a:off x="1957908" y="5886450"/>
            <a:ext cx="176108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lvl="0">
              <a:defRPr sz="1800"/>
            </a:pPr>
            <a:r>
              <a:rPr sz="2800"/>
              <a:t>Concerns:</a:t>
            </a:r>
          </a:p>
        </p:txBody>
      </p:sp>
      <p:sp>
        <p:nvSpPr>
          <p:cNvPr id="115" name="Shape 115"/>
          <p:cNvSpPr/>
          <p:nvPr/>
        </p:nvSpPr>
        <p:spPr>
          <a:xfrm>
            <a:off x="1919819" y="6673850"/>
            <a:ext cx="9165162" cy="863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marL="228600" indent="-228600" algn="l">
              <a:buSzPct val="100000"/>
              <a:buChar char="•"/>
              <a:defRPr sz="1800"/>
            </a:pPr>
            <a:r>
              <a:rPr sz="2500"/>
              <a:t>Operators </a:t>
            </a:r>
            <a:r>
              <a:rPr b="1" sz="2500">
                <a:solidFill>
                  <a:srgbClr val="C82506"/>
                </a:solidFill>
              </a:rPr>
              <a:t>report</a:t>
            </a:r>
            <a:r>
              <a:rPr sz="2500"/>
              <a:t> Fuel Burnup and Power History </a:t>
            </a:r>
            <a:endParaRPr sz="2500"/>
          </a:p>
          <a:p>
            <a:pPr lvl="0" marL="228600" indent="-228600" algn="l">
              <a:buSzPct val="100000"/>
              <a:buChar char="•"/>
              <a:defRPr sz="1800"/>
            </a:pPr>
            <a:r>
              <a:rPr b="1" sz="2500">
                <a:solidFill>
                  <a:srgbClr val="C82506"/>
                </a:solidFill>
              </a:rPr>
              <a:t>No</a:t>
            </a:r>
            <a:r>
              <a:rPr sz="2500"/>
              <a:t> direct </a:t>
            </a:r>
            <a:r>
              <a:rPr b="1" sz="2500">
                <a:solidFill>
                  <a:srgbClr val="C82506"/>
                </a:solidFill>
              </a:rPr>
              <a:t>Pu Inventory</a:t>
            </a:r>
            <a:r>
              <a:rPr sz="2500"/>
              <a:t> (unless and until fuel is reprocessed)  </a:t>
            </a: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118" name="Shape 118"/>
          <p:cNvSpPr/>
          <p:nvPr/>
        </p:nvSpPr>
        <p:spPr>
          <a:xfrm>
            <a:off x="1485354" y="177800"/>
            <a:ext cx="75321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 lvl="0">
              <a:defRPr b="0" sz="1800"/>
            </a:pPr>
            <a:r>
              <a:rPr b="1" sz="3600"/>
              <a:t>Antineutrino from nuclear reactor </a:t>
            </a:r>
          </a:p>
        </p:txBody>
      </p:sp>
      <p:pic>
        <p:nvPicPr>
          <p:cNvPr id="11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0400" y="4876804"/>
            <a:ext cx="10769600" cy="424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1020470" y="1295399"/>
            <a:ext cx="10303460" cy="838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marL="228600" indent="-228600" algn="l">
              <a:buSzPct val="100000"/>
              <a:buChar char="•"/>
              <a:defRPr sz="1800"/>
            </a:pPr>
            <a:r>
              <a:rPr sz="2400"/>
              <a:t>As reactor fuel burns, the composition changes —&gt; </a:t>
            </a:r>
            <a:r>
              <a:rPr b="1" sz="2400">
                <a:solidFill>
                  <a:srgbClr val="C82506"/>
                </a:solidFill>
              </a:rPr>
              <a:t>Burnup</a:t>
            </a:r>
            <a:r>
              <a:rPr sz="2400"/>
              <a:t> </a:t>
            </a:r>
            <a:endParaRPr sz="2400"/>
          </a:p>
          <a:p>
            <a:pPr lvl="0" marL="228600" indent="-228600" algn="l">
              <a:buSzPct val="100000"/>
              <a:buChar char="•"/>
              <a:defRPr sz="1800"/>
            </a:pPr>
            <a:r>
              <a:rPr sz="2400"/>
              <a:t>Antineutrino flux and energy spectrum change with time and composition</a:t>
            </a:r>
          </a:p>
        </p:txBody>
      </p:sp>
      <p:pic>
        <p:nvPicPr>
          <p:cNvPr id="121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65550" y="2349504"/>
            <a:ext cx="3683000" cy="838201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hape 122"/>
          <p:cNvSpPr/>
          <p:nvPr/>
        </p:nvSpPr>
        <p:spPr>
          <a:xfrm>
            <a:off x="956970" y="3213099"/>
            <a:ext cx="10176460" cy="838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228600" indent="-228600" algn="l">
              <a:buSzPct val="100000"/>
              <a:buChar char="•"/>
              <a:defRPr sz="1800"/>
            </a:pPr>
            <a:r>
              <a:rPr sz="2400"/>
              <a:t>Any sudden </a:t>
            </a:r>
            <a:r>
              <a:rPr b="1" sz="2400">
                <a:solidFill>
                  <a:srgbClr val="C82506"/>
                </a:solidFill>
              </a:rPr>
              <a:t>change in core composition</a:t>
            </a:r>
            <a:r>
              <a:rPr sz="2400"/>
              <a:t> causes change in antineutrino rate/spectrum —&gt; </a:t>
            </a:r>
            <a:r>
              <a:rPr b="1" sz="2400">
                <a:solidFill>
                  <a:srgbClr val="C82506"/>
                </a:solidFill>
              </a:rPr>
              <a:t>can be detected</a:t>
            </a:r>
            <a:r>
              <a:rPr sz="2400"/>
              <a:t> </a:t>
            </a:r>
          </a:p>
        </p:txBody>
      </p: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125" name="Shape 125"/>
          <p:cNvSpPr/>
          <p:nvPr/>
        </p:nvSpPr>
        <p:spPr>
          <a:xfrm>
            <a:off x="1919014" y="300566"/>
            <a:ext cx="91667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/>
            </a:lvl1pPr>
          </a:lstStyle>
          <a:p>
            <a:pPr lvl="0">
              <a:defRPr b="0" sz="1800"/>
            </a:pPr>
            <a:r>
              <a:rPr b="1" sz="3600"/>
              <a:t>IAEA particular interest — Pu disposition </a:t>
            </a:r>
          </a:p>
        </p:txBody>
      </p:sp>
      <p:sp>
        <p:nvSpPr>
          <p:cNvPr id="126" name="Shape 126"/>
          <p:cNvSpPr/>
          <p:nvPr/>
        </p:nvSpPr>
        <p:spPr>
          <a:xfrm>
            <a:off x="95250" y="2006599"/>
            <a:ext cx="8422435" cy="4005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228600" indent="-228600" algn="l">
              <a:lnSpc>
                <a:spcPct val="120000"/>
              </a:lnSpc>
              <a:buSzPct val="100000"/>
              <a:buChar char="•"/>
              <a:defRPr sz="1800"/>
            </a:pPr>
            <a:r>
              <a:rPr i="1" sz="2400" u="sng"/>
              <a:t>A long-sought goal</a:t>
            </a:r>
            <a:r>
              <a:rPr sz="2400"/>
              <a:t> of managing Pu that has been declared  surplus to military needs. </a:t>
            </a:r>
            <a:endParaRPr sz="2400"/>
          </a:p>
          <a:p>
            <a:pPr lvl="0" marL="228600" indent="-228600" algn="l">
              <a:lnSpc>
                <a:spcPct val="120000"/>
              </a:lnSpc>
              <a:buSzPct val="100000"/>
              <a:buChar char="•"/>
              <a:defRPr sz="1800"/>
            </a:pPr>
            <a:r>
              <a:rPr i="1" sz="2400" u="sng"/>
              <a:t>Purpose</a:t>
            </a:r>
            <a:r>
              <a:rPr sz="2400"/>
              <a:t>: convert it to a form that is much harder to recover for use in a weapon</a:t>
            </a:r>
            <a:endParaRPr sz="2400"/>
          </a:p>
          <a:p>
            <a:pPr lvl="0" marL="228600" indent="-228600" algn="l">
              <a:lnSpc>
                <a:spcPct val="120000"/>
              </a:lnSpc>
              <a:buSzPct val="100000"/>
              <a:buChar char="•"/>
              <a:defRPr sz="1800"/>
            </a:pPr>
            <a:r>
              <a:rPr i="1" sz="2400" u="sng"/>
              <a:t>Currently preferred method</a:t>
            </a:r>
            <a:r>
              <a:rPr sz="2400"/>
              <a:t>: manufacture MOX fuel (Pu/U) and irradiate it in a reactor — “</a:t>
            </a:r>
            <a:r>
              <a:rPr b="1" sz="2400"/>
              <a:t>Spent Fuel Standard</a:t>
            </a:r>
            <a:r>
              <a:rPr sz="2400"/>
              <a:t>”, </a:t>
            </a:r>
            <a:r>
              <a:rPr b="1" sz="2400"/>
              <a:t>SFS</a:t>
            </a:r>
            <a:endParaRPr b="1" sz="2400"/>
          </a:p>
          <a:p>
            <a:pPr lvl="0" algn="l">
              <a:lnSpc>
                <a:spcPct val="120000"/>
              </a:lnSpc>
              <a:defRPr sz="1800"/>
            </a:pPr>
            <a:endParaRPr sz="2400"/>
          </a:p>
          <a:p>
            <a:pPr lvl="0" marL="228600" indent="-228600" algn="l">
              <a:lnSpc>
                <a:spcPct val="120000"/>
              </a:lnSpc>
              <a:buSzPct val="100000"/>
              <a:buChar char="•"/>
              <a:defRPr sz="1800"/>
            </a:pPr>
            <a:endParaRPr sz="2400"/>
          </a:p>
        </p:txBody>
      </p:sp>
      <p:pic>
        <p:nvPicPr>
          <p:cNvPr id="12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89170" y="1701799"/>
            <a:ext cx="3422748" cy="3304212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/>
          <p:nvPr/>
        </p:nvSpPr>
        <p:spPr>
          <a:xfrm>
            <a:off x="7781794" y="6326812"/>
            <a:ext cx="5073912" cy="2004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marL="228600" indent="-228600" algn="l">
              <a:lnSpc>
                <a:spcPct val="120000"/>
              </a:lnSpc>
              <a:buSzPct val="100000"/>
              <a:buChar char="•"/>
              <a:defRPr sz="1800"/>
            </a:pPr>
            <a:r>
              <a:rPr b="1" sz="2400"/>
              <a:t>Burnup</a:t>
            </a:r>
            <a:r>
              <a:rPr sz="2400"/>
              <a:t> is strongly correlated with</a:t>
            </a:r>
            <a:endParaRPr sz="2400"/>
          </a:p>
          <a:p>
            <a:pPr lvl="1" marL="457200" indent="-228600" algn="l">
              <a:lnSpc>
                <a:spcPct val="120000"/>
              </a:lnSpc>
              <a:buSzPct val="100000"/>
              <a:buChar char="•"/>
              <a:defRPr sz="1800"/>
            </a:pPr>
            <a:r>
              <a:rPr sz="2100"/>
              <a:t>Total neutron irradiation history</a:t>
            </a:r>
            <a:endParaRPr sz="2100"/>
          </a:p>
          <a:p>
            <a:pPr lvl="1" marL="457200" indent="-228600" algn="l">
              <a:lnSpc>
                <a:spcPct val="120000"/>
              </a:lnSpc>
              <a:buSzPct val="100000"/>
              <a:buChar char="•"/>
              <a:defRPr sz="1800"/>
            </a:pPr>
            <a:r>
              <a:rPr sz="2100"/>
              <a:t>Fission product concentrations</a:t>
            </a:r>
            <a:endParaRPr sz="2100"/>
          </a:p>
          <a:p>
            <a:pPr lvl="1" marL="457200" indent="-228600" algn="l">
              <a:lnSpc>
                <a:spcPct val="120000"/>
              </a:lnSpc>
              <a:buSzPct val="100000"/>
              <a:buChar char="•"/>
              <a:defRPr sz="1800"/>
            </a:pPr>
            <a:r>
              <a:rPr sz="2100"/>
              <a:t>Transmutation of heavy elements</a:t>
            </a:r>
            <a:endParaRPr sz="2100"/>
          </a:p>
          <a:p>
            <a:pPr lvl="1" marL="457200" indent="-228600" algn="l">
              <a:lnSpc>
                <a:spcPct val="120000"/>
              </a:lnSpc>
              <a:buSzPct val="100000"/>
              <a:buChar char="•"/>
              <a:defRPr sz="1800"/>
            </a:pPr>
            <a:r>
              <a:rPr b="1" sz="2100">
                <a:solidFill>
                  <a:srgbClr val="C82506"/>
                </a:solidFill>
              </a:rPr>
              <a:t>Total antineutrino flux </a:t>
            </a:r>
          </a:p>
        </p:txBody>
      </p:sp>
      <p:sp>
        <p:nvSpPr>
          <p:cNvPr id="129" name="Shape 129"/>
          <p:cNvSpPr/>
          <p:nvPr/>
        </p:nvSpPr>
        <p:spPr>
          <a:xfrm>
            <a:off x="65680" y="6430949"/>
            <a:ext cx="7281272" cy="1795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marL="228600" indent="-228600" algn="l">
              <a:lnSpc>
                <a:spcPct val="120000"/>
              </a:lnSpc>
              <a:buSzPct val="100000"/>
              <a:buChar char="•"/>
              <a:defRPr sz="1800"/>
            </a:pPr>
            <a:r>
              <a:rPr sz="2400"/>
              <a:t>Verifying </a:t>
            </a:r>
            <a:r>
              <a:rPr b="1" sz="2400"/>
              <a:t>SFS</a:t>
            </a:r>
            <a:r>
              <a:rPr sz="2400"/>
              <a:t> requires knowledge of fuel </a:t>
            </a:r>
            <a:r>
              <a:rPr b="1" sz="2400"/>
              <a:t>burnup</a:t>
            </a:r>
            <a:r>
              <a:rPr sz="2400"/>
              <a:t> for each assembly </a:t>
            </a:r>
            <a:endParaRPr sz="2400"/>
          </a:p>
          <a:p>
            <a:pPr lvl="0" marL="228600" indent="-228600" algn="l">
              <a:lnSpc>
                <a:spcPct val="120000"/>
              </a:lnSpc>
              <a:buSzPct val="100000"/>
              <a:buChar char="•"/>
              <a:defRPr sz="1800"/>
            </a:pPr>
            <a:r>
              <a:rPr b="1" sz="2400"/>
              <a:t>Burnup</a:t>
            </a:r>
            <a:r>
              <a:rPr sz="2400"/>
              <a:t> measures energy extracted from fuel (or number of fissions that have occurred)</a:t>
            </a:r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132" name="Shape 132"/>
          <p:cNvSpPr/>
          <p:nvPr/>
        </p:nvSpPr>
        <p:spPr>
          <a:xfrm>
            <a:off x="4375571" y="282575"/>
            <a:ext cx="425365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 lvl="0">
              <a:defRPr b="0" sz="1800"/>
            </a:pPr>
            <a:r>
              <a:rPr b="1" sz="3600"/>
              <a:t>Burnup monitoring</a:t>
            </a:r>
          </a:p>
        </p:txBody>
      </p:sp>
      <p:sp>
        <p:nvSpPr>
          <p:cNvPr id="133" name="Shape 133"/>
          <p:cNvSpPr/>
          <p:nvPr/>
        </p:nvSpPr>
        <p:spPr>
          <a:xfrm>
            <a:off x="273050" y="1269999"/>
            <a:ext cx="985601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228600" indent="-228600" algn="l">
              <a:buSzPct val="100000"/>
              <a:buChar char="•"/>
              <a:defRPr sz="2400"/>
            </a:lvl1pPr>
          </a:lstStyle>
          <a:p>
            <a:pPr lvl="0">
              <a:defRPr sz="1800"/>
            </a:pPr>
            <a:r>
              <a:rPr sz="2400"/>
              <a:t>“Conventional” burnup monitoring — thermo-hydraulic power monitor </a:t>
            </a:r>
          </a:p>
        </p:txBody>
      </p:sp>
      <p:pic>
        <p:nvPicPr>
          <p:cNvPr id="134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8050" y="1987550"/>
            <a:ext cx="3733800" cy="2082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5124449" y="2295524"/>
            <a:ext cx="7213347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marL="228600" indent="-228600" algn="l">
              <a:buSzPct val="100000"/>
              <a:buChar char="•"/>
              <a:defRPr sz="1800"/>
            </a:pPr>
            <a:r>
              <a:rPr sz="2000"/>
              <a:t>measure temperature difference and flow rate to infer power</a:t>
            </a:r>
            <a:endParaRPr sz="2000"/>
          </a:p>
          <a:p>
            <a:pPr lvl="0" marL="228600" indent="-228600" algn="l">
              <a:buSzPct val="100000"/>
              <a:buChar char="•"/>
              <a:defRPr sz="1800"/>
            </a:pPr>
            <a:r>
              <a:rPr sz="2000"/>
              <a:t>relatively intrusive (connection to sensitive plant systems)</a:t>
            </a:r>
            <a:endParaRPr sz="2000"/>
          </a:p>
          <a:p>
            <a:pPr lvl="0" marL="228600" indent="-228600" algn="l">
              <a:buSzPct val="100000"/>
              <a:buChar char="•"/>
              <a:defRPr sz="1800"/>
            </a:pPr>
            <a:r>
              <a:rPr sz="2000"/>
              <a:t>vulnerable to spoofing  </a:t>
            </a:r>
          </a:p>
        </p:txBody>
      </p:sp>
      <p:sp>
        <p:nvSpPr>
          <p:cNvPr id="136" name="Shape 136"/>
          <p:cNvSpPr/>
          <p:nvPr/>
        </p:nvSpPr>
        <p:spPr>
          <a:xfrm>
            <a:off x="209550" y="4168775"/>
            <a:ext cx="1088593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228600" indent="-228600" algn="l">
              <a:buSzPct val="100000"/>
              <a:buChar char="•"/>
              <a:defRPr sz="2400"/>
            </a:lvl1pPr>
          </a:lstStyle>
          <a:p>
            <a:pPr lvl="0">
              <a:defRPr sz="1800"/>
            </a:pPr>
            <a:r>
              <a:rPr sz="2400"/>
              <a:t>Alternative: measure integral antineutrino rate as a measure of fuel exposure  </a:t>
            </a:r>
          </a:p>
        </p:txBody>
      </p:sp>
      <p:sp>
        <p:nvSpPr>
          <p:cNvPr id="137" name="Shape 137"/>
          <p:cNvSpPr/>
          <p:nvPr/>
        </p:nvSpPr>
        <p:spPr>
          <a:xfrm>
            <a:off x="7423150" y="4787900"/>
            <a:ext cx="194354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b="1" sz="2400"/>
            </a:lvl1pPr>
          </a:lstStyle>
          <a:p>
            <a:pPr lvl="0">
              <a:defRPr b="0" sz="1800"/>
            </a:pPr>
            <a:r>
              <a:rPr b="1" sz="2400"/>
              <a:t>Advantages:</a:t>
            </a:r>
          </a:p>
        </p:txBody>
      </p:sp>
      <p:pic>
        <p:nvPicPr>
          <p:cNvPr id="138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550" y="4768850"/>
            <a:ext cx="6629400" cy="4292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7397749" y="5245100"/>
            <a:ext cx="5093737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228600" indent="-228600" algn="l">
              <a:buSzPct val="100000"/>
              <a:buChar char="•"/>
              <a:defRPr sz="1800"/>
            </a:pPr>
            <a:r>
              <a:rPr sz="2000"/>
              <a:t>Non-intrusive, no connection to plant systems </a:t>
            </a:r>
            <a:endParaRPr sz="2000"/>
          </a:p>
          <a:p>
            <a:pPr lvl="0" marL="228600" indent="-228600" algn="l">
              <a:buSzPct val="100000"/>
              <a:buChar char="•"/>
              <a:defRPr sz="1800"/>
            </a:pPr>
            <a:r>
              <a:rPr sz="2000"/>
              <a:t>Statistical precision</a:t>
            </a:r>
            <a:endParaRPr sz="2000"/>
          </a:p>
          <a:p>
            <a:pPr lvl="0" marL="228600" indent="-228600" algn="l">
              <a:buSzPct val="100000"/>
              <a:buChar char="•"/>
              <a:defRPr sz="1800"/>
            </a:pPr>
            <a:r>
              <a:rPr sz="2000"/>
              <a:t>Self-calibrating</a:t>
            </a:r>
            <a:endParaRPr sz="2000"/>
          </a:p>
          <a:p>
            <a:pPr lvl="0" marL="228600" indent="-228600" algn="l">
              <a:buSzPct val="100000"/>
              <a:buChar char="•"/>
              <a:defRPr sz="1800"/>
            </a:pPr>
            <a:r>
              <a:rPr sz="2000"/>
              <a:t>Highly tamper resistant, difficult to spoof</a:t>
            </a:r>
            <a:endParaRPr sz="2000"/>
          </a:p>
          <a:p>
            <a:pPr lvl="0" marL="228600" indent="-228600" algn="l">
              <a:buSzPct val="100000"/>
              <a:buChar char="•"/>
              <a:defRPr sz="1800"/>
            </a:pPr>
            <a:r>
              <a:rPr sz="2000"/>
              <a:t>“Continuity of knowledge”</a:t>
            </a:r>
          </a:p>
        </p:txBody>
      </p:sp>
      <p:sp>
        <p:nvSpPr>
          <p:cNvPr id="140" name="Shape 140"/>
          <p:cNvSpPr/>
          <p:nvPr/>
        </p:nvSpPr>
        <p:spPr>
          <a:xfrm>
            <a:off x="7098319" y="7308850"/>
            <a:ext cx="5692598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/>
            </a:lvl1pPr>
          </a:lstStyle>
          <a:p>
            <a:pPr lvl="0">
              <a:defRPr sz="1800"/>
            </a:pPr>
            <a:r>
              <a:rPr sz="2100"/>
              <a:t>Currently two-type of reactors under evaluation</a:t>
            </a:r>
          </a:p>
        </p:txBody>
      </p:sp>
      <p:sp>
        <p:nvSpPr>
          <p:cNvPr id="141" name="Shape 141"/>
          <p:cNvSpPr/>
          <p:nvPr/>
        </p:nvSpPr>
        <p:spPr>
          <a:xfrm>
            <a:off x="7098319" y="7781925"/>
            <a:ext cx="569259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marL="228600" indent="-228600" algn="l">
              <a:buSzPct val="100000"/>
              <a:buChar char="•"/>
              <a:defRPr sz="1800"/>
            </a:pPr>
            <a:r>
              <a:rPr sz="2000"/>
              <a:t>Westinghouse PWR with partial MOX loading (common in US)</a:t>
            </a:r>
            <a:endParaRPr sz="2000"/>
          </a:p>
          <a:p>
            <a:pPr lvl="0" marL="228600" indent="-228600" algn="l">
              <a:buSzPct val="100000"/>
              <a:buChar char="•"/>
              <a:defRPr sz="1800"/>
            </a:pPr>
            <a:r>
              <a:rPr sz="2000"/>
              <a:t>Fast breeder BN-600 with partial and full MOX loading (Russian) 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144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9000" y="1281961"/>
            <a:ext cx="9843125" cy="6783278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693904" y="247650"/>
            <a:ext cx="1086769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 lvl="0">
              <a:defRPr b="0" sz="1800"/>
            </a:pPr>
            <a:r>
              <a:rPr b="1" sz="3000"/>
              <a:t>Reactor monitoring with antineutrinos — an emerging field </a:t>
            </a:r>
          </a:p>
        </p:txBody>
      </p:sp>
      <p:sp>
        <p:nvSpPr>
          <p:cNvPr id="146" name="Shape 146"/>
          <p:cNvSpPr/>
          <p:nvPr/>
        </p:nvSpPr>
        <p:spPr>
          <a:xfrm>
            <a:off x="1825378" y="8108949"/>
            <a:ext cx="797036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/>
            <a:r>
              <a:t>Slide by T. Lasserre, Applied Antineutrino Physics Conference, October 2012</a:t>
            </a:r>
          </a:p>
        </p:txBody>
      </p:sp>
      <p:sp>
        <p:nvSpPr>
          <p:cNvPr id="147" name="Shape 147"/>
          <p:cNvSpPr/>
          <p:nvPr/>
        </p:nvSpPr>
        <p:spPr>
          <a:xfrm>
            <a:off x="615950" y="8667750"/>
            <a:ext cx="1038922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2000"/>
            </a:lvl1pPr>
          </a:lstStyle>
          <a:p>
            <a:pPr lvl="0">
              <a:defRPr sz="1800"/>
            </a:pPr>
            <a:r>
              <a:rPr sz="2000"/>
              <a:t>Results from a pioneer SONGS experiment were reviewed at IAEA Novel Technologies meeting in Oct’08 and found to demonstrate the potential for the approach. </a:t>
            </a:r>
          </a:p>
        </p:txBody>
      </p:sp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150" name="Shape 150"/>
          <p:cNvSpPr/>
          <p:nvPr/>
        </p:nvSpPr>
        <p:spPr>
          <a:xfrm>
            <a:off x="2297844" y="152400"/>
            <a:ext cx="705021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 lvl="0">
              <a:defRPr b="0" sz="1800"/>
            </a:pPr>
            <a:r>
              <a:rPr b="1" sz="3600"/>
              <a:t>Example: NUCIFER Experiment </a:t>
            </a:r>
          </a:p>
        </p:txBody>
      </p:sp>
      <p:sp>
        <p:nvSpPr>
          <p:cNvPr id="151" name="Shape 151"/>
          <p:cNvSpPr/>
          <p:nvPr/>
        </p:nvSpPr>
        <p:spPr>
          <a:xfrm>
            <a:off x="323850" y="1904999"/>
            <a:ext cx="4924640" cy="2237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228600" indent="-228600" algn="l">
              <a:lnSpc>
                <a:spcPct val="120000"/>
              </a:lnSpc>
              <a:buSzPct val="100000"/>
              <a:buChar char="•"/>
              <a:defRPr sz="1800"/>
            </a:pPr>
            <a:r>
              <a:rPr sz="2400"/>
              <a:t>Deployment at a research reactor — Saclay Osiris (France)</a:t>
            </a:r>
            <a:endParaRPr sz="2400"/>
          </a:p>
          <a:p>
            <a:pPr lvl="0" marL="228600" indent="-228600" algn="l">
              <a:lnSpc>
                <a:spcPct val="120000"/>
              </a:lnSpc>
              <a:buSzPct val="100000"/>
              <a:buChar char="•"/>
              <a:defRPr sz="1800"/>
            </a:pPr>
            <a:r>
              <a:rPr sz="2400"/>
              <a:t>Detector at 7m from 70MW core </a:t>
            </a:r>
            <a:endParaRPr sz="2400"/>
          </a:p>
          <a:p>
            <a:pPr lvl="0" marL="228600" indent="-228600" algn="l">
              <a:lnSpc>
                <a:spcPct val="120000"/>
              </a:lnSpc>
              <a:buSzPct val="100000"/>
              <a:buChar char="•"/>
              <a:defRPr sz="1800"/>
            </a:pPr>
            <a:r>
              <a:rPr sz="2400"/>
              <a:t>~700 anti-ν events/day expected</a:t>
            </a:r>
            <a:endParaRPr sz="2400"/>
          </a:p>
          <a:p>
            <a:pPr lvl="0" marL="228600" indent="-228600" algn="l">
              <a:lnSpc>
                <a:spcPct val="120000"/>
              </a:lnSpc>
              <a:buSzPct val="100000"/>
              <a:buChar char="•"/>
              <a:defRPr sz="1800"/>
            </a:pPr>
            <a:r>
              <a:rPr sz="2400"/>
              <a:t>Funded, built, taking data</a:t>
            </a:r>
          </a:p>
        </p:txBody>
      </p:sp>
      <p:pic>
        <p:nvPicPr>
          <p:cNvPr id="15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19750" y="1111250"/>
            <a:ext cx="7442200" cy="7531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869" y="4806950"/>
            <a:ext cx="3530601" cy="457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156" name="Shape 156"/>
          <p:cNvSpPr/>
          <p:nvPr/>
        </p:nvSpPr>
        <p:spPr>
          <a:xfrm>
            <a:off x="2228850" y="165100"/>
            <a:ext cx="8402440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b="1" sz="3200"/>
              <a:t>NUCIFER Sensitivity to illicit Pu Retrievals</a:t>
            </a:r>
            <a:endParaRPr b="1" sz="3200"/>
          </a:p>
          <a:p>
            <a:pPr lvl="0">
              <a:defRPr sz="1800"/>
            </a:pPr>
            <a:r>
              <a:rPr b="1" sz="3200"/>
              <a:t>from nuclear reactor core </a:t>
            </a:r>
          </a:p>
        </p:txBody>
      </p:sp>
      <p:pic>
        <p:nvPicPr>
          <p:cNvPr id="15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0550" y="1371600"/>
            <a:ext cx="8788400" cy="777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160" name="Shape 160"/>
          <p:cNvSpPr/>
          <p:nvPr/>
        </p:nvSpPr>
        <p:spPr>
          <a:xfrm>
            <a:off x="3872731" y="177800"/>
            <a:ext cx="341783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 lvl="0">
              <a:defRPr b="0" sz="1800"/>
            </a:pPr>
            <a:r>
              <a:rPr b="1" sz="3600"/>
              <a:t>More examples</a:t>
            </a:r>
          </a:p>
        </p:txBody>
      </p:sp>
      <p:pic>
        <p:nvPicPr>
          <p:cNvPr id="161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4700" y="1416050"/>
            <a:ext cx="10858500" cy="655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title"/>
          </p:nvPr>
        </p:nvSpPr>
        <p:spPr>
          <a:xfrm>
            <a:off x="1231900" y="-533400"/>
            <a:ext cx="11099800" cy="195694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000"/>
              <a:t>Outline</a:t>
            </a:r>
          </a:p>
        </p:txBody>
      </p:sp>
      <p:sp>
        <p:nvSpPr>
          <p:cNvPr id="41" name="Shape 4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(Anti)Neutrinos at a glance</a:t>
            </a:r>
            <a:endParaRPr sz="3600"/>
          </a:p>
          <a:p>
            <a:pPr lvl="0">
              <a:defRPr sz="1800"/>
            </a:pPr>
            <a:r>
              <a:rPr sz="3600"/>
              <a:t>Anti-Neutrinos from reactors and their detection</a:t>
            </a:r>
            <a:endParaRPr sz="3600"/>
          </a:p>
          <a:p>
            <a:pPr lvl="0">
              <a:defRPr sz="1800"/>
            </a:pPr>
            <a:r>
              <a:rPr sz="3600"/>
              <a:t>NPT, IAEA and anti-neutrinos</a:t>
            </a:r>
            <a:endParaRPr sz="3600"/>
          </a:p>
          <a:p>
            <a:pPr lvl="0">
              <a:defRPr sz="1800"/>
            </a:pPr>
            <a:r>
              <a:rPr sz="3600"/>
              <a:t>Neutron detection and search for “dark matter”</a:t>
            </a:r>
            <a:endParaRPr sz="3600"/>
          </a:p>
          <a:p>
            <a:pPr lvl="0">
              <a:defRPr sz="1800"/>
            </a:pPr>
            <a:r>
              <a:rPr sz="3600"/>
              <a:t>International collaborations and role of China </a:t>
            </a:r>
          </a:p>
        </p:txBody>
      </p:sp>
      <p:sp>
        <p:nvSpPr>
          <p:cNvPr id="42" name="Shape 42"/>
          <p:cNvSpPr/>
          <p:nvPr>
            <p:ph type="sldNum" sz="quarter" idx="2"/>
          </p:nvPr>
        </p:nvSpPr>
        <p:spPr>
          <a:xfrm>
            <a:off x="12454415" y="9302750"/>
            <a:ext cx="241403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164" name="Shape 164"/>
          <p:cNvSpPr/>
          <p:nvPr/>
        </p:nvSpPr>
        <p:spPr>
          <a:xfrm>
            <a:off x="685031" y="622300"/>
            <a:ext cx="1119023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 lvl="0">
              <a:defRPr b="0" sz="1800"/>
            </a:pPr>
            <a:r>
              <a:rPr b="1" sz="3600"/>
              <a:t>Other developments: Coherent Neutrino Scattering</a:t>
            </a:r>
          </a:p>
        </p:txBody>
      </p:sp>
      <p:sp>
        <p:nvSpPr>
          <p:cNvPr id="165" name="Shape 165"/>
          <p:cNvSpPr/>
          <p:nvPr/>
        </p:nvSpPr>
        <p:spPr>
          <a:xfrm>
            <a:off x="336550" y="1651000"/>
            <a:ext cx="7303897" cy="439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228600" indent="-228600" algn="l">
              <a:lnSpc>
                <a:spcPct val="120000"/>
              </a:lnSpc>
              <a:buSzPct val="100000"/>
              <a:buChar char="•"/>
              <a:defRPr sz="1800"/>
            </a:pPr>
            <a:r>
              <a:rPr sz="2200"/>
              <a:t>Neutrino elastic scattering from a nucleus as a whole </a:t>
            </a:r>
            <a:endParaRPr sz="2200"/>
          </a:p>
          <a:p>
            <a:pPr lvl="0" marL="228600" indent="-228600" algn="l">
              <a:lnSpc>
                <a:spcPct val="120000"/>
              </a:lnSpc>
              <a:buSzPct val="100000"/>
              <a:buChar char="•"/>
              <a:defRPr sz="1800"/>
            </a:pPr>
            <a:r>
              <a:rPr sz="2200"/>
              <a:t>Relevant for ν’s of ~ MeV range (good match for reactor anti-ν’s)</a:t>
            </a:r>
            <a:endParaRPr sz="2200"/>
          </a:p>
          <a:p>
            <a:pPr lvl="0" marL="228600" indent="-228600" algn="l">
              <a:lnSpc>
                <a:spcPct val="120000"/>
              </a:lnSpc>
              <a:buSzPct val="100000"/>
              <a:buChar char="•"/>
              <a:defRPr sz="1800"/>
            </a:pPr>
            <a:r>
              <a:rPr sz="2200"/>
              <a:t>A “Standard Model”process that yet to be observed</a:t>
            </a:r>
            <a:endParaRPr sz="2200"/>
          </a:p>
          <a:p>
            <a:pPr lvl="0" marL="228600" indent="-228600" algn="l">
              <a:lnSpc>
                <a:spcPct val="120000"/>
              </a:lnSpc>
              <a:buSzPct val="100000"/>
              <a:buChar char="•"/>
              <a:defRPr sz="1800"/>
            </a:pPr>
            <a:r>
              <a:rPr sz="2200"/>
              <a:t>Main challenge: tiny energies from nuclear recall —&gt;  —&gt; very low thresholds (~1 keV)</a:t>
            </a:r>
            <a:endParaRPr sz="2200"/>
          </a:p>
          <a:p>
            <a:pPr lvl="0" marL="228600" indent="-228600" algn="l">
              <a:lnSpc>
                <a:spcPct val="120000"/>
              </a:lnSpc>
              <a:buSzPct val="100000"/>
              <a:buChar char="•"/>
              <a:defRPr sz="1800"/>
            </a:pPr>
            <a:r>
              <a:rPr sz="2200"/>
              <a:t>International R&amp;D effort and competition to observe CS for the first time</a:t>
            </a:r>
            <a:endParaRPr sz="2200"/>
          </a:p>
          <a:p>
            <a:pPr lvl="0" marL="228600" indent="-228600" algn="l">
              <a:lnSpc>
                <a:spcPct val="120000"/>
              </a:lnSpc>
              <a:buSzPct val="100000"/>
              <a:buChar char="•"/>
              <a:defRPr sz="1800"/>
            </a:pPr>
            <a:r>
              <a:rPr sz="2200"/>
              <a:t>Important reward: cross section (probability of interaction) is ~10 higher than “conventional” ν-interaction — much smaller detectors can be used </a:t>
            </a:r>
          </a:p>
        </p:txBody>
      </p:sp>
      <p:pic>
        <p:nvPicPr>
          <p:cNvPr id="166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61400" y="1733550"/>
            <a:ext cx="3746500" cy="254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>
            <a:off x="8807959" y="4267200"/>
            <a:ext cx="345338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/>
            <a:r>
              <a:t>ionisation caused by nuclear recoil is measured </a:t>
            </a:r>
          </a:p>
        </p:txBody>
      </p:sp>
      <p:sp>
        <p:nvSpPr>
          <p:cNvPr id="168" name="Shape 168"/>
          <p:cNvSpPr/>
          <p:nvPr/>
        </p:nvSpPr>
        <p:spPr>
          <a:xfrm>
            <a:off x="433908" y="6426200"/>
            <a:ext cx="6383884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2100"/>
              <a:t>Detector R&amp;D, synergies with dark matter detection </a:t>
            </a:r>
            <a:endParaRPr sz="2100"/>
          </a:p>
          <a:p>
            <a:pPr lvl="0" algn="l">
              <a:defRPr sz="1800"/>
            </a:pPr>
            <a:r>
              <a:rPr sz="2100"/>
              <a:t>focus on ultra-low thresholds</a:t>
            </a:r>
          </a:p>
        </p:txBody>
      </p:sp>
      <p:sp>
        <p:nvSpPr>
          <p:cNvPr id="169" name="Shape 169"/>
          <p:cNvSpPr/>
          <p:nvPr/>
        </p:nvSpPr>
        <p:spPr>
          <a:xfrm>
            <a:off x="590550" y="7391400"/>
            <a:ext cx="5466170" cy="1320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228600" indent="-228600" algn="l">
              <a:buSzPct val="100000"/>
              <a:buChar char="•"/>
              <a:defRPr sz="1800"/>
            </a:pPr>
            <a:r>
              <a:rPr b="1" sz="2000"/>
              <a:t>B</a:t>
            </a:r>
            <a:r>
              <a:rPr sz="2000"/>
              <a:t>road </a:t>
            </a:r>
            <a:r>
              <a:rPr b="1" sz="2000"/>
              <a:t>E</a:t>
            </a:r>
            <a:r>
              <a:rPr sz="2000"/>
              <a:t>nergy </a:t>
            </a:r>
            <a:r>
              <a:rPr b="1" sz="2000"/>
              <a:t>Ge</a:t>
            </a:r>
            <a:r>
              <a:rPr sz="2000"/>
              <a:t>rmanium detectors (</a:t>
            </a:r>
            <a:r>
              <a:rPr b="1" sz="2000"/>
              <a:t>BEGe</a:t>
            </a:r>
            <a:r>
              <a:rPr sz="2000"/>
              <a:t>)</a:t>
            </a:r>
            <a:endParaRPr sz="2000"/>
          </a:p>
          <a:p>
            <a:pPr lvl="0" marL="228600" indent="-228600" algn="l">
              <a:buSzPct val="100000"/>
              <a:buChar char="•"/>
              <a:defRPr sz="1800"/>
            </a:pPr>
            <a:r>
              <a:rPr sz="2000"/>
              <a:t>Low temperature bolometers </a:t>
            </a:r>
            <a:endParaRPr sz="2000"/>
          </a:p>
          <a:p>
            <a:pPr lvl="0" marL="228600" indent="-228600" algn="l">
              <a:buSzPct val="100000"/>
              <a:buChar char="•"/>
              <a:defRPr sz="1800"/>
            </a:pPr>
            <a:r>
              <a:rPr sz="2000"/>
              <a:t>Liquid and gaseous noble gas detectors (e.g. LAr, HPAr, LXe, HPXe)</a:t>
            </a:r>
          </a:p>
        </p:txBody>
      </p:sp>
      <p:pic>
        <p:nvPicPr>
          <p:cNvPr id="170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1965" y="5639405"/>
            <a:ext cx="5466170" cy="37547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173" name="Shape 173"/>
          <p:cNvSpPr/>
          <p:nvPr/>
        </p:nvSpPr>
        <p:spPr>
          <a:xfrm>
            <a:off x="1891915" y="571500"/>
            <a:ext cx="862407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 lvl="0">
              <a:defRPr b="0" sz="1800"/>
            </a:pPr>
            <a:r>
              <a:rPr b="1" sz="3600"/>
              <a:t>Neutron detection of SNM and it issues</a:t>
            </a:r>
          </a:p>
        </p:txBody>
      </p:sp>
      <p:pic>
        <p:nvPicPr>
          <p:cNvPr id="174" name="url?sa=i&amp;rct=j&amp;q=&amp;esrc=s&amp;source=images&amp;cd=&amp;docid=2OYfgkzhHSqXrM&amp;tbnid=RprFVyFFLEaPzM-&amp;ved=0CAUQjRw&amp;url=http%3A%2F%2Fwww.atlasgip.ro%2Fen%2FProducts-and-Services%2FCased-Hole-572%2FPulse-Neutron-Neutro.png"/>
          <p:cNvPicPr/>
          <p:nvPr/>
        </p:nvPicPr>
        <p:blipFill>
          <a:blip r:embed="rId2">
            <a:extLst/>
          </a:blip>
          <a:srcRect l="10241" t="11091" r="2972" b="0"/>
          <a:stretch>
            <a:fillRect/>
          </a:stretch>
        </p:blipFill>
        <p:spPr>
          <a:xfrm>
            <a:off x="8144723" y="1739106"/>
            <a:ext cx="3846112" cy="295510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1098550" y="1746249"/>
            <a:ext cx="5523626" cy="402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228600" indent="-228600" algn="l">
              <a:buSzPct val="100000"/>
              <a:buChar char="•"/>
              <a:defRPr sz="1800"/>
            </a:pPr>
            <a:r>
              <a:rPr sz="2400"/>
              <a:t>Non-sensitive to isotope composition but provides clear signature of WGPu and HEU(90%)</a:t>
            </a:r>
            <a:endParaRPr sz="2400"/>
          </a:p>
          <a:p>
            <a:pPr lvl="0" marL="228600" indent="-228600" algn="l">
              <a:buSzPct val="100000"/>
              <a:buChar char="•"/>
              <a:defRPr sz="1800"/>
            </a:pPr>
            <a:r>
              <a:rPr sz="2400"/>
              <a:t>Relatively straightforward for WGPu but not for HEU</a:t>
            </a:r>
            <a:endParaRPr sz="2400"/>
          </a:p>
          <a:p>
            <a:pPr lvl="1" marL="457200" indent="-228600" algn="l">
              <a:buSzPct val="100000"/>
              <a:buChar char="•"/>
              <a:defRPr sz="1800"/>
            </a:pPr>
            <a:r>
              <a:rPr sz="2000"/>
              <a:t>~60,000 n/sec per kg WGPu</a:t>
            </a:r>
            <a:endParaRPr sz="2000"/>
          </a:p>
          <a:p>
            <a:pPr lvl="1" marL="457200" indent="-228600" algn="l">
              <a:buSzPct val="100000"/>
              <a:buChar char="•"/>
              <a:defRPr sz="1800"/>
            </a:pPr>
            <a:r>
              <a:rPr sz="2000"/>
              <a:t>~1 n/sec per kg HEU</a:t>
            </a:r>
            <a:endParaRPr sz="2000"/>
          </a:p>
          <a:p>
            <a:pPr lvl="0" marL="228600" indent="-228600" algn="l">
              <a:buSzPct val="100000"/>
              <a:buChar char="•"/>
              <a:defRPr sz="1800"/>
            </a:pPr>
            <a:r>
              <a:rPr sz="2400"/>
              <a:t>Neutron time signatures “multiplicity”</a:t>
            </a:r>
            <a:endParaRPr sz="2400"/>
          </a:p>
          <a:p>
            <a:pPr lvl="0" marL="228600" indent="-228600" algn="l">
              <a:buSzPct val="100000"/>
              <a:buChar char="•"/>
              <a:defRPr sz="1800"/>
            </a:pPr>
            <a:r>
              <a:rPr sz="2400"/>
              <a:t>Shortage of He3, other techniques needed</a:t>
            </a:r>
            <a:endParaRPr sz="2400"/>
          </a:p>
          <a:p>
            <a:pPr lvl="0" marL="228600" indent="-228600" algn="l">
              <a:buSzPct val="100000"/>
              <a:buChar char="•"/>
              <a:defRPr sz="1800"/>
            </a:pPr>
            <a:r>
              <a:rPr sz="2400"/>
              <a:t>Gamma background must be tackled </a:t>
            </a:r>
          </a:p>
        </p:txBody>
      </p:sp>
      <p:sp>
        <p:nvSpPr>
          <p:cNvPr id="176" name="Shape 176"/>
          <p:cNvSpPr/>
          <p:nvPr/>
        </p:nvSpPr>
        <p:spPr>
          <a:xfrm>
            <a:off x="3742740" y="6299200"/>
            <a:ext cx="604002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Can fundamental research help?</a:t>
            </a:r>
          </a:p>
        </p:txBody>
      </p:sp>
      <p:sp>
        <p:nvSpPr>
          <p:cNvPr id="177" name="Shape 177"/>
          <p:cNvSpPr/>
          <p:nvPr/>
        </p:nvSpPr>
        <p:spPr>
          <a:xfrm>
            <a:off x="1289522" y="7537450"/>
            <a:ext cx="10425755" cy="101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defRPr sz="1800"/>
            </a:pPr>
            <a:r>
              <a:rPr sz="3000"/>
              <a:t>Instruments for direct detection of </a:t>
            </a:r>
            <a:r>
              <a:rPr b="1" sz="3000">
                <a:solidFill>
                  <a:srgbClr val="C82506"/>
                </a:solidFill>
              </a:rPr>
              <a:t>dark matter</a:t>
            </a:r>
            <a:r>
              <a:rPr sz="3000"/>
              <a:t> — most sensitive </a:t>
            </a:r>
            <a:r>
              <a:rPr b="1" sz="3000">
                <a:solidFill>
                  <a:srgbClr val="C82506"/>
                </a:solidFill>
              </a:rPr>
              <a:t>neutron detectors</a:t>
            </a:r>
            <a:r>
              <a:rPr sz="3000"/>
              <a:t> </a:t>
            </a:r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18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8863" y="1486525"/>
            <a:ext cx="3314387" cy="4679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73381" y="1543668"/>
            <a:ext cx="4913869" cy="2948322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hape 182"/>
          <p:cNvSpPr/>
          <p:nvPr/>
        </p:nvSpPr>
        <p:spPr>
          <a:xfrm>
            <a:off x="2517417" y="19046"/>
            <a:ext cx="7474666" cy="119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b="1" sz="3600">
                <a:solidFill>
                  <a:srgbClr val="C82506"/>
                </a:solidFill>
              </a:rPr>
              <a:t>Dark Matter </a:t>
            </a:r>
            <a:r>
              <a:rPr sz="3600"/>
              <a:t>— we know it is there. </a:t>
            </a:r>
            <a:endParaRPr sz="3600"/>
          </a:p>
          <a:p>
            <a:pPr lvl="0">
              <a:defRPr sz="1800"/>
            </a:pPr>
            <a:r>
              <a:rPr sz="3600"/>
              <a:t>We don’t know what is made of. </a:t>
            </a:r>
          </a:p>
        </p:txBody>
      </p:sp>
      <p:sp>
        <p:nvSpPr>
          <p:cNvPr id="183" name="Shape 183"/>
          <p:cNvSpPr/>
          <p:nvPr/>
        </p:nvSpPr>
        <p:spPr>
          <a:xfrm>
            <a:off x="9613689" y="1568449"/>
            <a:ext cx="113072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800">
                <a:solidFill>
                  <a:srgbClr val="C82506"/>
                </a:solidFill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b="1">
                <a:solidFill>
                  <a:srgbClr val="C82506"/>
                </a:solidFill>
              </a:rPr>
              <a:t>observed</a:t>
            </a:r>
          </a:p>
        </p:txBody>
      </p:sp>
      <p:sp>
        <p:nvSpPr>
          <p:cNvPr id="184" name="Shape 184"/>
          <p:cNvSpPr/>
          <p:nvPr/>
        </p:nvSpPr>
        <p:spPr>
          <a:xfrm>
            <a:off x="10051938" y="2781299"/>
            <a:ext cx="114322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800">
                <a:solidFill>
                  <a:srgbClr val="0365C0"/>
                </a:solidFill>
              </a:defRPr>
            </a:lvl1pPr>
          </a:lstStyle>
          <a:p>
            <a:pPr lvl="0">
              <a:defRPr b="0">
                <a:solidFill>
                  <a:srgbClr val="000000"/>
                </a:solidFill>
              </a:defRPr>
            </a:pPr>
            <a:r>
              <a:rPr b="1">
                <a:solidFill>
                  <a:srgbClr val="0365C0"/>
                </a:solidFill>
              </a:rPr>
              <a:t>predicted</a:t>
            </a:r>
          </a:p>
        </p:txBody>
      </p:sp>
      <p:pic>
        <p:nvPicPr>
          <p:cNvPr id="185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88282" y="1772770"/>
            <a:ext cx="2332936" cy="2773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19490" y="6265528"/>
            <a:ext cx="4289333" cy="2948322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/>
          <p:nvPr/>
        </p:nvSpPr>
        <p:spPr>
          <a:xfrm>
            <a:off x="4939531" y="5841999"/>
            <a:ext cx="402743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2400"/>
              <a:t>Dark Matter direct detection: </a:t>
            </a:r>
          </a:p>
        </p:txBody>
      </p:sp>
      <p:pic>
        <p:nvPicPr>
          <p:cNvPr id="188" name="pasted-image.png"/>
          <p:cNvPicPr/>
          <p:nvPr/>
        </p:nvPicPr>
        <p:blipFill>
          <a:blip r:embed="rId6">
            <a:extLst/>
          </a:blip>
          <a:srcRect l="15013" t="17726" r="15013" b="6156"/>
          <a:stretch>
            <a:fillRect/>
          </a:stretch>
        </p:blipFill>
        <p:spPr>
          <a:xfrm>
            <a:off x="8405313" y="6346658"/>
            <a:ext cx="4099679" cy="334476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/>
          <p:nvPr/>
        </p:nvSpPr>
        <p:spPr>
          <a:xfrm>
            <a:off x="3784850" y="5105892"/>
            <a:ext cx="9029200" cy="469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400"/>
              <a:t>Leading candidate: </a:t>
            </a:r>
            <a:r>
              <a:rPr b="1" sz="2400"/>
              <a:t>W</a:t>
            </a:r>
            <a:r>
              <a:rPr sz="2400"/>
              <a:t>eakly </a:t>
            </a:r>
            <a:r>
              <a:rPr b="1" sz="2400"/>
              <a:t>I</a:t>
            </a:r>
            <a:r>
              <a:rPr sz="2400"/>
              <a:t>nteracting </a:t>
            </a:r>
            <a:r>
              <a:rPr b="1" sz="2400"/>
              <a:t>M</a:t>
            </a:r>
            <a:r>
              <a:rPr sz="2400"/>
              <a:t>assive </a:t>
            </a:r>
            <a:r>
              <a:rPr b="1" sz="2400"/>
              <a:t>P</a:t>
            </a:r>
            <a:r>
              <a:rPr sz="2400"/>
              <a:t>article — </a:t>
            </a:r>
            <a:r>
              <a:rPr b="1" sz="2400"/>
              <a:t>WIMP</a:t>
            </a:r>
          </a:p>
        </p:txBody>
      </p:sp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192" name="Shape 192"/>
          <p:cNvSpPr/>
          <p:nvPr/>
        </p:nvSpPr>
        <p:spPr>
          <a:xfrm>
            <a:off x="3013252" y="71966"/>
            <a:ext cx="63898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 lvl="0">
              <a:defRPr b="0" sz="1800"/>
            </a:pPr>
            <a:r>
              <a:rPr b="1" sz="3600"/>
              <a:t>Direct Dark Matter Detection </a:t>
            </a:r>
          </a:p>
        </p:txBody>
      </p:sp>
      <p:pic>
        <p:nvPicPr>
          <p:cNvPr id="193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8643" y="919357"/>
            <a:ext cx="6999080" cy="686981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hape 194"/>
          <p:cNvSpPr/>
          <p:nvPr/>
        </p:nvSpPr>
        <p:spPr>
          <a:xfrm>
            <a:off x="1573021" y="7988857"/>
            <a:ext cx="10658857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marL="228600" indent="-228600" algn="l">
              <a:buSzPct val="100000"/>
              <a:buChar char="•"/>
              <a:defRPr sz="1800"/>
            </a:pPr>
            <a:r>
              <a:rPr sz="2400"/>
              <a:t>WIMP interactions with matter are identical to neutron’s</a:t>
            </a:r>
            <a:endParaRPr sz="2400"/>
          </a:p>
          <a:p>
            <a:pPr lvl="1" marL="457200" indent="-228600" algn="l">
              <a:buSzPct val="100000"/>
              <a:buChar char="•"/>
              <a:defRPr sz="1800"/>
            </a:pPr>
            <a:r>
              <a:rPr sz="2100"/>
              <a:t>At issue: remove gamma background </a:t>
            </a:r>
            <a:endParaRPr sz="2100"/>
          </a:p>
          <a:p>
            <a:pPr lvl="0" marL="228600" indent="-228600" algn="l">
              <a:buSzPct val="100000"/>
              <a:buChar char="•"/>
              <a:defRPr sz="1800"/>
            </a:pPr>
            <a:r>
              <a:rPr sz="2400"/>
              <a:t>State-of-the-art dark matter instruments — most sensitive neutron detectors</a:t>
            </a:r>
            <a:endParaRPr sz="2400"/>
          </a:p>
        </p:txBody>
      </p:sp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197" name="Shape 197"/>
          <p:cNvSpPr/>
          <p:nvPr/>
        </p:nvSpPr>
        <p:spPr>
          <a:xfrm>
            <a:off x="4142283" y="95249"/>
            <a:ext cx="503773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200"/>
            </a:lvl1pPr>
          </a:lstStyle>
          <a:p>
            <a:pPr lvl="0">
              <a:defRPr b="0" sz="1800"/>
            </a:pPr>
            <a:r>
              <a:rPr b="1" sz="3200"/>
              <a:t>Dark Matter LXe detector </a:t>
            </a:r>
          </a:p>
        </p:txBody>
      </p:sp>
      <p:pic>
        <p:nvPicPr>
          <p:cNvPr id="19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850" y="1041400"/>
            <a:ext cx="7792169" cy="5426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18945" y="2230386"/>
            <a:ext cx="4909792" cy="3809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9027" y="6620509"/>
            <a:ext cx="4962123" cy="3015445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hape 201"/>
          <p:cNvSpPr/>
          <p:nvPr/>
        </p:nvSpPr>
        <p:spPr>
          <a:xfrm>
            <a:off x="31749" y="6543959"/>
            <a:ext cx="12941302" cy="1"/>
          </a:xfrm>
          <a:prstGeom prst="line">
            <a:avLst/>
          </a:prstGeom>
          <a:ln w="25400">
            <a:solidFill/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/>
            </a:pPr>
          </a:p>
        </p:txBody>
      </p:sp>
      <p:sp>
        <p:nvSpPr>
          <p:cNvPr id="202" name="Shape 202"/>
          <p:cNvSpPr/>
          <p:nvPr/>
        </p:nvSpPr>
        <p:spPr>
          <a:xfrm>
            <a:off x="5842000" y="6620509"/>
            <a:ext cx="6592825" cy="242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marL="228600" indent="-228600" algn="l">
              <a:buSzPct val="100000"/>
              <a:buChar char="•"/>
              <a:defRPr sz="1800"/>
            </a:pPr>
            <a:r>
              <a:rPr sz="2400"/>
              <a:t>A highly competitive (and collaborative!) field</a:t>
            </a:r>
            <a:endParaRPr sz="2400"/>
          </a:p>
          <a:p>
            <a:pPr lvl="0" marL="228600" indent="-228600" algn="l">
              <a:buSzPct val="100000"/>
              <a:buChar char="•"/>
              <a:defRPr sz="1800"/>
            </a:pPr>
            <a:r>
              <a:rPr sz="2400"/>
              <a:t>Many different technologies</a:t>
            </a:r>
            <a:endParaRPr sz="2400"/>
          </a:p>
          <a:p>
            <a:pPr lvl="1" marL="457200" indent="-228600" algn="l">
              <a:buSzPct val="100000"/>
              <a:buChar char="•"/>
              <a:defRPr sz="1800"/>
            </a:pPr>
            <a:r>
              <a:rPr sz="2100"/>
              <a:t>LAr and LXe</a:t>
            </a:r>
            <a:endParaRPr sz="2100"/>
          </a:p>
          <a:p>
            <a:pPr lvl="1" marL="457200" indent="-228600" algn="l">
              <a:buSzPct val="100000"/>
              <a:buChar char="•"/>
              <a:defRPr sz="1800"/>
            </a:pPr>
            <a:r>
              <a:rPr sz="2100"/>
              <a:t>Gaseous detectors</a:t>
            </a:r>
            <a:endParaRPr sz="2100"/>
          </a:p>
          <a:p>
            <a:pPr lvl="1" marL="457200" indent="-228600" algn="l">
              <a:buSzPct val="100000"/>
              <a:buChar char="•"/>
              <a:defRPr sz="1800"/>
            </a:pPr>
            <a:r>
              <a:rPr sz="2100"/>
              <a:t>Semi-conductors</a:t>
            </a:r>
            <a:endParaRPr sz="2100"/>
          </a:p>
          <a:p>
            <a:pPr lvl="1" marL="457200" indent="-228600" algn="l">
              <a:buSzPct val="100000"/>
              <a:buChar char="•"/>
              <a:defRPr sz="1800"/>
            </a:pPr>
            <a:r>
              <a:rPr sz="2100"/>
              <a:t>Bolometers</a:t>
            </a:r>
            <a:endParaRPr sz="2100"/>
          </a:p>
          <a:p>
            <a:pPr lvl="1" marL="457200" indent="-228600" algn="l">
              <a:buSzPct val="100000"/>
              <a:buChar char="•"/>
              <a:defRPr sz="1800"/>
            </a:pPr>
            <a:r>
              <a:rPr sz="2100"/>
              <a:t>Scintillators and scintillating bolometers</a:t>
            </a:r>
          </a:p>
        </p:txBody>
      </p:sp>
      <p:sp>
        <p:nvSpPr>
          <p:cNvPr id="203" name="Shape 203"/>
          <p:cNvSpPr/>
          <p:nvPr/>
        </p:nvSpPr>
        <p:spPr>
          <a:xfrm>
            <a:off x="6106597" y="9110059"/>
            <a:ext cx="5566806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b="1" sz="2100" u="sng"/>
              <a:t>Unexplored</a:t>
            </a:r>
            <a:r>
              <a:rPr b="1" sz="2100"/>
              <a:t> opportunity for SNM detection </a:t>
            </a:r>
          </a:p>
        </p:txBody>
      </p:sp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206" name="Shape 206"/>
          <p:cNvSpPr/>
          <p:nvPr/>
        </p:nvSpPr>
        <p:spPr>
          <a:xfrm>
            <a:off x="1901490" y="717550"/>
            <a:ext cx="9201820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b="1" sz="3600"/>
              <a:t>PandaX — A direct dark matter detection </a:t>
            </a:r>
            <a:endParaRPr b="1" sz="3600"/>
          </a:p>
          <a:p>
            <a:pPr lvl="0">
              <a:defRPr sz="1800"/>
            </a:pPr>
            <a:r>
              <a:rPr b="1" sz="3600"/>
              <a:t>experiment in China</a:t>
            </a:r>
          </a:p>
        </p:txBody>
      </p:sp>
      <p:pic>
        <p:nvPicPr>
          <p:cNvPr id="20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9433" y="2930114"/>
            <a:ext cx="3493190" cy="4531136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208"/>
          <p:cNvSpPr/>
          <p:nvPr/>
        </p:nvSpPr>
        <p:spPr>
          <a:xfrm>
            <a:off x="323850" y="8051799"/>
            <a:ext cx="593293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defRPr sz="1800"/>
            </a:pPr>
            <a:r>
              <a:rPr sz="2400"/>
              <a:t>Two-phase LXe position sensitive detector</a:t>
            </a:r>
            <a:endParaRPr sz="2400"/>
          </a:p>
          <a:p>
            <a:pPr lvl="0" algn="l">
              <a:defRPr sz="1800"/>
            </a:pPr>
            <a:r>
              <a:rPr sz="2400"/>
              <a:t>1 ton of LXe </a:t>
            </a:r>
          </a:p>
        </p:txBody>
      </p:sp>
      <p:pic>
        <p:nvPicPr>
          <p:cNvPr id="209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52685" y="2676262"/>
            <a:ext cx="4977806" cy="5445388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hape 210"/>
          <p:cNvSpPr/>
          <p:nvPr/>
        </p:nvSpPr>
        <p:spPr>
          <a:xfrm>
            <a:off x="8063941" y="8365862"/>
            <a:ext cx="448421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400"/>
              <a:t>CJPL Underground Laboratory </a:t>
            </a:r>
            <a:endParaRPr sz="2400"/>
          </a:p>
          <a:p>
            <a:pPr lvl="0">
              <a:defRPr sz="1800"/>
            </a:pPr>
            <a:r>
              <a:rPr sz="2400"/>
              <a:t>Sichuan province</a:t>
            </a:r>
          </a:p>
        </p:txBody>
      </p:sp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213" name="Shape 213"/>
          <p:cNvSpPr/>
          <p:nvPr/>
        </p:nvSpPr>
        <p:spPr>
          <a:xfrm>
            <a:off x="4304853" y="139700"/>
            <a:ext cx="468719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 lvl="0">
              <a:defRPr b="0" sz="1800"/>
            </a:pPr>
            <a:r>
              <a:rPr b="1" sz="3600"/>
              <a:t>Concluding Remarks</a:t>
            </a:r>
          </a:p>
        </p:txBody>
      </p:sp>
      <p:sp>
        <p:nvSpPr>
          <p:cNvPr id="214" name="Shape 214"/>
          <p:cNvSpPr/>
          <p:nvPr/>
        </p:nvSpPr>
        <p:spPr>
          <a:xfrm>
            <a:off x="677605" y="1045633"/>
            <a:ext cx="11649590" cy="9309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228600" indent="-228600" algn="l" defTabSz="457200">
              <a:lnSpc>
                <a:spcPct val="120000"/>
              </a:lnSpc>
              <a:buSzPct val="100000"/>
              <a:buChar char="•"/>
              <a:defRPr sz="1800"/>
            </a:pPr>
            <a:r>
              <a:rPr b="1" sz="2400">
                <a:solidFill>
                  <a:srgbClr val="C82506"/>
                </a:solidFill>
              </a:rPr>
              <a:t>Antineutrino detectors</a:t>
            </a:r>
            <a:r>
              <a:rPr sz="2400"/>
              <a:t> have unique abilities to </a:t>
            </a:r>
            <a:r>
              <a:rPr b="1" sz="2400">
                <a:solidFill>
                  <a:srgbClr val="C82506"/>
                </a:solidFill>
              </a:rPr>
              <a:t>non-intrusively</a:t>
            </a:r>
            <a:r>
              <a:rPr sz="2400"/>
              <a:t> </a:t>
            </a:r>
            <a:r>
              <a:rPr b="1" sz="2400">
                <a:solidFill>
                  <a:srgbClr val="C82506"/>
                </a:solidFill>
              </a:rPr>
              <a:t>monitor</a:t>
            </a:r>
            <a:r>
              <a:rPr sz="2400"/>
              <a:t> reactor operational status, power and </a:t>
            </a:r>
            <a:r>
              <a:rPr b="1" sz="2400">
                <a:solidFill>
                  <a:srgbClr val="C82506"/>
                </a:solidFill>
              </a:rPr>
              <a:t>fissile content</a:t>
            </a:r>
            <a:r>
              <a:rPr sz="2400"/>
              <a:t> in real-time;</a:t>
            </a:r>
            <a:endParaRPr sz="2400"/>
          </a:p>
          <a:p>
            <a:pPr lvl="0" marL="228600" indent="-228600" algn="l" defTabSz="457200">
              <a:lnSpc>
                <a:spcPct val="120000"/>
              </a:lnSpc>
              <a:buSzPct val="100000"/>
              <a:buChar char="•"/>
              <a:defRPr sz="1800"/>
            </a:pPr>
            <a:r>
              <a:rPr sz="2400"/>
              <a:t>Several detectors, built specifically for safeguard applications, have demonstrated </a:t>
            </a:r>
            <a:r>
              <a:rPr b="1" sz="2400">
                <a:solidFill>
                  <a:srgbClr val="C82506"/>
                </a:solidFill>
              </a:rPr>
              <a:t>robustness</a:t>
            </a:r>
            <a:r>
              <a:rPr sz="2400"/>
              <a:t> of this </a:t>
            </a:r>
            <a:r>
              <a:rPr b="1" sz="2400">
                <a:solidFill>
                  <a:srgbClr val="C82506"/>
                </a:solidFill>
              </a:rPr>
              <a:t>technique</a:t>
            </a:r>
            <a:r>
              <a:rPr sz="2400"/>
              <a:t> at operating power reactors. Several more are planned;</a:t>
            </a:r>
            <a:endParaRPr sz="2400"/>
          </a:p>
          <a:p>
            <a:pPr lvl="0" marL="228600" indent="-228600" algn="l" defTabSz="457200">
              <a:lnSpc>
                <a:spcPct val="120000"/>
              </a:lnSpc>
              <a:buSzPct val="100000"/>
              <a:buChar char="•"/>
              <a:defRPr sz="1800"/>
            </a:pPr>
            <a:r>
              <a:rPr sz="2400"/>
              <a:t>Implementation in safeguards regime can be aided by further </a:t>
            </a:r>
            <a:r>
              <a:rPr b="1" sz="2400">
                <a:solidFill>
                  <a:srgbClr val="C82506"/>
                </a:solidFill>
              </a:rPr>
              <a:t>input from IAEA </a:t>
            </a:r>
            <a:r>
              <a:rPr sz="2400"/>
              <a:t>on the needs at specific reactors; </a:t>
            </a:r>
            <a:endParaRPr sz="2400"/>
          </a:p>
          <a:p>
            <a:pPr lvl="0" marL="228600" indent="-228600" algn="l" defTabSz="457200">
              <a:lnSpc>
                <a:spcPct val="120000"/>
              </a:lnSpc>
              <a:buSzPct val="100000"/>
              <a:buChar char="•"/>
              <a:defRPr sz="1800"/>
            </a:pPr>
            <a:r>
              <a:rPr sz="2400"/>
              <a:t>Promising </a:t>
            </a:r>
            <a:r>
              <a:rPr b="1" sz="2400">
                <a:solidFill>
                  <a:srgbClr val="C82506"/>
                </a:solidFill>
              </a:rPr>
              <a:t>technological breakthroughs</a:t>
            </a:r>
            <a:r>
              <a:rPr sz="2400"/>
              <a:t> are possible leading to more compact detectors and/or ability to detect less powerful reactors at a greater distance;</a:t>
            </a:r>
            <a:endParaRPr sz="2400"/>
          </a:p>
          <a:p>
            <a:pPr lvl="0" marL="228600" indent="-228600" algn="l" defTabSz="457200">
              <a:lnSpc>
                <a:spcPct val="120000"/>
              </a:lnSpc>
              <a:buSzPct val="100000"/>
              <a:buChar char="•"/>
              <a:defRPr sz="1800"/>
            </a:pPr>
            <a:r>
              <a:rPr b="1" sz="2400">
                <a:solidFill>
                  <a:srgbClr val="C82506"/>
                </a:solidFill>
              </a:rPr>
              <a:t>Novel technologies</a:t>
            </a:r>
            <a:r>
              <a:rPr sz="2400"/>
              <a:t> developed for direct </a:t>
            </a:r>
            <a:r>
              <a:rPr b="1" sz="2400">
                <a:solidFill>
                  <a:srgbClr val="C82506"/>
                </a:solidFill>
              </a:rPr>
              <a:t>dark matter</a:t>
            </a:r>
            <a:r>
              <a:rPr sz="2400"/>
              <a:t> detection can increase sensitivity and reliability of </a:t>
            </a:r>
            <a:r>
              <a:rPr b="1" sz="2400">
                <a:solidFill>
                  <a:srgbClr val="C82506"/>
                </a:solidFill>
              </a:rPr>
              <a:t>SNM detection</a:t>
            </a:r>
            <a:r>
              <a:rPr sz="2400"/>
              <a:t>;</a:t>
            </a:r>
            <a:endParaRPr sz="2400"/>
          </a:p>
          <a:p>
            <a:pPr lvl="0" marL="228600" indent="-228600" algn="l" defTabSz="457200">
              <a:lnSpc>
                <a:spcPct val="120000"/>
              </a:lnSpc>
              <a:buSzPct val="100000"/>
              <a:buChar char="•"/>
              <a:defRPr sz="1800"/>
            </a:pPr>
            <a:r>
              <a:rPr sz="2400"/>
              <a:t>Increased </a:t>
            </a:r>
            <a:r>
              <a:rPr b="1" sz="2400">
                <a:solidFill>
                  <a:srgbClr val="C82506"/>
                </a:solidFill>
              </a:rPr>
              <a:t>international cooperation</a:t>
            </a:r>
            <a:r>
              <a:rPr sz="2400"/>
              <a:t> in particle physics in the last ~25 years have led to profound fundamental discoveries and </a:t>
            </a:r>
            <a:r>
              <a:rPr b="1" sz="2400">
                <a:solidFill>
                  <a:srgbClr val="C82506"/>
                </a:solidFill>
              </a:rPr>
              <a:t>enhanced detector capabilities</a:t>
            </a:r>
            <a:r>
              <a:rPr sz="2400"/>
              <a:t> which can be used in arms control;</a:t>
            </a:r>
            <a:endParaRPr sz="2400"/>
          </a:p>
          <a:p>
            <a:pPr lvl="0" marL="228600" indent="-228600" algn="l" defTabSz="457200">
              <a:lnSpc>
                <a:spcPct val="120000"/>
              </a:lnSpc>
              <a:buSzPct val="100000"/>
              <a:buChar char="•"/>
              <a:defRPr sz="1800"/>
            </a:pPr>
            <a:r>
              <a:rPr b="1" sz="2400">
                <a:solidFill>
                  <a:srgbClr val="C82506"/>
                </a:solidFill>
              </a:rPr>
              <a:t>China</a:t>
            </a:r>
            <a:r>
              <a:rPr sz="2400"/>
              <a:t> has played an </a:t>
            </a:r>
            <a:r>
              <a:rPr b="1" sz="2400">
                <a:solidFill>
                  <a:srgbClr val="C82506"/>
                </a:solidFill>
              </a:rPr>
              <a:t>increasingly important role</a:t>
            </a:r>
            <a:r>
              <a:rPr sz="2400"/>
              <a:t> in both fundamental research (neutrino physics, dark matter) and instrumentation development;</a:t>
            </a:r>
            <a:endParaRPr sz="2400"/>
          </a:p>
          <a:p>
            <a:pPr lvl="0" marL="228600" indent="-228600" algn="l" defTabSz="457200">
              <a:lnSpc>
                <a:spcPct val="120000"/>
              </a:lnSpc>
              <a:buSzPct val="100000"/>
              <a:buChar char="•"/>
              <a:defRPr sz="1800"/>
            </a:pPr>
            <a:r>
              <a:rPr sz="2400"/>
              <a:t>Closer cooperation between </a:t>
            </a:r>
            <a:r>
              <a:rPr b="1" sz="2400">
                <a:solidFill>
                  <a:srgbClr val="C82506"/>
                </a:solidFill>
              </a:rPr>
              <a:t>Fundamental Research</a:t>
            </a:r>
            <a:r>
              <a:rPr sz="2400"/>
              <a:t> and </a:t>
            </a:r>
            <a:r>
              <a:rPr b="1" sz="2400">
                <a:solidFill>
                  <a:srgbClr val="C82506"/>
                </a:solidFill>
              </a:rPr>
              <a:t>Arms Control</a:t>
            </a:r>
            <a:r>
              <a:rPr sz="2400"/>
              <a:t> communities is important in addressing verification challenges;</a:t>
            </a:r>
            <a:endParaRPr sz="2400"/>
          </a:p>
          <a:p>
            <a:pPr lvl="0" marL="228600" indent="-228600" algn="l" defTabSz="457200">
              <a:lnSpc>
                <a:spcPct val="120000"/>
              </a:lnSpc>
              <a:buSzPct val="100000"/>
              <a:buChar char="•"/>
              <a:defRPr sz="1800"/>
            </a:pPr>
            <a:endParaRPr sz="2400"/>
          </a:p>
          <a:p>
            <a:pPr lvl="0" algn="l" defTabSz="457200">
              <a:lnSpc>
                <a:spcPct val="120000"/>
              </a:lnSpc>
              <a:defRPr sz="1800"/>
            </a:pPr>
            <a:endParaRPr sz="2400"/>
          </a:p>
        </p:txBody>
      </p:sp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217" name="Shape 217"/>
          <p:cNvSpPr/>
          <p:nvPr/>
        </p:nvSpPr>
        <p:spPr>
          <a:xfrm>
            <a:off x="5250023" y="4489449"/>
            <a:ext cx="2504754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400"/>
            </a:lvl1pPr>
          </a:lstStyle>
          <a:p>
            <a:pPr lvl="0">
              <a:defRPr b="0" sz="1800"/>
            </a:pPr>
            <a:r>
              <a:rPr b="1" sz="4400"/>
              <a:t>BACKUP</a:t>
            </a:r>
          </a:p>
        </p:txBody>
      </p:sp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22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7734" y="-21167"/>
            <a:ext cx="6163468" cy="3803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26074" y="-65617"/>
            <a:ext cx="6592119" cy="5050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2333" y="4048002"/>
            <a:ext cx="9296401" cy="5791201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hape 223"/>
          <p:cNvSpPr/>
          <p:nvPr/>
        </p:nvSpPr>
        <p:spPr>
          <a:xfrm>
            <a:off x="9719733" y="5276849"/>
            <a:ext cx="3186535" cy="232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defRPr sz="1800"/>
            </a:pPr>
            <a:r>
              <a:rPr sz="2100"/>
              <a:t>Daya Bay nuclear power complex (Guangdong, China) </a:t>
            </a:r>
            <a:endParaRPr sz="2100"/>
          </a:p>
          <a:p>
            <a:pPr lvl="0" algn="l">
              <a:defRPr sz="1800"/>
            </a:pPr>
            <a:endParaRPr sz="2100"/>
          </a:p>
          <a:p>
            <a:pPr lvl="0" algn="l">
              <a:defRPr sz="1800"/>
            </a:pPr>
            <a:r>
              <a:rPr sz="2100"/>
              <a:t>At 2.9 GW per reactor, the complex produces ~3x10</a:t>
            </a:r>
            <a:r>
              <a:rPr baseline="31999" sz="2100"/>
              <a:t>21</a:t>
            </a:r>
            <a:r>
              <a:rPr sz="2100"/>
              <a:t> anti-ν’s per sec</a:t>
            </a:r>
          </a:p>
        </p:txBody>
      </p:sp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226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5083" y="297253"/>
            <a:ext cx="12431242" cy="91590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defRPr b="1" sz="4700"/>
            </a:lvl1pPr>
          </a:lstStyle>
          <a:p>
            <a:pPr lvl="0">
              <a:defRPr b="0" sz="1800"/>
            </a:pPr>
            <a:r>
              <a:rPr b="1" sz="4700"/>
              <a:t>Neutrinos </a:t>
            </a:r>
          </a:p>
        </p:txBody>
      </p:sp>
      <p:sp>
        <p:nvSpPr>
          <p:cNvPr id="45" name="Shape 45"/>
          <p:cNvSpPr/>
          <p:nvPr>
            <p:ph type="sldNum" sz="quarter" idx="2"/>
          </p:nvPr>
        </p:nvSpPr>
        <p:spPr>
          <a:xfrm>
            <a:off x="12454415" y="9302750"/>
            <a:ext cx="241403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46" name="sm_fermion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4675" y="2249933"/>
            <a:ext cx="4787900" cy="4111626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Shape 47"/>
          <p:cNvSpPr/>
          <p:nvPr/>
        </p:nvSpPr>
        <p:spPr>
          <a:xfrm>
            <a:off x="6788150" y="1835149"/>
            <a:ext cx="5952157" cy="5562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228600" indent="-228600" algn="l">
              <a:lnSpc>
                <a:spcPct val="120000"/>
              </a:lnSpc>
              <a:buSzPct val="100000"/>
              <a:buChar char="•"/>
              <a:defRPr sz="1800"/>
            </a:pPr>
            <a:r>
              <a:rPr b="1" sz="2800">
                <a:solidFill>
                  <a:srgbClr val="C82506"/>
                </a:solidFill>
              </a:rPr>
              <a:t>Second</a:t>
            </a:r>
            <a:r>
              <a:rPr sz="2800"/>
              <a:t> most </a:t>
            </a:r>
            <a:r>
              <a:rPr b="1" sz="2800">
                <a:solidFill>
                  <a:srgbClr val="C82506"/>
                </a:solidFill>
              </a:rPr>
              <a:t>abundant</a:t>
            </a:r>
            <a:r>
              <a:rPr sz="2800"/>
              <a:t> (known) particle in </a:t>
            </a:r>
            <a:r>
              <a:rPr b="1" sz="2800">
                <a:solidFill>
                  <a:srgbClr val="C82506"/>
                </a:solidFill>
              </a:rPr>
              <a:t>Universe</a:t>
            </a:r>
            <a:r>
              <a:rPr sz="2800"/>
              <a:t> (after photon)</a:t>
            </a:r>
            <a:endParaRPr sz="2800"/>
          </a:p>
          <a:p>
            <a:pPr lvl="0" marL="228600" indent="-228600" algn="l">
              <a:lnSpc>
                <a:spcPct val="120000"/>
              </a:lnSpc>
              <a:buSzPct val="100000"/>
              <a:buChar char="•"/>
              <a:defRPr sz="1800"/>
            </a:pPr>
            <a:r>
              <a:rPr sz="2800"/>
              <a:t> Recently discovered to have tiny but </a:t>
            </a:r>
            <a:r>
              <a:rPr b="1" sz="2800">
                <a:solidFill>
                  <a:srgbClr val="C82506"/>
                </a:solidFill>
              </a:rPr>
              <a:t>non-zero mass</a:t>
            </a:r>
            <a:endParaRPr sz="2800"/>
          </a:p>
          <a:p>
            <a:pPr lvl="0" marL="228600" indent="-228600" algn="l">
              <a:lnSpc>
                <a:spcPct val="120000"/>
              </a:lnSpc>
              <a:buSzPct val="100000"/>
              <a:buChar char="•"/>
              <a:defRPr sz="1800"/>
            </a:pPr>
            <a:r>
              <a:rPr sz="2800"/>
              <a:t> May hold key to “</a:t>
            </a:r>
            <a:r>
              <a:rPr b="1" sz="2800">
                <a:solidFill>
                  <a:srgbClr val="C82506"/>
                </a:solidFill>
              </a:rPr>
              <a:t>New Physics</a:t>
            </a:r>
            <a:r>
              <a:rPr sz="2800"/>
              <a:t>”,</a:t>
            </a:r>
            <a:endParaRPr sz="2800"/>
          </a:p>
          <a:p>
            <a:pPr lvl="1" marL="457200" indent="-228600" algn="l">
              <a:lnSpc>
                <a:spcPct val="120000"/>
              </a:lnSpc>
              <a:buSzPct val="50000"/>
              <a:buChar char="★"/>
              <a:defRPr sz="1800"/>
            </a:pPr>
            <a:r>
              <a:rPr sz="2400"/>
              <a:t>why we leave in world dominated by matter (almost no anti-matter)</a:t>
            </a:r>
            <a:endParaRPr sz="2400"/>
          </a:p>
          <a:p>
            <a:pPr lvl="0" marL="228600" indent="-228600" algn="l">
              <a:lnSpc>
                <a:spcPct val="120000"/>
              </a:lnSpc>
              <a:buSzPct val="100000"/>
              <a:buChar char="•"/>
              <a:defRPr sz="1800"/>
            </a:pPr>
            <a:r>
              <a:rPr sz="2800"/>
              <a:t> Extremely </a:t>
            </a:r>
            <a:r>
              <a:rPr b="1" sz="2800">
                <a:solidFill>
                  <a:srgbClr val="C82506"/>
                </a:solidFill>
              </a:rPr>
              <a:t>hard to detect</a:t>
            </a:r>
            <a:r>
              <a:rPr sz="2800"/>
              <a:t> (electrically neutral — only weak interactions) </a:t>
            </a:r>
            <a:endParaRPr sz="2800"/>
          </a:p>
        </p:txBody>
      </p:sp>
      <p:sp>
        <p:nvSpPr>
          <p:cNvPr id="48" name="Shape 48"/>
          <p:cNvSpPr/>
          <p:nvPr/>
        </p:nvSpPr>
        <p:spPr>
          <a:xfrm>
            <a:off x="2967126" y="7607300"/>
            <a:ext cx="7070548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defRPr sz="1800"/>
            </a:pPr>
            <a:r>
              <a:rPr sz="2800"/>
              <a:t>Neutrino flux at Earth (mostly from the sun):</a:t>
            </a:r>
            <a:endParaRPr sz="2800"/>
          </a:p>
          <a:p>
            <a:pPr lvl="0" algn="l">
              <a:defRPr sz="1800"/>
            </a:pPr>
            <a:r>
              <a:rPr sz="2800"/>
              <a:t>	  6.5 x 10</a:t>
            </a:r>
            <a:r>
              <a:rPr baseline="31999" sz="2800"/>
              <a:t>10</a:t>
            </a:r>
            <a:r>
              <a:rPr sz="2800"/>
              <a:t> particles/cm</a:t>
            </a:r>
            <a:r>
              <a:rPr baseline="31999" sz="2800"/>
              <a:t>2</a:t>
            </a:r>
            <a:r>
              <a:rPr sz="2800"/>
              <a:t>/sec</a:t>
            </a:r>
          </a:p>
        </p:txBody>
      </p:sp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22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0050" y="615751"/>
            <a:ext cx="11866034" cy="85220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type="sldNum" sz="quarter" idx="2"/>
          </p:nvPr>
        </p:nvSpPr>
        <p:spPr>
          <a:xfrm>
            <a:off x="12488282" y="9285816"/>
            <a:ext cx="241403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51" name="reinescontrol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350" y="1378108"/>
            <a:ext cx="4831853" cy="3694165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hape 52"/>
          <p:cNvSpPr/>
          <p:nvPr/>
        </p:nvSpPr>
        <p:spPr>
          <a:xfrm>
            <a:off x="863599" y="5653087"/>
            <a:ext cx="5143502" cy="1355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l" defTabSz="914400">
              <a:spcBef>
                <a:spcPts val="500"/>
              </a:spcBef>
              <a:defRPr sz="1800"/>
            </a:pPr>
            <a:r>
              <a:t>First observation in 1956 in a </a:t>
            </a:r>
            <a:r>
              <a:rPr b="1">
                <a:solidFill>
                  <a:srgbClr val="C82506"/>
                </a:solidFill>
              </a:rPr>
              <a:t>nuclear reactor</a:t>
            </a:r>
            <a:r>
              <a:t> </a:t>
            </a:r>
          </a:p>
          <a:p>
            <a:pPr lvl="0" algn="l" defTabSz="914400">
              <a:spcBef>
                <a:spcPts val="500"/>
              </a:spcBef>
              <a:defRPr sz="1800"/>
            </a:pPr>
            <a:r>
              <a:t>F. Reines (Nobel prize 1995):</a:t>
            </a:r>
          </a:p>
          <a:p>
            <a:pPr lvl="0" algn="l" defTabSz="914400">
              <a:spcBef>
                <a:spcPts val="500"/>
              </a:spcBef>
              <a:defRPr sz="1800"/>
            </a:pPr>
            <a:r>
              <a:t>“… the most tiny quantity of reality ever imagined by a human being”</a:t>
            </a:r>
          </a:p>
        </p:txBody>
      </p:sp>
      <p:sp>
        <p:nvSpPr>
          <p:cNvPr id="53" name="Shape 53"/>
          <p:cNvSpPr/>
          <p:nvPr/>
        </p:nvSpPr>
        <p:spPr>
          <a:xfrm>
            <a:off x="1371500" y="273050"/>
            <a:ext cx="433090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 lvl="0">
              <a:defRPr b="0" sz="1800"/>
            </a:pPr>
            <a:r>
              <a:rPr b="1" sz="3600"/>
              <a:t>Neutrino Detection </a:t>
            </a:r>
          </a:p>
        </p:txBody>
      </p:sp>
      <p:sp>
        <p:nvSpPr>
          <p:cNvPr id="54" name="Shape 54"/>
          <p:cNvSpPr/>
          <p:nvPr/>
        </p:nvSpPr>
        <p:spPr>
          <a:xfrm>
            <a:off x="4852798" y="8607424"/>
            <a:ext cx="781799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2000"/>
            </a:lvl1pPr>
          </a:lstStyle>
          <a:p>
            <a:pPr lvl="0">
              <a:defRPr sz="1800"/>
            </a:pPr>
            <a:r>
              <a:rPr sz="2000"/>
              <a:t>Still main reaction used to detect reactor (anti)-neutrinos </a:t>
            </a:r>
          </a:p>
        </p:txBody>
      </p:sp>
      <p:sp>
        <p:nvSpPr>
          <p:cNvPr id="55" name="Shape 55"/>
          <p:cNvSpPr/>
          <p:nvPr>
            <p:ph type="body" idx="4294967295"/>
          </p:nvPr>
        </p:nvSpPr>
        <p:spPr>
          <a:xfrm>
            <a:off x="7620000" y="635000"/>
            <a:ext cx="4495800" cy="4525963"/>
          </a:xfrm>
          <a:prstGeom prst="rect">
            <a:avLst/>
          </a:prstGeom>
        </p:spPr>
        <p:txBody>
          <a:bodyPr lIns="45719" tIns="45719" rIns="45719" bIns="45719"/>
          <a:lstStyle/>
          <a:p>
            <a:pPr lvl="0" marL="342900" indent="-342900" defTabSz="914400">
              <a:lnSpc>
                <a:spcPct val="90000"/>
              </a:lnSpc>
              <a:spcBef>
                <a:spcPts val="600"/>
              </a:spcBef>
              <a:buSzPct val="100000"/>
              <a:defRPr sz="1800"/>
            </a:pPr>
            <a:r>
              <a:rPr sz="2400"/>
              <a:t>Interact only via weak interactions</a:t>
            </a:r>
            <a:endParaRPr sz="2400"/>
          </a:p>
          <a:p>
            <a:pPr lvl="0" marL="342900" indent="-342900" defTabSz="914400">
              <a:lnSpc>
                <a:spcPct val="90000"/>
              </a:lnSpc>
              <a:spcBef>
                <a:spcPts val="600"/>
              </a:spcBef>
              <a:buSzPct val="100000"/>
              <a:defRPr sz="1800"/>
            </a:pPr>
            <a:r>
              <a:rPr sz="2400"/>
              <a:t>Mean free path at 1 MeV is ~ 10</a:t>
            </a:r>
            <a:r>
              <a:rPr baseline="29666" sz="2400"/>
              <a:t>6</a:t>
            </a:r>
            <a:r>
              <a:rPr sz="2400"/>
              <a:t> km !</a:t>
            </a:r>
            <a:endParaRPr sz="2400"/>
          </a:p>
          <a:p>
            <a:pPr lvl="0" marL="342900" indent="-342900" defTabSz="914400">
              <a:lnSpc>
                <a:spcPct val="90000"/>
              </a:lnSpc>
              <a:spcBef>
                <a:spcPts val="600"/>
              </a:spcBef>
              <a:buSzPct val="100000"/>
              <a:defRPr sz="1800"/>
            </a:pPr>
            <a:r>
              <a:rPr sz="2400"/>
              <a:t>Need very intense flux and very large detectors</a:t>
            </a:r>
            <a:endParaRPr sz="2400"/>
          </a:p>
          <a:p>
            <a:pPr lvl="0" marL="342900" indent="-342900" defTabSz="914400">
              <a:lnSpc>
                <a:spcPct val="90000"/>
              </a:lnSpc>
              <a:spcBef>
                <a:spcPts val="600"/>
              </a:spcBef>
              <a:buSzPct val="100000"/>
              <a:defRPr sz="1800"/>
            </a:pPr>
            <a:r>
              <a:rPr sz="2400"/>
              <a:t>Reactor produces antineutrino flux ~ 10</a:t>
            </a:r>
            <a:r>
              <a:rPr baseline="29666" sz="2400"/>
              <a:t>17</a:t>
            </a:r>
            <a:r>
              <a:rPr sz="2400"/>
              <a:t>m</a:t>
            </a:r>
            <a:r>
              <a:rPr baseline="31999" sz="2400"/>
              <a:t>-</a:t>
            </a:r>
            <a:r>
              <a:rPr baseline="29666" sz="2400"/>
              <a:t>2</a:t>
            </a:r>
            <a:r>
              <a:rPr sz="2400"/>
              <a:t>s</a:t>
            </a:r>
            <a:r>
              <a:rPr baseline="31999" sz="2400"/>
              <a:t>-1</a:t>
            </a:r>
            <a:endParaRPr sz="2400"/>
          </a:p>
          <a:p>
            <a:pPr lvl="0" marL="342900" indent="-342900" defTabSz="914400">
              <a:lnSpc>
                <a:spcPct val="90000"/>
              </a:lnSpc>
              <a:spcBef>
                <a:spcPts val="600"/>
              </a:spcBef>
              <a:buSzTx/>
              <a:buNone/>
              <a:defRPr sz="1800"/>
            </a:pPr>
            <a:r>
              <a:rPr sz="2400"/>
              <a:t>  </a:t>
            </a:r>
          </a:p>
        </p:txBody>
      </p:sp>
      <p:sp>
        <p:nvSpPr>
          <p:cNvPr id="56" name="Shape 56"/>
          <p:cNvSpPr/>
          <p:nvPr/>
        </p:nvSpPr>
        <p:spPr>
          <a:xfrm>
            <a:off x="2489480" y="7879873"/>
            <a:ext cx="501243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000"/>
            </a:lvl1pPr>
          </a:lstStyle>
          <a:p>
            <a:pPr lvl="0">
              <a:defRPr sz="1800"/>
            </a:pPr>
            <a:r>
              <a:rPr sz="2000"/>
              <a:t>This reaction was used in 1956 observation</a:t>
            </a:r>
          </a:p>
        </p:txBody>
      </p:sp>
      <p:sp>
        <p:nvSpPr>
          <p:cNvPr id="57" name="Shape 57"/>
          <p:cNvSpPr/>
          <p:nvPr/>
        </p:nvSpPr>
        <p:spPr>
          <a:xfrm>
            <a:off x="7738088" y="8077993"/>
            <a:ext cx="682873" cy="1"/>
          </a:xfrm>
          <a:prstGeom prst="line">
            <a:avLst/>
          </a:prstGeom>
          <a:ln w="38100">
            <a:solidFill/>
            <a:round/>
            <a:tailEnd type="triangle"/>
          </a:ln>
        </p:spPr>
        <p:txBody>
          <a:bodyPr lIns="45719" rIns="45719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58" name="reinesdet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25295" y="3770592"/>
            <a:ext cx="4076206" cy="3945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40404" y="7827046"/>
            <a:ext cx="2146992" cy="5018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sldNum" sz="quarter" idx="2"/>
          </p:nvPr>
        </p:nvSpPr>
        <p:spPr>
          <a:xfrm>
            <a:off x="12488282" y="9285816"/>
            <a:ext cx="241403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62" name="Shape 62"/>
          <p:cNvSpPr/>
          <p:nvPr/>
        </p:nvSpPr>
        <p:spPr>
          <a:xfrm>
            <a:off x="1040407" y="330200"/>
            <a:ext cx="936188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 lvl="0">
              <a:defRPr b="0" sz="1800"/>
            </a:pPr>
            <a:r>
              <a:rPr b="1" sz="3600"/>
              <a:t>Neutrino Oscillations and role of reactors. </a:t>
            </a:r>
          </a:p>
        </p:txBody>
      </p:sp>
      <p:pic>
        <p:nvPicPr>
          <p:cNvPr id="63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000" y="1822450"/>
            <a:ext cx="3035300" cy="213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64"/>
          <p:cNvSpPr/>
          <p:nvPr/>
        </p:nvSpPr>
        <p:spPr>
          <a:xfrm>
            <a:off x="387350" y="1727199"/>
            <a:ext cx="7083811" cy="6546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228600" indent="-228600" algn="l">
              <a:lnSpc>
                <a:spcPct val="150000"/>
              </a:lnSpc>
              <a:buSzPct val="100000"/>
              <a:buChar char="•"/>
              <a:defRPr sz="1800"/>
            </a:pPr>
            <a:r>
              <a:rPr sz="2400"/>
              <a:t>Observation of</a:t>
            </a:r>
            <a:r>
              <a:rPr b="1" sz="2400">
                <a:solidFill>
                  <a:srgbClr val="C82506"/>
                </a:solidFill>
              </a:rPr>
              <a:t> neutrino oscillations</a:t>
            </a:r>
            <a:r>
              <a:rPr sz="2400"/>
              <a:t> (1998-2002) and subsequent measurements of oscillation parameters — one of the </a:t>
            </a:r>
            <a:r>
              <a:rPr b="1" sz="2400">
                <a:solidFill>
                  <a:srgbClr val="C82506"/>
                </a:solidFill>
              </a:rPr>
              <a:t>biggest discoveries</a:t>
            </a:r>
            <a:r>
              <a:rPr sz="2400"/>
              <a:t> in particle physics</a:t>
            </a:r>
            <a:endParaRPr sz="2400"/>
          </a:p>
          <a:p>
            <a:pPr lvl="0" marL="228600" indent="-228600" algn="l">
              <a:lnSpc>
                <a:spcPct val="150000"/>
              </a:lnSpc>
              <a:buSzPct val="100000"/>
              <a:buChar char="•"/>
              <a:defRPr sz="1800"/>
            </a:pPr>
            <a:r>
              <a:rPr b="1" sz="2400">
                <a:solidFill>
                  <a:srgbClr val="C82506"/>
                </a:solidFill>
              </a:rPr>
              <a:t>Complementary</a:t>
            </a:r>
            <a:r>
              <a:rPr sz="2400"/>
              <a:t> to Higgs boson and other physics pursued at </a:t>
            </a:r>
            <a:r>
              <a:rPr b="1" sz="2400">
                <a:solidFill>
                  <a:srgbClr val="C82506"/>
                </a:solidFill>
              </a:rPr>
              <a:t>LHC</a:t>
            </a:r>
            <a:endParaRPr sz="2400"/>
          </a:p>
          <a:p>
            <a:pPr lvl="0" marL="228600" indent="-228600" algn="l">
              <a:lnSpc>
                <a:spcPct val="150000"/>
              </a:lnSpc>
              <a:buSzPct val="100000"/>
              <a:buChar char="•"/>
              <a:defRPr sz="1800"/>
            </a:pPr>
            <a:r>
              <a:rPr sz="2400"/>
              <a:t>Latest “big thing” (2012) — discovery of “</a:t>
            </a:r>
            <a:r>
              <a:rPr b="1" sz="2400">
                <a:solidFill>
                  <a:srgbClr val="C82506"/>
                </a:solidFill>
              </a:rPr>
              <a:t>θ</a:t>
            </a:r>
            <a:r>
              <a:rPr b="1" baseline="-5999" sz="2400">
                <a:solidFill>
                  <a:srgbClr val="C82506"/>
                </a:solidFill>
              </a:rPr>
              <a:t>13</a:t>
            </a:r>
            <a:r>
              <a:rPr b="1" sz="2400">
                <a:solidFill>
                  <a:srgbClr val="C82506"/>
                </a:solidFill>
              </a:rPr>
              <a:t> mixing angle</a:t>
            </a:r>
            <a:r>
              <a:rPr sz="2400"/>
              <a:t>” —- came from </a:t>
            </a:r>
            <a:r>
              <a:rPr b="1" sz="2400">
                <a:solidFill>
                  <a:srgbClr val="C82506"/>
                </a:solidFill>
              </a:rPr>
              <a:t>reactor neutrinos</a:t>
            </a:r>
            <a:endParaRPr sz="2400"/>
          </a:p>
          <a:p>
            <a:pPr lvl="0" marL="228600" indent="-228600" algn="l">
              <a:lnSpc>
                <a:spcPct val="150000"/>
              </a:lnSpc>
              <a:buSzPct val="100000"/>
              <a:buChar char="•"/>
              <a:defRPr sz="1800"/>
            </a:pPr>
            <a:r>
              <a:rPr sz="2400"/>
              <a:t>Perhaps our best hope for “</a:t>
            </a:r>
            <a:r>
              <a:rPr b="1" sz="2400">
                <a:solidFill>
                  <a:srgbClr val="C82506"/>
                </a:solidFill>
              </a:rPr>
              <a:t>New Physics</a:t>
            </a:r>
            <a:r>
              <a:rPr sz="2400"/>
              <a:t>”</a:t>
            </a:r>
            <a:endParaRPr sz="2400"/>
          </a:p>
          <a:p>
            <a:pPr lvl="0" marL="228600" indent="-228600" algn="l">
              <a:lnSpc>
                <a:spcPct val="150000"/>
              </a:lnSpc>
              <a:buSzPct val="100000"/>
              <a:buChar char="•"/>
              <a:defRPr sz="1800"/>
            </a:pPr>
            <a:r>
              <a:rPr sz="2400"/>
              <a:t>One of the </a:t>
            </a:r>
            <a:r>
              <a:rPr b="1" sz="2400">
                <a:solidFill>
                  <a:srgbClr val="C82506"/>
                </a:solidFill>
              </a:rPr>
              <a:t>hottest topics </a:t>
            </a:r>
            <a:r>
              <a:rPr sz="2400"/>
              <a:t>in particle physics — lots of development and investment, truly </a:t>
            </a:r>
            <a:r>
              <a:rPr b="1" sz="2400">
                <a:solidFill>
                  <a:srgbClr val="C82506"/>
                </a:solidFill>
              </a:rPr>
              <a:t>international effort </a:t>
            </a:r>
          </a:p>
        </p:txBody>
      </p:sp>
      <p:sp>
        <p:nvSpPr>
          <p:cNvPr id="65" name="Shape 65"/>
          <p:cNvSpPr/>
          <p:nvPr/>
        </p:nvSpPr>
        <p:spPr>
          <a:xfrm>
            <a:off x="7621930" y="4089399"/>
            <a:ext cx="526664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oscillations ⇒ non-zero neutrino mass</a:t>
            </a:r>
          </a:p>
        </p:txBody>
      </p:sp>
      <p:pic>
        <p:nvPicPr>
          <p:cNvPr id="66" name="pasted-image.png"/>
          <p:cNvPicPr/>
          <p:nvPr/>
        </p:nvPicPr>
        <p:blipFill>
          <a:blip r:embed="rId3">
            <a:extLst/>
          </a:blip>
          <a:srcRect l="0" t="10024" r="6903" b="0"/>
          <a:stretch>
            <a:fillRect/>
          </a:stretch>
        </p:blipFill>
        <p:spPr>
          <a:xfrm>
            <a:off x="8102600" y="4692649"/>
            <a:ext cx="4644635" cy="44889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type="sldNum" sz="quarter" idx="2"/>
          </p:nvPr>
        </p:nvSpPr>
        <p:spPr>
          <a:xfrm>
            <a:off x="12488282" y="9285816"/>
            <a:ext cx="241403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69" name="Shape 69"/>
          <p:cNvSpPr/>
          <p:nvPr/>
        </p:nvSpPr>
        <p:spPr>
          <a:xfrm>
            <a:off x="1485354" y="177800"/>
            <a:ext cx="75321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 lvl="0">
              <a:defRPr b="0" sz="1800"/>
            </a:pPr>
            <a:r>
              <a:rPr b="1" sz="3600"/>
              <a:t>Antineutrino from nuclear reactor </a:t>
            </a:r>
          </a:p>
        </p:txBody>
      </p:sp>
      <p:pic>
        <p:nvPicPr>
          <p:cNvPr id="7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35236" y="1435100"/>
            <a:ext cx="4556507" cy="3192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5282" y="1226456"/>
            <a:ext cx="7287487" cy="6891428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hape 72"/>
          <p:cNvSpPr/>
          <p:nvPr/>
        </p:nvSpPr>
        <p:spPr>
          <a:xfrm>
            <a:off x="7075296" y="5237512"/>
            <a:ext cx="5731596" cy="1778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marL="228600" indent="-228600" algn="l">
              <a:lnSpc>
                <a:spcPct val="150000"/>
              </a:lnSpc>
              <a:buSzPct val="100000"/>
              <a:buChar char="•"/>
              <a:defRPr sz="1800"/>
            </a:pPr>
            <a:r>
              <a:rPr sz="2000"/>
              <a:t>~6 anti-ν’s per fission</a:t>
            </a:r>
            <a:endParaRPr sz="2000"/>
          </a:p>
          <a:p>
            <a:pPr lvl="0" marL="228600" indent="-228600" algn="l">
              <a:lnSpc>
                <a:spcPct val="150000"/>
              </a:lnSpc>
              <a:buSzPct val="100000"/>
              <a:buChar char="•"/>
              <a:defRPr sz="1800"/>
            </a:pPr>
            <a:r>
              <a:rPr sz="2000" u="sng"/>
              <a:t>1 GW</a:t>
            </a:r>
            <a:r>
              <a:rPr sz="2000"/>
              <a:t> reactor produces </a:t>
            </a:r>
            <a:r>
              <a:rPr sz="2000" u="sng"/>
              <a:t>~1.5 x 10</a:t>
            </a:r>
            <a:r>
              <a:rPr baseline="31999" sz="2000" u="sng"/>
              <a:t>20</a:t>
            </a:r>
            <a:r>
              <a:rPr sz="2000" u="sng"/>
              <a:t> anti-ν’s/sec</a:t>
            </a:r>
            <a:endParaRPr sz="2000" u="sng"/>
          </a:p>
          <a:p>
            <a:pPr lvl="0" marL="228600" indent="-228600" algn="l">
              <a:lnSpc>
                <a:spcPct val="150000"/>
              </a:lnSpc>
              <a:buSzPct val="100000"/>
              <a:buChar char="•"/>
              <a:defRPr sz="1800"/>
            </a:pPr>
            <a:r>
              <a:rPr sz="2000"/>
              <a:t>Detection possible despite small cross section</a:t>
            </a:r>
            <a:endParaRPr sz="2000"/>
          </a:p>
          <a:p>
            <a:pPr lvl="0" marL="228600" indent="-228600" algn="l">
              <a:lnSpc>
                <a:spcPct val="150000"/>
              </a:lnSpc>
              <a:buSzPct val="100000"/>
              <a:buChar char="•"/>
              <a:defRPr sz="1800"/>
            </a:pPr>
            <a:r>
              <a:rPr b="1" sz="2000"/>
              <a:t>Impossible to shield!</a:t>
            </a:r>
            <a:r>
              <a:rPr sz="2000"/>
              <a:t>  </a:t>
            </a: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type="sldNum" sz="quarter" idx="2"/>
          </p:nvPr>
        </p:nvSpPr>
        <p:spPr>
          <a:xfrm>
            <a:off x="12488282" y="9285816"/>
            <a:ext cx="241403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75" name="Shape 75"/>
          <p:cNvSpPr/>
          <p:nvPr/>
        </p:nvSpPr>
        <p:spPr>
          <a:xfrm>
            <a:off x="3670138" y="-12700"/>
            <a:ext cx="51946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 lvl="0">
              <a:defRPr b="0" sz="1800"/>
            </a:pPr>
            <a:r>
              <a:rPr b="1" sz="3600"/>
              <a:t>Antineutrino Detectors </a:t>
            </a:r>
          </a:p>
        </p:txBody>
      </p:sp>
      <p:pic>
        <p:nvPicPr>
          <p:cNvPr id="76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8450" y="1163463"/>
            <a:ext cx="9867900" cy="2476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pasted-image.png"/>
          <p:cNvPicPr/>
          <p:nvPr/>
        </p:nvPicPr>
        <p:blipFill>
          <a:blip r:embed="rId3">
            <a:extLst/>
          </a:blip>
          <a:srcRect l="0" t="3441" r="1994" b="21677"/>
          <a:stretch>
            <a:fillRect/>
          </a:stretch>
        </p:blipFill>
        <p:spPr>
          <a:xfrm>
            <a:off x="4533133" y="3850927"/>
            <a:ext cx="7709767" cy="4418021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hape 78"/>
          <p:cNvSpPr/>
          <p:nvPr/>
        </p:nvSpPr>
        <p:spPr>
          <a:xfrm>
            <a:off x="179374" y="4019044"/>
            <a:ext cx="4461597" cy="3548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marL="228600" indent="-228600" algn="l">
              <a:lnSpc>
                <a:spcPct val="120000"/>
              </a:lnSpc>
              <a:buSzPct val="100000"/>
              <a:buChar char="•"/>
              <a:defRPr sz="1800"/>
            </a:pPr>
            <a:r>
              <a:rPr sz="1900"/>
              <a:t>A lot of detector development, liquid and plastic scintillators, water Cerenkov dopants to increase neutron cross-section (Gd, Cd etc), photodetectors</a:t>
            </a:r>
            <a:endParaRPr sz="1900"/>
          </a:p>
          <a:p>
            <a:pPr lvl="0" marL="228600" indent="-228600" algn="l">
              <a:lnSpc>
                <a:spcPct val="120000"/>
              </a:lnSpc>
              <a:buSzPct val="100000"/>
              <a:buChar char="•"/>
              <a:defRPr sz="1800"/>
            </a:pPr>
            <a:r>
              <a:rPr sz="1900"/>
              <a:t>Understanding of backgrounds, improved modelling </a:t>
            </a:r>
            <a:endParaRPr sz="1900"/>
          </a:p>
          <a:p>
            <a:pPr lvl="0" marL="228600" indent="-228600" algn="l">
              <a:lnSpc>
                <a:spcPct val="120000"/>
              </a:lnSpc>
              <a:buSzPct val="100000"/>
              <a:buChar char="•"/>
              <a:defRPr sz="1800"/>
            </a:pPr>
            <a:r>
              <a:rPr sz="1900"/>
              <a:t>Cost reduction for Mton detectors — remote reactor monitoring (focus on water Cerenkov detectors) </a:t>
            </a:r>
          </a:p>
        </p:txBody>
      </p:sp>
      <p:sp>
        <p:nvSpPr>
          <p:cNvPr id="79" name="Shape 79"/>
          <p:cNvSpPr/>
          <p:nvPr/>
        </p:nvSpPr>
        <p:spPr>
          <a:xfrm>
            <a:off x="370416" y="7789168"/>
            <a:ext cx="6930886" cy="1371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defRPr sz="1800"/>
            </a:pPr>
            <a:r>
              <a:rPr sz="2100"/>
              <a:t>1,000-10,000 events per day, 1-10% precision </a:t>
            </a:r>
            <a:endParaRPr sz="2100"/>
          </a:p>
          <a:p>
            <a:pPr lvl="0" algn="l">
              <a:defRPr sz="1800"/>
            </a:pPr>
            <a:r>
              <a:rPr sz="2100"/>
              <a:t>of number of anti-ν’s —&gt; # fissions —&gt; fuel consumption</a:t>
            </a:r>
            <a:endParaRPr sz="2100"/>
          </a:p>
          <a:p>
            <a:pPr lvl="0" algn="l">
              <a:defRPr sz="1800"/>
            </a:pPr>
            <a:endParaRPr sz="2100"/>
          </a:p>
          <a:p>
            <a:pPr lvl="0" algn="l">
              <a:defRPr sz="1800"/>
            </a:pPr>
            <a:r>
              <a:rPr sz="2100"/>
              <a:t>Energy spectra of anti-ν’s are </a:t>
            </a:r>
            <a:r>
              <a:rPr b="1" sz="2100"/>
              <a:t>different</a:t>
            </a:r>
            <a:r>
              <a:rPr sz="2100"/>
              <a:t> for </a:t>
            </a:r>
            <a:r>
              <a:rPr b="1" sz="2100"/>
              <a:t>U</a:t>
            </a:r>
            <a:r>
              <a:rPr sz="2100"/>
              <a:t> and </a:t>
            </a:r>
            <a:r>
              <a:rPr b="1" sz="2100"/>
              <a:t>Pu</a:t>
            </a:r>
          </a:p>
        </p:txBody>
      </p:sp>
      <p:pic>
        <p:nvPicPr>
          <p:cNvPr id="80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93000" y="8369300"/>
            <a:ext cx="3289300" cy="67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09804" y="648285"/>
            <a:ext cx="2146992" cy="5018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sldNum" sz="quarter" idx="2"/>
          </p:nvPr>
        </p:nvSpPr>
        <p:spPr>
          <a:xfrm>
            <a:off x="12488282" y="9285816"/>
            <a:ext cx="241403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84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68338" y="977900"/>
            <a:ext cx="6395162" cy="4635213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Shape 85"/>
          <p:cNvSpPr/>
          <p:nvPr/>
        </p:nvSpPr>
        <p:spPr>
          <a:xfrm>
            <a:off x="113158" y="76200"/>
            <a:ext cx="1202918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 lvl="0">
              <a:defRPr b="0" sz="1800"/>
            </a:pPr>
            <a:r>
              <a:rPr b="1" sz="3600"/>
              <a:t>Truly international effort with China playing a key role  </a:t>
            </a:r>
          </a:p>
        </p:txBody>
      </p:sp>
      <p:sp>
        <p:nvSpPr>
          <p:cNvPr id="86" name="Shape 86"/>
          <p:cNvSpPr/>
          <p:nvPr/>
        </p:nvSpPr>
        <p:spPr>
          <a:xfrm>
            <a:off x="148335" y="1009937"/>
            <a:ext cx="530933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2400"/>
              <a:t>First θ</a:t>
            </a:r>
            <a:r>
              <a:rPr baseline="-5999" sz="2400"/>
              <a:t>13</a:t>
            </a:r>
            <a:r>
              <a:rPr sz="2400"/>
              <a:t> measurement in Day Bay reactor in China</a:t>
            </a:r>
          </a:p>
        </p:txBody>
      </p:sp>
      <p:sp>
        <p:nvSpPr>
          <p:cNvPr id="87" name="Shape 87"/>
          <p:cNvSpPr/>
          <p:nvPr/>
        </p:nvSpPr>
        <p:spPr>
          <a:xfrm>
            <a:off x="106031" y="7175356"/>
            <a:ext cx="4422840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defRPr sz="1800"/>
            </a:pPr>
            <a:r>
              <a:rPr sz="2100"/>
              <a:t>Other reactor neutrino experiments:</a:t>
            </a:r>
            <a:endParaRPr sz="2100"/>
          </a:p>
          <a:p>
            <a:pPr lvl="0" algn="l">
              <a:defRPr sz="1800"/>
            </a:pPr>
            <a:r>
              <a:rPr sz="2100"/>
              <a:t>Double Chooz in France, </a:t>
            </a:r>
            <a:endParaRPr sz="2100"/>
          </a:p>
          <a:p>
            <a:pPr lvl="0" algn="l">
              <a:defRPr sz="1800"/>
            </a:pPr>
            <a:r>
              <a:rPr sz="2100"/>
              <a:t>RENO in Korea, KamLAND in Japan</a:t>
            </a:r>
          </a:p>
        </p:txBody>
      </p:sp>
      <p:pic>
        <p:nvPicPr>
          <p:cNvPr id="88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90223" y="6339987"/>
            <a:ext cx="2482896" cy="3418790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31585" y="6438451"/>
            <a:ext cx="4295815" cy="3221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1046" y="2404177"/>
            <a:ext cx="6064170" cy="3090902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hape 91"/>
          <p:cNvSpPr/>
          <p:nvPr/>
        </p:nvSpPr>
        <p:spPr>
          <a:xfrm>
            <a:off x="210714" y="5505449"/>
            <a:ext cx="482307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b="1" sz="2400"/>
              <a:t>Future plans: </a:t>
            </a:r>
            <a:endParaRPr b="1" sz="2400"/>
          </a:p>
          <a:p>
            <a:pPr lvl="0">
              <a:defRPr sz="1800"/>
            </a:pPr>
            <a:r>
              <a:rPr b="1" sz="2400"/>
              <a:t>JUNO, 20kT scintillator detector 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sldNum" sz="quarter" idx="2"/>
          </p:nvPr>
        </p:nvSpPr>
        <p:spPr>
          <a:xfrm>
            <a:off x="12488282" y="9285816"/>
            <a:ext cx="241403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94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44808" y="7558"/>
            <a:ext cx="14570194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Shape 95"/>
          <p:cNvSpPr/>
          <p:nvPr/>
        </p:nvSpPr>
        <p:spPr>
          <a:xfrm>
            <a:off x="1153591" y="-6350"/>
            <a:ext cx="10984558" cy="1193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3600"/>
              <a:t>Development of very large cost effective detectors based on success of SuperKamiokande (Japan)</a:t>
            </a:r>
          </a:p>
        </p:txBody>
      </p:sp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