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7" r:id="rId2"/>
    <p:sldId id="267" r:id="rId3"/>
    <p:sldId id="268" r:id="rId4"/>
    <p:sldId id="258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36"/>
    <p:restoredTop sz="96327"/>
  </p:normalViewPr>
  <p:slideViewPr>
    <p:cSldViewPr snapToGrid="0" snapToObjects="1">
      <p:cViewPr varScale="1">
        <p:scale>
          <a:sx n="112" d="100"/>
          <a:sy n="112" d="100"/>
        </p:scale>
        <p:origin x="21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2843E-9B90-3C40-8330-9A0B547F0B5D}" type="datetimeFigureOut">
              <a:rPr lang="en-GB" smtClean="0"/>
              <a:t>01/06/2021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77CEE-67C3-8145-B362-591C2105D0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507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B047-06BD-5A4E-8B3C-B43DB9599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4F987-1C28-6049-B33B-E6507FDB4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91BAC-F8FF-CF46-9BDC-59344DE8F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3-Jun-2021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81003-7949-9C46-B25F-F56E285CA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QTNM, R. Saakyan (UCL)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67897-0744-0642-8AA9-33391B53C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311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5C863-12A0-D24D-8A17-32438426F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4DBCE-5DAA-1C46-B248-23A317E07B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B3DBD-C7E6-F445-B264-ACF37C1B4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3-Jun-2021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623E0-6FAC-5344-BE95-F0A87832C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QTNM, R. Saakyan (UCL)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3AB5E-F7EA-A84D-A76D-4076D5942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33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1EDAFC-C28A-5D40-818E-F900737DC2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CE2CC-F8CF-D646-81ED-5DAEF25B3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501B9-957B-E44D-BC26-0C977A0AC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3-Jun-2021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A6874-3757-DE46-9453-82725A49D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QTNM, R. Saakyan (UCL)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D7A52-58FE-1448-BD94-12C12DAA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249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019293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1FBDF-1C3E-9741-970B-E4251879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A4E0-4B2A-364F-8E7D-946EE7EA8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91106-30C7-1F4B-BFDE-3C1A1218C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3-Jun-2021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600D6-B3E6-A642-84FD-CC90971C6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QTNM, R. Saakyan (UCL)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1B646-EAA9-B945-86E2-C53DF158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194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A7AD0-D0EB-2D4F-87BC-9B27A1015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DDE7D-EC27-174C-8F1C-A0C685E3F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41E49-2942-F84E-92FA-AE84532D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3-Jun-2021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0F0C9-F2AF-054D-B3B8-14E581A69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QTNM, R. Saakyan (UCL)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9B496-2D89-0E47-95C4-8EB21785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93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F169B-D943-0548-8EEC-F28351157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87AB0-B629-9248-B9CE-CD49EDD40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304DE-F770-9D4A-BE57-3DB034A5F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C2629-B93E-C84F-A778-BCFF002D6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3-Jun-2021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B9B0C-A791-6345-A238-3A8D34F92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QTNM, R. Saakyan (UCL)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22B0C-7494-6E40-B1DA-7C4E3CF4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126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2BA6-12FA-B947-8DDF-C391DE76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FD792-2FE6-624D-BCE4-B08DA3FDE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F53F6-321E-4A49-A2BB-2D115B6E1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C0501B-F6E2-C94C-8F8A-BDD376FB93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272F50-8756-934F-9181-584CFFF17D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2E1F65-679B-614C-97E0-19A4D939E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3-Jun-2021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A468EE-7315-4D4B-AE7E-A008F97EB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QTNM, R. Saakyan (UCL)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ECCF5B-9647-154B-9DC4-565EA850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613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D6F78-5A0A-1548-9801-759E691E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9E5A8-6482-BF48-BE79-865EC855D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3-Jun-2021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A031D4-2515-034A-A7D2-B3BF08F0D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QTNM, R. Saakyan (UCL)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01B565-1129-FC4D-A924-2AE7354D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014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D0A04B-7405-5441-9A7B-994D9C64C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3-Jun-2021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5CC692-9840-DF45-A54A-854B97DE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QTNM, R. Saakyan (UCL)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C703E-7056-EF48-80BF-5E3106ED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73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E49FB-B4A0-4543-A76F-836108036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C649-FD1B-E54D-87DB-48F7DFC2E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87F3E-C62E-FE44-A97F-4919289EB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E46B9-7064-BA48-AC9F-29187F92F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3-Jun-2021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2AB35-81C5-9F45-88E6-A96307247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QTNM, R. Saakyan (UCL)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54488-98E5-6B4B-9A45-756DF0C91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237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C0732-9B27-7940-9111-0504B0D3E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6E4E76-18C3-3341-BA97-1DE380F87D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1B768-E0ED-4C45-9932-4D04833EB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23E8A-0A01-9849-9B6A-57457A74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3-Jun-2021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5A6E89-3860-7545-9DEF-9D04531B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QTNM, R. Saakyan (UCL)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17BB1-E429-5E43-885B-1C9400A04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004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777569-8A40-7D4B-AD0B-485E4075F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77D38-9EFF-DF49-854C-34B6C8D70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46330-35F6-C142-B179-9E6F8EACD8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3-Jun-2021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C4085-C2CF-5243-9E43-5F56A67FFF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QTNM, R. Saakyan (UCL)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6B4BD-74FF-5347-86DE-11F9B27B8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8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Quantum Technologies for Neutrino Mass Consortium"/>
          <p:cNvSpPr txBox="1">
            <a:spLocks noGrp="1"/>
          </p:cNvSpPr>
          <p:nvPr>
            <p:ph type="subTitle" sz="quarter" idx="1"/>
          </p:nvPr>
        </p:nvSpPr>
        <p:spPr>
          <a:xfrm>
            <a:off x="2406349" y="280204"/>
            <a:ext cx="6618128" cy="952501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FF0000"/>
                </a:solidFill>
              </a:rPr>
              <a:t>Q</a:t>
            </a:r>
            <a:r>
              <a:rPr dirty="0"/>
              <a:t>uantum </a:t>
            </a:r>
            <a:r>
              <a:rPr dirty="0">
                <a:solidFill>
                  <a:srgbClr val="FF0000"/>
                </a:solidFill>
              </a:rPr>
              <a:t>T</a:t>
            </a:r>
            <a:r>
              <a:rPr dirty="0"/>
              <a:t>echnologies for </a:t>
            </a:r>
            <a:r>
              <a:rPr dirty="0">
                <a:solidFill>
                  <a:srgbClr val="FF0000"/>
                </a:solidFill>
              </a:rPr>
              <a:t>N</a:t>
            </a:r>
            <a:r>
              <a:rPr dirty="0"/>
              <a:t>eutrino </a:t>
            </a:r>
            <a:r>
              <a:rPr dirty="0">
                <a:solidFill>
                  <a:srgbClr val="FF0000"/>
                </a:solidFill>
              </a:rPr>
              <a:t>M</a:t>
            </a:r>
            <a:r>
              <a:rPr dirty="0"/>
              <a:t>ass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34" y="1160923"/>
            <a:ext cx="895117" cy="895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426" y="1115440"/>
            <a:ext cx="1157574" cy="986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192" y="1272420"/>
            <a:ext cx="1522872" cy="559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320" y="1102431"/>
            <a:ext cx="1424756" cy="895117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Rectangle"/>
          <p:cNvSpPr/>
          <p:nvPr/>
        </p:nvSpPr>
        <p:spPr>
          <a:xfrm>
            <a:off x="56918" y="173924"/>
            <a:ext cx="11946624" cy="2081941"/>
          </a:xfrm>
          <a:prstGeom prst="rect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45A8EAE3-BAB6-DB41-AADE-BED371EA5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8723" y="1070097"/>
            <a:ext cx="1612688" cy="906069"/>
          </a:xfrm>
          <a:prstGeom prst="rect">
            <a:avLst/>
          </a:prstGeom>
        </p:spPr>
      </p:pic>
      <p:sp>
        <p:nvSpPr>
          <p:cNvPr id="20" name="Joint QTNM-Culham Video-Call">
            <a:extLst>
              <a:ext uri="{FF2B5EF4-FFF2-40B4-BE49-F238E27FC236}">
                <a16:creationId xmlns:a16="http://schemas.microsoft.com/office/drawing/2014/main" id="{D95EF615-88BD-2A49-BD9B-31437D1C34B2}"/>
              </a:ext>
            </a:extLst>
          </p:cNvPr>
          <p:cNvSpPr txBox="1">
            <a:spLocks/>
          </p:cNvSpPr>
          <p:nvPr/>
        </p:nvSpPr>
        <p:spPr>
          <a:xfrm>
            <a:off x="316491" y="2311872"/>
            <a:ext cx="10985502" cy="23241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00" kern="1200" spc="-116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/>
              <a:t>Determination of Neutrino Mass with Quantum Technologies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96EDA8-9EB3-8444-A9DB-DB55E933A453}"/>
              </a:ext>
            </a:extLst>
          </p:cNvPr>
          <p:cNvSpPr/>
          <p:nvPr/>
        </p:nvSpPr>
        <p:spPr>
          <a:xfrm>
            <a:off x="549010" y="4051426"/>
            <a:ext cx="110888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>
                <a:solidFill>
                  <a:srgbClr val="7E350A"/>
                </a:solidFill>
                <a:effectLst/>
                <a:latin typeface="Arial" panose="020B0604020202020204" pitchFamily="34" charset="0"/>
              </a:rPr>
              <a:t>A collaboration of particle, atomic and solid state physicists, electronics engineers and quantum sensor experts</a:t>
            </a:r>
            <a:endParaRPr lang="en-GB" sz="1600" i="1" dirty="0">
              <a:solidFill>
                <a:srgbClr val="7E350A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2092CD-F02A-4049-8802-142F13F2ECCA}"/>
              </a:ext>
            </a:extLst>
          </p:cNvPr>
          <p:cNvSpPr txBox="1"/>
          <p:nvPr/>
        </p:nvSpPr>
        <p:spPr>
          <a:xfrm>
            <a:off x="4281967" y="4503770"/>
            <a:ext cx="2389692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2">
                    <a:lumMod val="50000"/>
                  </a:schemeClr>
                </a:solidFill>
              </a:rPr>
              <a:t>PPTAP Workshop</a:t>
            </a:r>
          </a:p>
          <a:p>
            <a:pPr algn="ctr"/>
            <a:r>
              <a:rPr lang="en-GB" sz="2400" dirty="0">
                <a:solidFill>
                  <a:schemeClr val="accent2">
                    <a:lumMod val="50000"/>
                  </a:schemeClr>
                </a:solidFill>
              </a:rPr>
              <a:t>Cyberspace </a:t>
            </a:r>
          </a:p>
          <a:p>
            <a:pPr algn="ctr"/>
            <a:r>
              <a:rPr lang="en-GB" sz="2400" dirty="0">
                <a:solidFill>
                  <a:schemeClr val="accent2">
                    <a:lumMod val="50000"/>
                  </a:schemeClr>
                </a:solidFill>
              </a:rPr>
              <a:t>3 June 2021 </a:t>
            </a:r>
          </a:p>
          <a:p>
            <a:pPr algn="ctr"/>
            <a:endParaRPr lang="en-GB" sz="24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GB" sz="2000" dirty="0"/>
              <a:t>Ruben </a:t>
            </a:r>
            <a:r>
              <a:rPr lang="en-GB" sz="2000" dirty="0" err="1"/>
              <a:t>Saakyan</a:t>
            </a:r>
            <a:r>
              <a:rPr lang="en-GB" sz="2000" dirty="0"/>
              <a:t> (UCL)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9D4AA6-7DB9-C543-B472-3638DC492DF2}"/>
              </a:ext>
            </a:extLst>
          </p:cNvPr>
          <p:cNvSpPr txBox="1"/>
          <p:nvPr/>
        </p:nvSpPr>
        <p:spPr>
          <a:xfrm>
            <a:off x="9024477" y="312818"/>
            <a:ext cx="2777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17 members (and growing)</a:t>
            </a:r>
          </a:p>
        </p:txBody>
      </p:sp>
    </p:spTree>
    <p:extLst>
      <p:ext uri="{BB962C8B-B14F-4D97-AF65-F5344CB8AC3E}">
        <p14:creationId xmlns:p14="http://schemas.microsoft.com/office/powerpoint/2010/main" val="53059199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FB48B1-9674-D44F-98EB-8744F9C9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3-Jun-2021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A1E56B-DE69-6A41-9333-6CC8DE617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QTNM, R. Saakyan (UCL)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3B0C4-1C82-174C-B4AB-C0608B0D5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66C16A-8B95-7C40-853C-F93E5187E68E}"/>
              </a:ext>
            </a:extLst>
          </p:cNvPr>
          <p:cNvSpPr txBox="1"/>
          <p:nvPr/>
        </p:nvSpPr>
        <p:spPr>
          <a:xfrm>
            <a:off x="642716" y="422062"/>
            <a:ext cx="2879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/>
              <a:t>Neutrino oscillations </a:t>
            </a: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BA708D39-5602-9840-A3B5-A3356BAC5A29}"/>
              </a:ext>
            </a:extLst>
          </p:cNvPr>
          <p:cNvSpPr/>
          <p:nvPr/>
        </p:nvSpPr>
        <p:spPr>
          <a:xfrm>
            <a:off x="3587877" y="566231"/>
            <a:ext cx="556841" cy="175022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AB48A-A701-7241-9882-2074773C6DB4}"/>
              </a:ext>
            </a:extLst>
          </p:cNvPr>
          <p:cNvSpPr txBox="1"/>
          <p:nvPr/>
        </p:nvSpPr>
        <p:spPr>
          <a:xfrm>
            <a:off x="4414626" y="422062"/>
            <a:ext cx="103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/>
              <a:t>m</a:t>
            </a:r>
            <a:r>
              <a:rPr lang="en-GB" sz="2400" b="1" i="1" baseline="-25000" dirty="0"/>
              <a:t>v</a:t>
            </a:r>
            <a:r>
              <a:rPr lang="en-GB" sz="2400" b="1" i="1" dirty="0"/>
              <a:t> ≠ 0 </a:t>
            </a:r>
          </a:p>
        </p:txBody>
      </p:sp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157DE61D-0A9B-5941-B82A-73AA36569DDE}"/>
              </a:ext>
            </a:extLst>
          </p:cNvPr>
          <p:cNvSpPr/>
          <p:nvPr/>
        </p:nvSpPr>
        <p:spPr>
          <a:xfrm>
            <a:off x="5778033" y="565383"/>
            <a:ext cx="556841" cy="175022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BAAE76-0B4F-B241-8107-8116559D5984}"/>
              </a:ext>
            </a:extLst>
          </p:cNvPr>
          <p:cNvSpPr txBox="1"/>
          <p:nvPr/>
        </p:nvSpPr>
        <p:spPr>
          <a:xfrm>
            <a:off x="6737989" y="422062"/>
            <a:ext cx="3215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/>
              <a:t>Window to New Physics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936B25-852E-CF44-8AA1-07985C891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665" y="2317441"/>
            <a:ext cx="3004678" cy="2223117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75CB1C31-F46D-E544-BADC-63B221197E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F3B164-983E-AD4D-B41D-E9EDDD6D3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16" y="2178708"/>
            <a:ext cx="4186570" cy="27487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66719BC-D052-3644-A2C3-7AD9AB95C35C}"/>
              </a:ext>
            </a:extLst>
          </p:cNvPr>
          <p:cNvSpPr/>
          <p:nvPr/>
        </p:nvSpPr>
        <p:spPr>
          <a:xfrm>
            <a:off x="664527" y="2125130"/>
            <a:ext cx="28321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E. Fermi, Z. Phys. 88 (1934) 161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5A8BB2-4384-7B43-84F7-E80248E8374B}"/>
              </a:ext>
            </a:extLst>
          </p:cNvPr>
          <p:cNvSpPr txBox="1"/>
          <p:nvPr/>
        </p:nvSpPr>
        <p:spPr>
          <a:xfrm>
            <a:off x="5943600" y="5364989"/>
            <a:ext cx="540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/>
              <a:t>Requires a ”quantum leap” in technology</a:t>
            </a:r>
          </a:p>
        </p:txBody>
      </p:sp>
      <p:sp>
        <p:nvSpPr>
          <p:cNvPr id="15" name="Striped Right Arrow 14">
            <a:extLst>
              <a:ext uri="{FF2B5EF4-FFF2-40B4-BE49-F238E27FC236}">
                <a16:creationId xmlns:a16="http://schemas.microsoft.com/office/drawing/2014/main" id="{6E81A244-1D95-1447-ADA8-387CE0605CF8}"/>
              </a:ext>
            </a:extLst>
          </p:cNvPr>
          <p:cNvSpPr/>
          <p:nvPr/>
        </p:nvSpPr>
        <p:spPr>
          <a:xfrm>
            <a:off x="5221192" y="5508311"/>
            <a:ext cx="556841" cy="175022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80A82E-2644-7B4E-BFD2-A7BC805A0A8F}"/>
              </a:ext>
            </a:extLst>
          </p:cNvPr>
          <p:cNvSpPr txBox="1"/>
          <p:nvPr/>
        </p:nvSpPr>
        <p:spPr>
          <a:xfrm>
            <a:off x="176935" y="4927467"/>
            <a:ext cx="5118132" cy="1295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Current upper limit, &lt; 0.8 eV (KATRIN)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Lower bound (from 𝜈-oscillations) &gt; 0.009 eV (!)  </a:t>
            </a:r>
          </a:p>
          <a:p>
            <a:pPr>
              <a:lnSpc>
                <a:spcPct val="150000"/>
              </a:lnSpc>
            </a:pPr>
            <a:endParaRPr lang="en-GB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7349A9-8669-544D-BC94-979F6A313E3C}"/>
              </a:ext>
            </a:extLst>
          </p:cNvPr>
          <p:cNvSpPr txBox="1"/>
          <p:nvPr/>
        </p:nvSpPr>
        <p:spPr>
          <a:xfrm>
            <a:off x="642716" y="1136674"/>
            <a:ext cx="265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Absolute mass not known </a:t>
            </a:r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3CE31B54-774E-9242-A138-8D7C965B11F6}"/>
              </a:ext>
            </a:extLst>
          </p:cNvPr>
          <p:cNvSpPr/>
          <p:nvPr/>
        </p:nvSpPr>
        <p:spPr>
          <a:xfrm>
            <a:off x="3297866" y="1238264"/>
            <a:ext cx="556841" cy="175022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C138BB-22DB-774C-B4F6-6DF8DAED54A9}"/>
              </a:ext>
            </a:extLst>
          </p:cNvPr>
          <p:cNvSpPr txBox="1"/>
          <p:nvPr/>
        </p:nvSpPr>
        <p:spPr>
          <a:xfrm>
            <a:off x="4144718" y="1136359"/>
            <a:ext cx="754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complementarity of cosmological observations and </a:t>
            </a:r>
            <a:r>
              <a:rPr lang="en-GB" b="1" dirty="0"/>
              <a:t>laboratory measurements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61F6D0-50C5-C245-A912-F57DC0A291ED}"/>
              </a:ext>
            </a:extLst>
          </p:cNvPr>
          <p:cNvSpPr txBox="1"/>
          <p:nvPr/>
        </p:nvSpPr>
        <p:spPr>
          <a:xfrm>
            <a:off x="3297866" y="1703620"/>
            <a:ext cx="764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accent2">
                    <a:lumMod val="75000"/>
                  </a:schemeClr>
                </a:solidFill>
              </a:rPr>
              <a:t>Model independent measurement: electron spectrum near end-point of 𝝱-decay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6E4646-3F8F-694F-8063-2C3543749856}"/>
              </a:ext>
            </a:extLst>
          </p:cNvPr>
          <p:cNvSpPr txBox="1"/>
          <p:nvPr/>
        </p:nvSpPr>
        <p:spPr>
          <a:xfrm>
            <a:off x="3650031" y="2602648"/>
            <a:ext cx="1008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Old idea! </a:t>
            </a:r>
          </a:p>
        </p:txBody>
      </p:sp>
    </p:spTree>
    <p:extLst>
      <p:ext uri="{BB962C8B-B14F-4D97-AF65-F5344CB8AC3E}">
        <p14:creationId xmlns:p14="http://schemas.microsoft.com/office/powerpoint/2010/main" val="2975327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590303-C367-A64D-95AA-27DCFABC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3-Jun-2021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6193D-0C04-6F42-A122-BEE4D0FB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QTNM, R. Saakyan (UCL)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28E9F-8F8B-9D46-9ECB-6533F9925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AE82D-A65C-404B-8CF3-5DDCA32F6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33" y="2982903"/>
            <a:ext cx="1494199" cy="16145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E8CBA7-E2BF-F84F-A955-1EA5A4F46CAC}"/>
              </a:ext>
            </a:extLst>
          </p:cNvPr>
          <p:cNvSpPr/>
          <p:nvPr/>
        </p:nvSpPr>
        <p:spPr>
          <a:xfrm>
            <a:off x="2739678" y="3113969"/>
            <a:ext cx="6407844" cy="461665"/>
          </a:xfrm>
          <a:prstGeom prst="rect">
            <a:avLst/>
          </a:prstGeom>
          <a:ln w="34925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r>
              <a:rPr lang="en-GB" sz="2400" dirty="0"/>
              <a:t>yclotron </a:t>
            </a:r>
            <a:r>
              <a:rPr lang="en-GB" sz="2400" b="1" dirty="0">
                <a:solidFill>
                  <a:srgbClr val="FF0000"/>
                </a:solidFill>
              </a:rPr>
              <a:t>R</a:t>
            </a:r>
            <a:r>
              <a:rPr lang="en-GB" sz="2400" dirty="0"/>
              <a:t>adiation </a:t>
            </a:r>
            <a:r>
              <a:rPr lang="en-GB" sz="2400" b="1" dirty="0">
                <a:solidFill>
                  <a:srgbClr val="FF0000"/>
                </a:solidFill>
              </a:rPr>
              <a:t>E</a:t>
            </a:r>
            <a:r>
              <a:rPr lang="en-GB" sz="2400" dirty="0"/>
              <a:t>mission </a:t>
            </a:r>
            <a:r>
              <a:rPr lang="en-GB" sz="2400" b="1" dirty="0">
                <a:solidFill>
                  <a:srgbClr val="FF0000"/>
                </a:solidFill>
              </a:rPr>
              <a:t>S</a:t>
            </a:r>
            <a:r>
              <a:rPr lang="en-GB" sz="2400" dirty="0"/>
              <a:t>pectroscopy (</a:t>
            </a:r>
            <a:r>
              <a:rPr lang="en-GB" sz="2400" b="1" dirty="0">
                <a:solidFill>
                  <a:srgbClr val="FF0000"/>
                </a:solidFill>
              </a:rPr>
              <a:t>CRES</a:t>
            </a:r>
            <a:r>
              <a:rPr lang="en-GB" sz="24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92501E-DC10-7446-B398-518F76368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241" y="648969"/>
            <a:ext cx="1963171" cy="1452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2D3786-98CA-6C47-B690-7E8D38893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365" y="3785286"/>
            <a:ext cx="2768600" cy="6985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AF7147A-C14E-5546-A119-926344024F96}"/>
              </a:ext>
            </a:extLst>
          </p:cNvPr>
          <p:cNvSpPr/>
          <p:nvPr/>
        </p:nvSpPr>
        <p:spPr>
          <a:xfrm>
            <a:off x="3459274" y="3893831"/>
            <a:ext cx="538058" cy="461665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40C9F7-CF9F-6649-B361-73DB01E6A241}"/>
              </a:ext>
            </a:extLst>
          </p:cNvPr>
          <p:cNvSpPr/>
          <p:nvPr/>
        </p:nvSpPr>
        <p:spPr>
          <a:xfrm>
            <a:off x="5391045" y="4134536"/>
            <a:ext cx="638433" cy="458019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B8712C-40CB-9147-B8D4-386AD7B992C2}"/>
              </a:ext>
            </a:extLst>
          </p:cNvPr>
          <p:cNvSpPr txBox="1"/>
          <p:nvPr/>
        </p:nvSpPr>
        <p:spPr>
          <a:xfrm>
            <a:off x="373201" y="4658706"/>
            <a:ext cx="10809664" cy="1697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i="1" u="sng" dirty="0"/>
              <a:t>Goal</a:t>
            </a:r>
            <a:r>
              <a:rPr lang="en-GB" sz="2400" dirty="0"/>
              <a:t>: To build on recent </a:t>
            </a:r>
            <a:r>
              <a:rPr lang="en-GB" sz="2400" b="1" dirty="0">
                <a:solidFill>
                  <a:srgbClr val="C00000"/>
                </a:solidFill>
              </a:rPr>
              <a:t>investment</a:t>
            </a:r>
            <a:r>
              <a:rPr lang="en-GB" sz="2400" dirty="0"/>
              <a:t> in </a:t>
            </a:r>
            <a:r>
              <a:rPr lang="en-GB" sz="2400" b="1" dirty="0">
                <a:solidFill>
                  <a:srgbClr val="C00000"/>
                </a:solidFill>
              </a:rPr>
              <a:t>quantum sensors </a:t>
            </a:r>
            <a:r>
              <a:rPr lang="en-GB" sz="2400" dirty="0"/>
              <a:t>to assess feasibility of an </a:t>
            </a:r>
            <a:r>
              <a:rPr lang="en-GB" sz="2400" b="1" dirty="0">
                <a:solidFill>
                  <a:srgbClr val="C00000"/>
                </a:solidFill>
              </a:rPr>
              <a:t>experiment</a:t>
            </a:r>
            <a:r>
              <a:rPr lang="en-GB" sz="2400" dirty="0"/>
              <a:t>  capable of a positive </a:t>
            </a:r>
            <a:r>
              <a:rPr lang="en-GB" sz="2400" b="1" dirty="0">
                <a:solidFill>
                  <a:srgbClr val="C00000"/>
                </a:solidFill>
              </a:rPr>
              <a:t>neutrino mass measurement </a:t>
            </a:r>
            <a:r>
              <a:rPr lang="en-GB" sz="2400" dirty="0"/>
              <a:t>from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baseline="30000" dirty="0">
                <a:solidFill>
                  <a:srgbClr val="C00000"/>
                </a:solidFill>
              </a:rPr>
              <a:t>3</a:t>
            </a:r>
            <a:r>
              <a:rPr lang="en-GB" sz="2400" b="1" dirty="0">
                <a:solidFill>
                  <a:srgbClr val="C00000"/>
                </a:solidFill>
              </a:rPr>
              <a:t>H 𝞫-decay </a:t>
            </a:r>
            <a:r>
              <a:rPr lang="en-GB" sz="2400" dirty="0"/>
              <a:t>using </a:t>
            </a:r>
            <a:r>
              <a:rPr lang="en-GB" sz="2400" b="1" dirty="0">
                <a:solidFill>
                  <a:srgbClr val="C00000"/>
                </a:solidFill>
              </a:rPr>
              <a:t>CRES</a:t>
            </a:r>
            <a:r>
              <a:rPr lang="en-GB" sz="2400" dirty="0"/>
              <a:t> technology.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A1261D85-F4C4-BE43-8A00-31CBD13A16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5C00880D-9D61-3948-B42F-01FCC881FF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70020" y="35661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814C56-9E9C-AF42-9396-458A399A4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01" y="236934"/>
            <a:ext cx="6215665" cy="27218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515299-A509-6F49-BA83-56130AD3974B}"/>
              </a:ext>
            </a:extLst>
          </p:cNvPr>
          <p:cNvSpPr txBox="1"/>
          <p:nvPr/>
        </p:nvSpPr>
        <p:spPr>
          <a:xfrm>
            <a:off x="9429750" y="2958826"/>
            <a:ext cx="22076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Challenges: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/>
              <a:t>Atomic tritium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/>
              <a:t>Sub </a:t>
            </a:r>
            <a:r>
              <a:rPr lang="en-GB" b="1" i="1" dirty="0" err="1"/>
              <a:t>fW</a:t>
            </a:r>
            <a:r>
              <a:rPr lang="en-GB" b="1" i="1" dirty="0"/>
              <a:t>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/>
              <a:t>&lt; 1ppm resolution</a:t>
            </a:r>
          </a:p>
        </p:txBody>
      </p:sp>
    </p:spTree>
    <p:extLst>
      <p:ext uri="{BB962C8B-B14F-4D97-AF65-F5344CB8AC3E}">
        <p14:creationId xmlns:p14="http://schemas.microsoft.com/office/powerpoint/2010/main" val="3502723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6C4A24-02C5-074B-8ACB-10E3BF0F90CB}"/>
              </a:ext>
            </a:extLst>
          </p:cNvPr>
          <p:cNvSpPr txBox="1"/>
          <p:nvPr/>
        </p:nvSpPr>
        <p:spPr>
          <a:xfrm>
            <a:off x="1937046" y="343459"/>
            <a:ext cx="795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QTNM</a:t>
            </a:r>
            <a:r>
              <a:rPr lang="en-GB" sz="2400" dirty="0"/>
              <a:t> is funded for 3 years under the UKRI </a:t>
            </a:r>
            <a:r>
              <a:rPr lang="en-GB" sz="2400" b="1" dirty="0">
                <a:solidFill>
                  <a:srgbClr val="FF0000"/>
                </a:solidFill>
              </a:rPr>
              <a:t>QTFP </a:t>
            </a:r>
            <a:r>
              <a:rPr lang="en-GB" sz="2400" dirty="0"/>
              <a:t>Programme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B9DE7E-65C5-7544-B25B-6395EEA1DA5F}"/>
              </a:ext>
            </a:extLst>
          </p:cNvPr>
          <p:cNvSpPr txBox="1"/>
          <p:nvPr/>
        </p:nvSpPr>
        <p:spPr>
          <a:xfrm>
            <a:off x="653526" y="1023679"/>
            <a:ext cx="11484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The aim is to build </a:t>
            </a:r>
            <a:r>
              <a:rPr lang="en-GB" sz="2000" b="1" dirty="0">
                <a:solidFill>
                  <a:srgbClr val="FF0000"/>
                </a:solidFill>
              </a:rPr>
              <a:t>CRES</a:t>
            </a:r>
            <a:r>
              <a:rPr lang="en-GB" sz="2000" dirty="0"/>
              <a:t> </a:t>
            </a:r>
            <a:r>
              <a:rPr lang="en-GB" sz="2000" b="1" dirty="0">
                <a:solidFill>
                  <a:srgbClr val="FF0000"/>
                </a:solidFill>
              </a:rPr>
              <a:t>D</a:t>
            </a:r>
            <a:r>
              <a:rPr lang="en-GB" sz="2000" dirty="0"/>
              <a:t>emonstration </a:t>
            </a:r>
            <a:r>
              <a:rPr lang="en-GB" sz="2000" b="1" dirty="0">
                <a:solidFill>
                  <a:srgbClr val="FF0000"/>
                </a:solidFill>
              </a:rPr>
              <a:t>A</a:t>
            </a:r>
            <a:r>
              <a:rPr lang="en-GB" sz="2000" dirty="0"/>
              <a:t>pparatus, </a:t>
            </a:r>
            <a:r>
              <a:rPr lang="en-GB" sz="2000" b="1" dirty="0">
                <a:solidFill>
                  <a:srgbClr val="FF0000"/>
                </a:solidFill>
              </a:rPr>
              <a:t>CRESDA</a:t>
            </a:r>
            <a:r>
              <a:rPr lang="en-GB" sz="2000" dirty="0"/>
              <a:t>, based on Deuterium-atoms but “Tritium-ready”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92544-8369-B941-AEC6-B5D2F9C41F47}"/>
              </a:ext>
            </a:extLst>
          </p:cNvPr>
          <p:cNvSpPr txBox="1"/>
          <p:nvPr/>
        </p:nvSpPr>
        <p:spPr>
          <a:xfrm>
            <a:off x="5152674" y="2019094"/>
            <a:ext cx="1354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CRESDA</a:t>
            </a:r>
          </a:p>
        </p:txBody>
      </p:sp>
      <p:pic>
        <p:nvPicPr>
          <p:cNvPr id="6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3A3AD455-6D39-DF43-8803-6F6CAFBD39F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705067" y="2015646"/>
            <a:ext cx="2418061" cy="523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AC61DD-2165-FC4C-BB0A-3C30E6ADCC9D}"/>
              </a:ext>
            </a:extLst>
          </p:cNvPr>
          <p:cNvSpPr txBox="1"/>
          <p:nvPr/>
        </p:nvSpPr>
        <p:spPr>
          <a:xfrm>
            <a:off x="653526" y="3093882"/>
            <a:ext cx="2991716" cy="923330"/>
          </a:xfrm>
          <a:custGeom>
            <a:avLst/>
            <a:gdLst>
              <a:gd name="connsiteX0" fmla="*/ 0 w 2991716"/>
              <a:gd name="connsiteY0" fmla="*/ 0 h 923330"/>
              <a:gd name="connsiteX1" fmla="*/ 658178 w 2991716"/>
              <a:gd name="connsiteY1" fmla="*/ 0 h 923330"/>
              <a:gd name="connsiteX2" fmla="*/ 1286438 w 2991716"/>
              <a:gd name="connsiteY2" fmla="*/ 0 h 923330"/>
              <a:gd name="connsiteX3" fmla="*/ 1914698 w 2991716"/>
              <a:gd name="connsiteY3" fmla="*/ 0 h 923330"/>
              <a:gd name="connsiteX4" fmla="*/ 2423290 w 2991716"/>
              <a:gd name="connsiteY4" fmla="*/ 0 h 923330"/>
              <a:gd name="connsiteX5" fmla="*/ 2991716 w 2991716"/>
              <a:gd name="connsiteY5" fmla="*/ 0 h 923330"/>
              <a:gd name="connsiteX6" fmla="*/ 2991716 w 2991716"/>
              <a:gd name="connsiteY6" fmla="*/ 470898 h 923330"/>
              <a:gd name="connsiteX7" fmla="*/ 2991716 w 2991716"/>
              <a:gd name="connsiteY7" fmla="*/ 923330 h 923330"/>
              <a:gd name="connsiteX8" fmla="*/ 2393373 w 2991716"/>
              <a:gd name="connsiteY8" fmla="*/ 923330 h 923330"/>
              <a:gd name="connsiteX9" fmla="*/ 1884781 w 2991716"/>
              <a:gd name="connsiteY9" fmla="*/ 923330 h 923330"/>
              <a:gd name="connsiteX10" fmla="*/ 1376189 w 2991716"/>
              <a:gd name="connsiteY10" fmla="*/ 923330 h 923330"/>
              <a:gd name="connsiteX11" fmla="*/ 747929 w 2991716"/>
              <a:gd name="connsiteY11" fmla="*/ 923330 h 923330"/>
              <a:gd name="connsiteX12" fmla="*/ 0 w 2991716"/>
              <a:gd name="connsiteY12" fmla="*/ 923330 h 923330"/>
              <a:gd name="connsiteX13" fmla="*/ 0 w 2991716"/>
              <a:gd name="connsiteY13" fmla="*/ 443198 h 923330"/>
              <a:gd name="connsiteX14" fmla="*/ 0 w 2991716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1716" h="923330" fill="none" extrusionOk="0">
                <a:moveTo>
                  <a:pt x="0" y="0"/>
                </a:moveTo>
                <a:cubicBezTo>
                  <a:pt x="257324" y="17471"/>
                  <a:pt x="398398" y="-30981"/>
                  <a:pt x="658178" y="0"/>
                </a:cubicBezTo>
                <a:cubicBezTo>
                  <a:pt x="917958" y="30981"/>
                  <a:pt x="1026184" y="-19812"/>
                  <a:pt x="1286438" y="0"/>
                </a:cubicBezTo>
                <a:cubicBezTo>
                  <a:pt x="1546692" y="19812"/>
                  <a:pt x="1645770" y="-7365"/>
                  <a:pt x="1914698" y="0"/>
                </a:cubicBezTo>
                <a:cubicBezTo>
                  <a:pt x="2183626" y="7365"/>
                  <a:pt x="2172266" y="-21526"/>
                  <a:pt x="2423290" y="0"/>
                </a:cubicBezTo>
                <a:cubicBezTo>
                  <a:pt x="2674314" y="21526"/>
                  <a:pt x="2843149" y="-5277"/>
                  <a:pt x="2991716" y="0"/>
                </a:cubicBezTo>
                <a:cubicBezTo>
                  <a:pt x="3005057" y="200484"/>
                  <a:pt x="2968503" y="316564"/>
                  <a:pt x="2991716" y="470898"/>
                </a:cubicBezTo>
                <a:cubicBezTo>
                  <a:pt x="3014929" y="625232"/>
                  <a:pt x="3007074" y="766531"/>
                  <a:pt x="2991716" y="923330"/>
                </a:cubicBezTo>
                <a:cubicBezTo>
                  <a:pt x="2855160" y="921291"/>
                  <a:pt x="2686491" y="944047"/>
                  <a:pt x="2393373" y="923330"/>
                </a:cubicBezTo>
                <a:cubicBezTo>
                  <a:pt x="2100255" y="902613"/>
                  <a:pt x="2118518" y="913421"/>
                  <a:pt x="1884781" y="923330"/>
                </a:cubicBezTo>
                <a:cubicBezTo>
                  <a:pt x="1651044" y="933239"/>
                  <a:pt x="1525548" y="904844"/>
                  <a:pt x="1376189" y="923330"/>
                </a:cubicBezTo>
                <a:cubicBezTo>
                  <a:pt x="1226830" y="941816"/>
                  <a:pt x="936198" y="920533"/>
                  <a:pt x="747929" y="923330"/>
                </a:cubicBezTo>
                <a:cubicBezTo>
                  <a:pt x="559660" y="926127"/>
                  <a:pt x="343227" y="959696"/>
                  <a:pt x="0" y="923330"/>
                </a:cubicBezTo>
                <a:cubicBezTo>
                  <a:pt x="-16327" y="710357"/>
                  <a:pt x="3230" y="547788"/>
                  <a:pt x="0" y="443198"/>
                </a:cubicBezTo>
                <a:cubicBezTo>
                  <a:pt x="-3230" y="338608"/>
                  <a:pt x="6396" y="200027"/>
                  <a:pt x="0" y="0"/>
                </a:cubicBezTo>
                <a:close/>
              </a:path>
              <a:path w="2991716" h="923330" stroke="0" extrusionOk="0">
                <a:moveTo>
                  <a:pt x="0" y="0"/>
                </a:moveTo>
                <a:cubicBezTo>
                  <a:pt x="273629" y="23684"/>
                  <a:pt x="311913" y="17664"/>
                  <a:pt x="568426" y="0"/>
                </a:cubicBezTo>
                <a:cubicBezTo>
                  <a:pt x="824939" y="-17664"/>
                  <a:pt x="892394" y="-4209"/>
                  <a:pt x="1077018" y="0"/>
                </a:cubicBezTo>
                <a:cubicBezTo>
                  <a:pt x="1261642" y="4209"/>
                  <a:pt x="1457323" y="-15272"/>
                  <a:pt x="1735195" y="0"/>
                </a:cubicBezTo>
                <a:cubicBezTo>
                  <a:pt x="2013067" y="15272"/>
                  <a:pt x="2020442" y="-25017"/>
                  <a:pt x="2303621" y="0"/>
                </a:cubicBezTo>
                <a:cubicBezTo>
                  <a:pt x="2586800" y="25017"/>
                  <a:pt x="2818452" y="-15304"/>
                  <a:pt x="2991716" y="0"/>
                </a:cubicBezTo>
                <a:cubicBezTo>
                  <a:pt x="2969375" y="162923"/>
                  <a:pt x="3010282" y="370604"/>
                  <a:pt x="2991716" y="480132"/>
                </a:cubicBezTo>
                <a:cubicBezTo>
                  <a:pt x="2973150" y="589660"/>
                  <a:pt x="2978157" y="809124"/>
                  <a:pt x="2991716" y="923330"/>
                </a:cubicBezTo>
                <a:cubicBezTo>
                  <a:pt x="2765525" y="924622"/>
                  <a:pt x="2579217" y="952865"/>
                  <a:pt x="2393373" y="923330"/>
                </a:cubicBezTo>
                <a:cubicBezTo>
                  <a:pt x="2207529" y="893795"/>
                  <a:pt x="2115058" y="918190"/>
                  <a:pt x="1884781" y="923330"/>
                </a:cubicBezTo>
                <a:cubicBezTo>
                  <a:pt x="1654504" y="928470"/>
                  <a:pt x="1522012" y="940716"/>
                  <a:pt x="1286438" y="923330"/>
                </a:cubicBezTo>
                <a:cubicBezTo>
                  <a:pt x="1050864" y="905944"/>
                  <a:pt x="948558" y="894411"/>
                  <a:pt x="688095" y="923330"/>
                </a:cubicBezTo>
                <a:cubicBezTo>
                  <a:pt x="427632" y="952249"/>
                  <a:pt x="162594" y="924440"/>
                  <a:pt x="0" y="923330"/>
                </a:cubicBezTo>
                <a:cubicBezTo>
                  <a:pt x="-7219" y="714129"/>
                  <a:pt x="11942" y="562566"/>
                  <a:pt x="0" y="443198"/>
                </a:cubicBezTo>
                <a:cubicBezTo>
                  <a:pt x="-11942" y="323830"/>
                  <a:pt x="-11" y="89593"/>
                  <a:pt x="0" y="0"/>
                </a:cubicBezTo>
                <a:close/>
              </a:path>
            </a:pathLst>
          </a:custGeom>
          <a:ln w="254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D/T </a:t>
            </a:r>
            <a:r>
              <a:rPr lang="en-GB" i="1" dirty="0">
                <a:solidFill>
                  <a:srgbClr val="C00000"/>
                </a:solidFill>
              </a:rPr>
              <a:t>atomic source  </a:t>
            </a:r>
          </a:p>
          <a:p>
            <a:r>
              <a:rPr lang="en-GB" dirty="0"/>
              <a:t>D/T atoms cooling and </a:t>
            </a:r>
            <a:r>
              <a:rPr lang="en-GB" i="1" dirty="0">
                <a:solidFill>
                  <a:srgbClr val="C00000"/>
                </a:solidFill>
              </a:rPr>
              <a:t>confinement</a:t>
            </a:r>
            <a:r>
              <a:rPr lang="en-GB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64E774-8902-F748-83BC-AB324553BBA6}"/>
              </a:ext>
            </a:extLst>
          </p:cNvPr>
          <p:cNvSpPr txBox="1"/>
          <p:nvPr/>
        </p:nvSpPr>
        <p:spPr>
          <a:xfrm>
            <a:off x="4667996" y="3093882"/>
            <a:ext cx="3172948" cy="923330"/>
          </a:xfrm>
          <a:custGeom>
            <a:avLst/>
            <a:gdLst>
              <a:gd name="connsiteX0" fmla="*/ 0 w 3172948"/>
              <a:gd name="connsiteY0" fmla="*/ 0 h 923330"/>
              <a:gd name="connsiteX1" fmla="*/ 698049 w 3172948"/>
              <a:gd name="connsiteY1" fmla="*/ 0 h 923330"/>
              <a:gd name="connsiteX2" fmla="*/ 1364368 w 3172948"/>
              <a:gd name="connsiteY2" fmla="*/ 0 h 923330"/>
              <a:gd name="connsiteX3" fmla="*/ 2030687 w 3172948"/>
              <a:gd name="connsiteY3" fmla="*/ 0 h 923330"/>
              <a:gd name="connsiteX4" fmla="*/ 2570088 w 3172948"/>
              <a:gd name="connsiteY4" fmla="*/ 0 h 923330"/>
              <a:gd name="connsiteX5" fmla="*/ 3172948 w 3172948"/>
              <a:gd name="connsiteY5" fmla="*/ 0 h 923330"/>
              <a:gd name="connsiteX6" fmla="*/ 3172948 w 3172948"/>
              <a:gd name="connsiteY6" fmla="*/ 470898 h 923330"/>
              <a:gd name="connsiteX7" fmla="*/ 3172948 w 3172948"/>
              <a:gd name="connsiteY7" fmla="*/ 923330 h 923330"/>
              <a:gd name="connsiteX8" fmla="*/ 2538358 w 3172948"/>
              <a:gd name="connsiteY8" fmla="*/ 923330 h 923330"/>
              <a:gd name="connsiteX9" fmla="*/ 1998957 w 3172948"/>
              <a:gd name="connsiteY9" fmla="*/ 923330 h 923330"/>
              <a:gd name="connsiteX10" fmla="*/ 1459556 w 3172948"/>
              <a:gd name="connsiteY10" fmla="*/ 923330 h 923330"/>
              <a:gd name="connsiteX11" fmla="*/ 793237 w 3172948"/>
              <a:gd name="connsiteY11" fmla="*/ 923330 h 923330"/>
              <a:gd name="connsiteX12" fmla="*/ 0 w 3172948"/>
              <a:gd name="connsiteY12" fmla="*/ 923330 h 923330"/>
              <a:gd name="connsiteX13" fmla="*/ 0 w 3172948"/>
              <a:gd name="connsiteY13" fmla="*/ 443198 h 923330"/>
              <a:gd name="connsiteX14" fmla="*/ 0 w 3172948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72948" h="923330" fill="none" extrusionOk="0">
                <a:moveTo>
                  <a:pt x="0" y="0"/>
                </a:moveTo>
                <a:cubicBezTo>
                  <a:pt x="148278" y="385"/>
                  <a:pt x="481223" y="12221"/>
                  <a:pt x="698049" y="0"/>
                </a:cubicBezTo>
                <a:cubicBezTo>
                  <a:pt x="914875" y="-12221"/>
                  <a:pt x="1223841" y="-13018"/>
                  <a:pt x="1364368" y="0"/>
                </a:cubicBezTo>
                <a:cubicBezTo>
                  <a:pt x="1504895" y="13018"/>
                  <a:pt x="1777219" y="-5961"/>
                  <a:pt x="2030687" y="0"/>
                </a:cubicBezTo>
                <a:cubicBezTo>
                  <a:pt x="2284155" y="5961"/>
                  <a:pt x="2402092" y="-10136"/>
                  <a:pt x="2570088" y="0"/>
                </a:cubicBezTo>
                <a:cubicBezTo>
                  <a:pt x="2738084" y="10136"/>
                  <a:pt x="2903574" y="9110"/>
                  <a:pt x="3172948" y="0"/>
                </a:cubicBezTo>
                <a:cubicBezTo>
                  <a:pt x="3186289" y="200484"/>
                  <a:pt x="3149735" y="316564"/>
                  <a:pt x="3172948" y="470898"/>
                </a:cubicBezTo>
                <a:cubicBezTo>
                  <a:pt x="3196161" y="625232"/>
                  <a:pt x="3188306" y="766531"/>
                  <a:pt x="3172948" y="923330"/>
                </a:cubicBezTo>
                <a:cubicBezTo>
                  <a:pt x="3014348" y="906746"/>
                  <a:pt x="2795629" y="954943"/>
                  <a:pt x="2538358" y="923330"/>
                </a:cubicBezTo>
                <a:cubicBezTo>
                  <a:pt x="2281087" y="891718"/>
                  <a:pt x="2265718" y="903476"/>
                  <a:pt x="1998957" y="923330"/>
                </a:cubicBezTo>
                <a:cubicBezTo>
                  <a:pt x="1732196" y="943184"/>
                  <a:pt x="1572935" y="919316"/>
                  <a:pt x="1459556" y="923330"/>
                </a:cubicBezTo>
                <a:cubicBezTo>
                  <a:pt x="1346177" y="927344"/>
                  <a:pt x="965517" y="899847"/>
                  <a:pt x="793237" y="923330"/>
                </a:cubicBezTo>
                <a:cubicBezTo>
                  <a:pt x="620957" y="946813"/>
                  <a:pt x="224596" y="887714"/>
                  <a:pt x="0" y="923330"/>
                </a:cubicBezTo>
                <a:cubicBezTo>
                  <a:pt x="-16327" y="710357"/>
                  <a:pt x="3230" y="547788"/>
                  <a:pt x="0" y="443198"/>
                </a:cubicBezTo>
                <a:cubicBezTo>
                  <a:pt x="-3230" y="338608"/>
                  <a:pt x="6396" y="200027"/>
                  <a:pt x="0" y="0"/>
                </a:cubicBezTo>
                <a:close/>
              </a:path>
              <a:path w="3172948" h="923330" stroke="0" extrusionOk="0">
                <a:moveTo>
                  <a:pt x="0" y="0"/>
                </a:moveTo>
                <a:cubicBezTo>
                  <a:pt x="122976" y="23464"/>
                  <a:pt x="321110" y="-28418"/>
                  <a:pt x="602860" y="0"/>
                </a:cubicBezTo>
                <a:cubicBezTo>
                  <a:pt x="884610" y="28418"/>
                  <a:pt x="910790" y="15191"/>
                  <a:pt x="1142261" y="0"/>
                </a:cubicBezTo>
                <a:cubicBezTo>
                  <a:pt x="1373732" y="-15191"/>
                  <a:pt x="1587334" y="34012"/>
                  <a:pt x="1840310" y="0"/>
                </a:cubicBezTo>
                <a:cubicBezTo>
                  <a:pt x="2093286" y="-34012"/>
                  <a:pt x="2165999" y="-10952"/>
                  <a:pt x="2443170" y="0"/>
                </a:cubicBezTo>
                <a:cubicBezTo>
                  <a:pt x="2720341" y="10952"/>
                  <a:pt x="2856603" y="-8303"/>
                  <a:pt x="3172948" y="0"/>
                </a:cubicBezTo>
                <a:cubicBezTo>
                  <a:pt x="3150607" y="162923"/>
                  <a:pt x="3191514" y="370604"/>
                  <a:pt x="3172948" y="480132"/>
                </a:cubicBezTo>
                <a:cubicBezTo>
                  <a:pt x="3154382" y="589660"/>
                  <a:pt x="3159389" y="809124"/>
                  <a:pt x="3172948" y="923330"/>
                </a:cubicBezTo>
                <a:cubicBezTo>
                  <a:pt x="2902471" y="914585"/>
                  <a:pt x="2731912" y="922003"/>
                  <a:pt x="2538358" y="923330"/>
                </a:cubicBezTo>
                <a:cubicBezTo>
                  <a:pt x="2344804" y="924658"/>
                  <a:pt x="2113476" y="948353"/>
                  <a:pt x="1998957" y="923330"/>
                </a:cubicBezTo>
                <a:cubicBezTo>
                  <a:pt x="1884438" y="898307"/>
                  <a:pt x="1621200" y="925728"/>
                  <a:pt x="1364368" y="923330"/>
                </a:cubicBezTo>
                <a:cubicBezTo>
                  <a:pt x="1107536" y="920932"/>
                  <a:pt x="884999" y="898418"/>
                  <a:pt x="729778" y="923330"/>
                </a:cubicBezTo>
                <a:cubicBezTo>
                  <a:pt x="574557" y="948243"/>
                  <a:pt x="212889" y="911187"/>
                  <a:pt x="0" y="923330"/>
                </a:cubicBezTo>
                <a:cubicBezTo>
                  <a:pt x="-7219" y="714129"/>
                  <a:pt x="11942" y="562566"/>
                  <a:pt x="0" y="443198"/>
                </a:cubicBezTo>
                <a:cubicBezTo>
                  <a:pt x="-11942" y="323830"/>
                  <a:pt x="-11" y="89593"/>
                  <a:pt x="0" y="0"/>
                </a:cubicBezTo>
                <a:close/>
              </a:path>
            </a:pathLst>
          </a:custGeom>
          <a:ln w="254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D/T atoms as </a:t>
            </a:r>
            <a:r>
              <a:rPr lang="en-GB" i="1" dirty="0">
                <a:solidFill>
                  <a:srgbClr val="C00000"/>
                </a:solidFill>
              </a:rPr>
              <a:t>quantum sensors </a:t>
            </a:r>
            <a:r>
              <a:rPr lang="en-GB" dirty="0"/>
              <a:t>for 3D </a:t>
            </a:r>
            <a:r>
              <a:rPr lang="en-GB" i="1" dirty="0">
                <a:solidFill>
                  <a:srgbClr val="C00000"/>
                </a:solidFill>
              </a:rPr>
              <a:t>B-field uniformity </a:t>
            </a:r>
            <a:r>
              <a:rPr lang="en-GB" dirty="0"/>
              <a:t>mapping at ≤ 0.1ppm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4144D-DFC8-214B-8359-97D182BD0787}"/>
              </a:ext>
            </a:extLst>
          </p:cNvPr>
          <p:cNvSpPr txBox="1"/>
          <p:nvPr/>
        </p:nvSpPr>
        <p:spPr>
          <a:xfrm>
            <a:off x="8694944" y="3069169"/>
            <a:ext cx="2991716" cy="923330"/>
          </a:xfrm>
          <a:custGeom>
            <a:avLst/>
            <a:gdLst>
              <a:gd name="connsiteX0" fmla="*/ 0 w 2991716"/>
              <a:gd name="connsiteY0" fmla="*/ 0 h 923330"/>
              <a:gd name="connsiteX1" fmla="*/ 658178 w 2991716"/>
              <a:gd name="connsiteY1" fmla="*/ 0 h 923330"/>
              <a:gd name="connsiteX2" fmla="*/ 1286438 w 2991716"/>
              <a:gd name="connsiteY2" fmla="*/ 0 h 923330"/>
              <a:gd name="connsiteX3" fmla="*/ 1914698 w 2991716"/>
              <a:gd name="connsiteY3" fmla="*/ 0 h 923330"/>
              <a:gd name="connsiteX4" fmla="*/ 2423290 w 2991716"/>
              <a:gd name="connsiteY4" fmla="*/ 0 h 923330"/>
              <a:gd name="connsiteX5" fmla="*/ 2991716 w 2991716"/>
              <a:gd name="connsiteY5" fmla="*/ 0 h 923330"/>
              <a:gd name="connsiteX6" fmla="*/ 2991716 w 2991716"/>
              <a:gd name="connsiteY6" fmla="*/ 470898 h 923330"/>
              <a:gd name="connsiteX7" fmla="*/ 2991716 w 2991716"/>
              <a:gd name="connsiteY7" fmla="*/ 923330 h 923330"/>
              <a:gd name="connsiteX8" fmla="*/ 2393373 w 2991716"/>
              <a:gd name="connsiteY8" fmla="*/ 923330 h 923330"/>
              <a:gd name="connsiteX9" fmla="*/ 1884781 w 2991716"/>
              <a:gd name="connsiteY9" fmla="*/ 923330 h 923330"/>
              <a:gd name="connsiteX10" fmla="*/ 1376189 w 2991716"/>
              <a:gd name="connsiteY10" fmla="*/ 923330 h 923330"/>
              <a:gd name="connsiteX11" fmla="*/ 747929 w 2991716"/>
              <a:gd name="connsiteY11" fmla="*/ 923330 h 923330"/>
              <a:gd name="connsiteX12" fmla="*/ 0 w 2991716"/>
              <a:gd name="connsiteY12" fmla="*/ 923330 h 923330"/>
              <a:gd name="connsiteX13" fmla="*/ 0 w 2991716"/>
              <a:gd name="connsiteY13" fmla="*/ 443198 h 923330"/>
              <a:gd name="connsiteX14" fmla="*/ 0 w 2991716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1716" h="923330" fill="none" extrusionOk="0">
                <a:moveTo>
                  <a:pt x="0" y="0"/>
                </a:moveTo>
                <a:cubicBezTo>
                  <a:pt x="257324" y="17471"/>
                  <a:pt x="398398" y="-30981"/>
                  <a:pt x="658178" y="0"/>
                </a:cubicBezTo>
                <a:cubicBezTo>
                  <a:pt x="917958" y="30981"/>
                  <a:pt x="1026184" y="-19812"/>
                  <a:pt x="1286438" y="0"/>
                </a:cubicBezTo>
                <a:cubicBezTo>
                  <a:pt x="1546692" y="19812"/>
                  <a:pt x="1645770" y="-7365"/>
                  <a:pt x="1914698" y="0"/>
                </a:cubicBezTo>
                <a:cubicBezTo>
                  <a:pt x="2183626" y="7365"/>
                  <a:pt x="2172266" y="-21526"/>
                  <a:pt x="2423290" y="0"/>
                </a:cubicBezTo>
                <a:cubicBezTo>
                  <a:pt x="2674314" y="21526"/>
                  <a:pt x="2843149" y="-5277"/>
                  <a:pt x="2991716" y="0"/>
                </a:cubicBezTo>
                <a:cubicBezTo>
                  <a:pt x="3005057" y="200484"/>
                  <a:pt x="2968503" y="316564"/>
                  <a:pt x="2991716" y="470898"/>
                </a:cubicBezTo>
                <a:cubicBezTo>
                  <a:pt x="3014929" y="625232"/>
                  <a:pt x="3007074" y="766531"/>
                  <a:pt x="2991716" y="923330"/>
                </a:cubicBezTo>
                <a:cubicBezTo>
                  <a:pt x="2855160" y="921291"/>
                  <a:pt x="2686491" y="944047"/>
                  <a:pt x="2393373" y="923330"/>
                </a:cubicBezTo>
                <a:cubicBezTo>
                  <a:pt x="2100255" y="902613"/>
                  <a:pt x="2118518" y="913421"/>
                  <a:pt x="1884781" y="923330"/>
                </a:cubicBezTo>
                <a:cubicBezTo>
                  <a:pt x="1651044" y="933239"/>
                  <a:pt x="1525548" y="904844"/>
                  <a:pt x="1376189" y="923330"/>
                </a:cubicBezTo>
                <a:cubicBezTo>
                  <a:pt x="1226830" y="941816"/>
                  <a:pt x="936198" y="920533"/>
                  <a:pt x="747929" y="923330"/>
                </a:cubicBezTo>
                <a:cubicBezTo>
                  <a:pt x="559660" y="926127"/>
                  <a:pt x="343227" y="959696"/>
                  <a:pt x="0" y="923330"/>
                </a:cubicBezTo>
                <a:cubicBezTo>
                  <a:pt x="-16327" y="710357"/>
                  <a:pt x="3230" y="547788"/>
                  <a:pt x="0" y="443198"/>
                </a:cubicBezTo>
                <a:cubicBezTo>
                  <a:pt x="-3230" y="338608"/>
                  <a:pt x="6396" y="200027"/>
                  <a:pt x="0" y="0"/>
                </a:cubicBezTo>
                <a:close/>
              </a:path>
              <a:path w="2991716" h="923330" stroke="0" extrusionOk="0">
                <a:moveTo>
                  <a:pt x="0" y="0"/>
                </a:moveTo>
                <a:cubicBezTo>
                  <a:pt x="273629" y="23684"/>
                  <a:pt x="311913" y="17664"/>
                  <a:pt x="568426" y="0"/>
                </a:cubicBezTo>
                <a:cubicBezTo>
                  <a:pt x="824939" y="-17664"/>
                  <a:pt x="892394" y="-4209"/>
                  <a:pt x="1077018" y="0"/>
                </a:cubicBezTo>
                <a:cubicBezTo>
                  <a:pt x="1261642" y="4209"/>
                  <a:pt x="1457323" y="-15272"/>
                  <a:pt x="1735195" y="0"/>
                </a:cubicBezTo>
                <a:cubicBezTo>
                  <a:pt x="2013067" y="15272"/>
                  <a:pt x="2020442" y="-25017"/>
                  <a:pt x="2303621" y="0"/>
                </a:cubicBezTo>
                <a:cubicBezTo>
                  <a:pt x="2586800" y="25017"/>
                  <a:pt x="2818452" y="-15304"/>
                  <a:pt x="2991716" y="0"/>
                </a:cubicBezTo>
                <a:cubicBezTo>
                  <a:pt x="2969375" y="162923"/>
                  <a:pt x="3010282" y="370604"/>
                  <a:pt x="2991716" y="480132"/>
                </a:cubicBezTo>
                <a:cubicBezTo>
                  <a:pt x="2973150" y="589660"/>
                  <a:pt x="2978157" y="809124"/>
                  <a:pt x="2991716" y="923330"/>
                </a:cubicBezTo>
                <a:cubicBezTo>
                  <a:pt x="2765525" y="924622"/>
                  <a:pt x="2579217" y="952865"/>
                  <a:pt x="2393373" y="923330"/>
                </a:cubicBezTo>
                <a:cubicBezTo>
                  <a:pt x="2207529" y="893795"/>
                  <a:pt x="2115058" y="918190"/>
                  <a:pt x="1884781" y="923330"/>
                </a:cubicBezTo>
                <a:cubicBezTo>
                  <a:pt x="1654504" y="928470"/>
                  <a:pt x="1522012" y="940716"/>
                  <a:pt x="1286438" y="923330"/>
                </a:cubicBezTo>
                <a:cubicBezTo>
                  <a:pt x="1050864" y="905944"/>
                  <a:pt x="948558" y="894411"/>
                  <a:pt x="688095" y="923330"/>
                </a:cubicBezTo>
                <a:cubicBezTo>
                  <a:pt x="427632" y="952249"/>
                  <a:pt x="162594" y="924440"/>
                  <a:pt x="0" y="923330"/>
                </a:cubicBezTo>
                <a:cubicBezTo>
                  <a:pt x="-7219" y="714129"/>
                  <a:pt x="11942" y="562566"/>
                  <a:pt x="0" y="443198"/>
                </a:cubicBezTo>
                <a:cubicBezTo>
                  <a:pt x="-11942" y="323830"/>
                  <a:pt x="-11" y="89593"/>
                  <a:pt x="0" y="0"/>
                </a:cubicBezTo>
                <a:close/>
              </a:path>
            </a:pathLst>
          </a:custGeom>
          <a:ln w="254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C00000"/>
                </a:solidFill>
              </a:rPr>
              <a:t>Quantum-limited</a:t>
            </a:r>
            <a:r>
              <a:rPr lang="en-GB" dirty="0"/>
              <a:t> systems for microwave radiation </a:t>
            </a:r>
            <a:r>
              <a:rPr lang="en-GB" i="1" dirty="0">
                <a:solidFill>
                  <a:srgbClr val="C00000"/>
                </a:solidFill>
              </a:rPr>
              <a:t>detection</a:t>
            </a:r>
            <a:r>
              <a:rPr lang="en-GB" dirty="0"/>
              <a:t> 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406E56AB-841C-0349-8C24-7A27077F5499}"/>
              </a:ext>
            </a:extLst>
          </p:cNvPr>
          <p:cNvSpPr/>
          <p:nvPr/>
        </p:nvSpPr>
        <p:spPr>
          <a:xfrm rot="5400000">
            <a:off x="5748867" y="236124"/>
            <a:ext cx="1011204" cy="8995721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EDF6BD-6881-1243-B189-97D91BBEB917}"/>
              </a:ext>
            </a:extLst>
          </p:cNvPr>
          <p:cNvCxnSpPr>
            <a:cxnSpLocks/>
          </p:cNvCxnSpPr>
          <p:nvPr/>
        </p:nvCxnSpPr>
        <p:spPr>
          <a:xfrm flipH="1">
            <a:off x="2651710" y="2495045"/>
            <a:ext cx="2105641" cy="574124"/>
          </a:xfrm>
          <a:prstGeom prst="straightConnector1">
            <a:avLst/>
          </a:prstGeom>
          <a:ln w="31750" cmpd="sng">
            <a:solidFill>
              <a:schemeClr val="accent2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6093FA-BB18-CA47-A648-8055756A3D00}"/>
              </a:ext>
            </a:extLst>
          </p:cNvPr>
          <p:cNvCxnSpPr>
            <a:cxnSpLocks/>
          </p:cNvCxnSpPr>
          <p:nvPr/>
        </p:nvCxnSpPr>
        <p:spPr>
          <a:xfrm>
            <a:off x="7086057" y="2495045"/>
            <a:ext cx="2016286" cy="574124"/>
          </a:xfrm>
          <a:prstGeom prst="straightConnector1">
            <a:avLst/>
          </a:prstGeom>
          <a:ln w="31750" cmpd="sng">
            <a:solidFill>
              <a:schemeClr val="accent2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74D64D-4B95-EB43-9A72-C75DC57A9027}"/>
              </a:ext>
            </a:extLst>
          </p:cNvPr>
          <p:cNvCxnSpPr>
            <a:cxnSpLocks/>
          </p:cNvCxnSpPr>
          <p:nvPr/>
        </p:nvCxnSpPr>
        <p:spPr>
          <a:xfrm>
            <a:off x="5865930" y="2495045"/>
            <a:ext cx="11096" cy="598837"/>
          </a:xfrm>
          <a:prstGeom prst="straightConnector1">
            <a:avLst/>
          </a:prstGeom>
          <a:ln w="31750" cmpd="sng">
            <a:solidFill>
              <a:schemeClr val="accent2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7A9AF59-DFDD-1344-8DA4-20AC42ED8443}"/>
              </a:ext>
            </a:extLst>
          </p:cNvPr>
          <p:cNvCxnSpPr>
            <a:cxnSpLocks/>
          </p:cNvCxnSpPr>
          <p:nvPr/>
        </p:nvCxnSpPr>
        <p:spPr>
          <a:xfrm flipH="1">
            <a:off x="2651710" y="2538866"/>
            <a:ext cx="2016286" cy="530303"/>
          </a:xfrm>
          <a:prstGeom prst="straightConnector1">
            <a:avLst/>
          </a:prstGeom>
          <a:ln w="31750" cmpd="sng">
            <a:solidFill>
              <a:schemeClr val="accent2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0FE32DF-0CCC-AF44-80ED-159B93A229AB}"/>
              </a:ext>
            </a:extLst>
          </p:cNvPr>
          <p:cNvSpPr txBox="1"/>
          <p:nvPr/>
        </p:nvSpPr>
        <p:spPr>
          <a:xfrm>
            <a:off x="3128306" y="5177803"/>
            <a:ext cx="6954808" cy="369332"/>
          </a:xfrm>
          <a:custGeom>
            <a:avLst/>
            <a:gdLst>
              <a:gd name="connsiteX0" fmla="*/ 0 w 6954808"/>
              <a:gd name="connsiteY0" fmla="*/ 0 h 369332"/>
              <a:gd name="connsiteX1" fmla="*/ 695481 w 6954808"/>
              <a:gd name="connsiteY1" fmla="*/ 0 h 369332"/>
              <a:gd name="connsiteX2" fmla="*/ 1390962 w 6954808"/>
              <a:gd name="connsiteY2" fmla="*/ 0 h 369332"/>
              <a:gd name="connsiteX3" fmla="*/ 2086442 w 6954808"/>
              <a:gd name="connsiteY3" fmla="*/ 0 h 369332"/>
              <a:gd name="connsiteX4" fmla="*/ 2921019 w 6954808"/>
              <a:gd name="connsiteY4" fmla="*/ 0 h 369332"/>
              <a:gd name="connsiteX5" fmla="*/ 3686048 w 6954808"/>
              <a:gd name="connsiteY5" fmla="*/ 0 h 369332"/>
              <a:gd name="connsiteX6" fmla="*/ 4172885 w 6954808"/>
              <a:gd name="connsiteY6" fmla="*/ 0 h 369332"/>
              <a:gd name="connsiteX7" fmla="*/ 4798818 w 6954808"/>
              <a:gd name="connsiteY7" fmla="*/ 0 h 369332"/>
              <a:gd name="connsiteX8" fmla="*/ 5633394 w 6954808"/>
              <a:gd name="connsiteY8" fmla="*/ 0 h 369332"/>
              <a:gd name="connsiteX9" fmla="*/ 6328875 w 6954808"/>
              <a:gd name="connsiteY9" fmla="*/ 0 h 369332"/>
              <a:gd name="connsiteX10" fmla="*/ 6954808 w 6954808"/>
              <a:gd name="connsiteY10" fmla="*/ 0 h 369332"/>
              <a:gd name="connsiteX11" fmla="*/ 6954808 w 6954808"/>
              <a:gd name="connsiteY11" fmla="*/ 369332 h 369332"/>
              <a:gd name="connsiteX12" fmla="*/ 6398423 w 6954808"/>
              <a:gd name="connsiteY12" fmla="*/ 369332 h 369332"/>
              <a:gd name="connsiteX13" fmla="*/ 5563846 w 6954808"/>
              <a:gd name="connsiteY13" fmla="*/ 369332 h 369332"/>
              <a:gd name="connsiteX14" fmla="*/ 5007462 w 6954808"/>
              <a:gd name="connsiteY14" fmla="*/ 369332 h 369332"/>
              <a:gd name="connsiteX15" fmla="*/ 4520625 w 6954808"/>
              <a:gd name="connsiteY15" fmla="*/ 369332 h 369332"/>
              <a:gd name="connsiteX16" fmla="*/ 4033789 w 6954808"/>
              <a:gd name="connsiteY16" fmla="*/ 369332 h 369332"/>
              <a:gd name="connsiteX17" fmla="*/ 3268760 w 6954808"/>
              <a:gd name="connsiteY17" fmla="*/ 369332 h 369332"/>
              <a:gd name="connsiteX18" fmla="*/ 2781923 w 6954808"/>
              <a:gd name="connsiteY18" fmla="*/ 369332 h 369332"/>
              <a:gd name="connsiteX19" fmla="*/ 2086442 w 6954808"/>
              <a:gd name="connsiteY19" fmla="*/ 369332 h 369332"/>
              <a:gd name="connsiteX20" fmla="*/ 1530058 w 6954808"/>
              <a:gd name="connsiteY20" fmla="*/ 369332 h 369332"/>
              <a:gd name="connsiteX21" fmla="*/ 834577 w 6954808"/>
              <a:gd name="connsiteY21" fmla="*/ 369332 h 369332"/>
              <a:gd name="connsiteX22" fmla="*/ 0 w 6954808"/>
              <a:gd name="connsiteY22" fmla="*/ 369332 h 369332"/>
              <a:gd name="connsiteX23" fmla="*/ 0 w 6954808"/>
              <a:gd name="connsiteY23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954808" h="369332" fill="none" extrusionOk="0">
                <a:moveTo>
                  <a:pt x="0" y="0"/>
                </a:moveTo>
                <a:cubicBezTo>
                  <a:pt x="323148" y="-16919"/>
                  <a:pt x="538417" y="27911"/>
                  <a:pt x="695481" y="0"/>
                </a:cubicBezTo>
                <a:cubicBezTo>
                  <a:pt x="852545" y="-27911"/>
                  <a:pt x="1068158" y="32808"/>
                  <a:pt x="1390962" y="0"/>
                </a:cubicBezTo>
                <a:cubicBezTo>
                  <a:pt x="1713766" y="-32808"/>
                  <a:pt x="1793902" y="25541"/>
                  <a:pt x="2086442" y="0"/>
                </a:cubicBezTo>
                <a:cubicBezTo>
                  <a:pt x="2378982" y="-25541"/>
                  <a:pt x="2606296" y="7826"/>
                  <a:pt x="2921019" y="0"/>
                </a:cubicBezTo>
                <a:cubicBezTo>
                  <a:pt x="3235742" y="-7826"/>
                  <a:pt x="3399863" y="1828"/>
                  <a:pt x="3686048" y="0"/>
                </a:cubicBezTo>
                <a:cubicBezTo>
                  <a:pt x="3972233" y="-1828"/>
                  <a:pt x="3998942" y="16955"/>
                  <a:pt x="4172885" y="0"/>
                </a:cubicBezTo>
                <a:cubicBezTo>
                  <a:pt x="4346828" y="-16955"/>
                  <a:pt x="4643949" y="-7163"/>
                  <a:pt x="4798818" y="0"/>
                </a:cubicBezTo>
                <a:cubicBezTo>
                  <a:pt x="4953687" y="7163"/>
                  <a:pt x="5432636" y="35327"/>
                  <a:pt x="5633394" y="0"/>
                </a:cubicBezTo>
                <a:cubicBezTo>
                  <a:pt x="5834152" y="-35327"/>
                  <a:pt x="6025378" y="6208"/>
                  <a:pt x="6328875" y="0"/>
                </a:cubicBezTo>
                <a:cubicBezTo>
                  <a:pt x="6632372" y="-6208"/>
                  <a:pt x="6736737" y="-25821"/>
                  <a:pt x="6954808" y="0"/>
                </a:cubicBezTo>
                <a:cubicBezTo>
                  <a:pt x="6971612" y="134582"/>
                  <a:pt x="6972702" y="215129"/>
                  <a:pt x="6954808" y="369332"/>
                </a:cubicBezTo>
                <a:cubicBezTo>
                  <a:pt x="6739869" y="392472"/>
                  <a:pt x="6578929" y="395766"/>
                  <a:pt x="6398423" y="369332"/>
                </a:cubicBezTo>
                <a:cubicBezTo>
                  <a:pt x="6217917" y="342898"/>
                  <a:pt x="5970909" y="356608"/>
                  <a:pt x="5563846" y="369332"/>
                </a:cubicBezTo>
                <a:cubicBezTo>
                  <a:pt x="5156783" y="382056"/>
                  <a:pt x="5283434" y="384373"/>
                  <a:pt x="5007462" y="369332"/>
                </a:cubicBezTo>
                <a:cubicBezTo>
                  <a:pt x="4731490" y="354291"/>
                  <a:pt x="4661971" y="389859"/>
                  <a:pt x="4520625" y="369332"/>
                </a:cubicBezTo>
                <a:cubicBezTo>
                  <a:pt x="4379279" y="348805"/>
                  <a:pt x="4172423" y="371607"/>
                  <a:pt x="4033789" y="369332"/>
                </a:cubicBezTo>
                <a:cubicBezTo>
                  <a:pt x="3895155" y="367057"/>
                  <a:pt x="3647946" y="370554"/>
                  <a:pt x="3268760" y="369332"/>
                </a:cubicBezTo>
                <a:cubicBezTo>
                  <a:pt x="2889574" y="368110"/>
                  <a:pt x="2973989" y="368432"/>
                  <a:pt x="2781923" y="369332"/>
                </a:cubicBezTo>
                <a:cubicBezTo>
                  <a:pt x="2589857" y="370232"/>
                  <a:pt x="2353467" y="369640"/>
                  <a:pt x="2086442" y="369332"/>
                </a:cubicBezTo>
                <a:cubicBezTo>
                  <a:pt x="1819417" y="369024"/>
                  <a:pt x="1754506" y="360986"/>
                  <a:pt x="1530058" y="369332"/>
                </a:cubicBezTo>
                <a:cubicBezTo>
                  <a:pt x="1305610" y="377678"/>
                  <a:pt x="1157139" y="382459"/>
                  <a:pt x="834577" y="369332"/>
                </a:cubicBezTo>
                <a:cubicBezTo>
                  <a:pt x="512015" y="356205"/>
                  <a:pt x="336118" y="361578"/>
                  <a:pt x="0" y="369332"/>
                </a:cubicBezTo>
                <a:cubicBezTo>
                  <a:pt x="4711" y="263818"/>
                  <a:pt x="-3151" y="74099"/>
                  <a:pt x="0" y="0"/>
                </a:cubicBezTo>
                <a:close/>
              </a:path>
              <a:path w="6954808" h="369332" stroke="0" extrusionOk="0">
                <a:moveTo>
                  <a:pt x="0" y="0"/>
                </a:moveTo>
                <a:cubicBezTo>
                  <a:pt x="257532" y="8585"/>
                  <a:pt x="363182" y="-7929"/>
                  <a:pt x="625933" y="0"/>
                </a:cubicBezTo>
                <a:cubicBezTo>
                  <a:pt x="888684" y="7929"/>
                  <a:pt x="1007697" y="19256"/>
                  <a:pt x="1112769" y="0"/>
                </a:cubicBezTo>
                <a:cubicBezTo>
                  <a:pt x="1217841" y="-19256"/>
                  <a:pt x="1708584" y="26372"/>
                  <a:pt x="1947346" y="0"/>
                </a:cubicBezTo>
                <a:cubicBezTo>
                  <a:pt x="2186108" y="-26372"/>
                  <a:pt x="2358333" y="17655"/>
                  <a:pt x="2573279" y="0"/>
                </a:cubicBezTo>
                <a:cubicBezTo>
                  <a:pt x="2788225" y="-17655"/>
                  <a:pt x="2923450" y="-14626"/>
                  <a:pt x="3199212" y="0"/>
                </a:cubicBezTo>
                <a:cubicBezTo>
                  <a:pt x="3474974" y="14626"/>
                  <a:pt x="3759864" y="-15738"/>
                  <a:pt x="4033789" y="0"/>
                </a:cubicBezTo>
                <a:cubicBezTo>
                  <a:pt x="4307714" y="15738"/>
                  <a:pt x="4345202" y="1654"/>
                  <a:pt x="4590173" y="0"/>
                </a:cubicBezTo>
                <a:cubicBezTo>
                  <a:pt x="4835144" y="-1654"/>
                  <a:pt x="5148219" y="14368"/>
                  <a:pt x="5424750" y="0"/>
                </a:cubicBezTo>
                <a:cubicBezTo>
                  <a:pt x="5701281" y="-14368"/>
                  <a:pt x="5922062" y="-33726"/>
                  <a:pt x="6259327" y="0"/>
                </a:cubicBezTo>
                <a:cubicBezTo>
                  <a:pt x="6596592" y="33726"/>
                  <a:pt x="6610733" y="23036"/>
                  <a:pt x="6954808" y="0"/>
                </a:cubicBezTo>
                <a:cubicBezTo>
                  <a:pt x="6938093" y="83761"/>
                  <a:pt x="6952645" y="261680"/>
                  <a:pt x="6954808" y="369332"/>
                </a:cubicBezTo>
                <a:cubicBezTo>
                  <a:pt x="6657024" y="332862"/>
                  <a:pt x="6541352" y="353945"/>
                  <a:pt x="6189779" y="369332"/>
                </a:cubicBezTo>
                <a:cubicBezTo>
                  <a:pt x="5838206" y="384719"/>
                  <a:pt x="5771575" y="362259"/>
                  <a:pt x="5355202" y="369332"/>
                </a:cubicBezTo>
                <a:cubicBezTo>
                  <a:pt x="4938829" y="376405"/>
                  <a:pt x="4870466" y="407582"/>
                  <a:pt x="4520625" y="369332"/>
                </a:cubicBezTo>
                <a:cubicBezTo>
                  <a:pt x="4170784" y="331082"/>
                  <a:pt x="4173295" y="391123"/>
                  <a:pt x="3964241" y="369332"/>
                </a:cubicBezTo>
                <a:cubicBezTo>
                  <a:pt x="3755187" y="347541"/>
                  <a:pt x="3530933" y="390644"/>
                  <a:pt x="3268760" y="369332"/>
                </a:cubicBezTo>
                <a:cubicBezTo>
                  <a:pt x="3006587" y="348020"/>
                  <a:pt x="2844258" y="388874"/>
                  <a:pt x="2434183" y="369332"/>
                </a:cubicBezTo>
                <a:cubicBezTo>
                  <a:pt x="2024108" y="349790"/>
                  <a:pt x="1985961" y="385062"/>
                  <a:pt x="1738702" y="369332"/>
                </a:cubicBezTo>
                <a:cubicBezTo>
                  <a:pt x="1491443" y="353602"/>
                  <a:pt x="1378310" y="391738"/>
                  <a:pt x="1251865" y="369332"/>
                </a:cubicBezTo>
                <a:cubicBezTo>
                  <a:pt x="1125420" y="346926"/>
                  <a:pt x="893850" y="390509"/>
                  <a:pt x="695481" y="369332"/>
                </a:cubicBezTo>
                <a:cubicBezTo>
                  <a:pt x="497112" y="348155"/>
                  <a:pt x="231201" y="368919"/>
                  <a:pt x="0" y="369332"/>
                </a:cubicBezTo>
                <a:cubicBezTo>
                  <a:pt x="-15370" y="278669"/>
                  <a:pt x="-3231" y="117837"/>
                  <a:pt x="0" y="0"/>
                </a:cubicBezTo>
                <a:close/>
              </a:path>
            </a:pathLst>
          </a:custGeom>
          <a:ln w="254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Trap simulations, CRES signal modelling, Sensitivity and scale-up studies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AE33BE-69BA-E54A-A571-9BD96227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3-Jun-2021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2E5337F-45BF-E24E-8F03-1BF4AAD93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QTNM, R. Saakyan (UCL)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09FFB7F-6F88-804D-8F30-7C57FC458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641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RESDA. Atomic Source and Magnetic Trap.">
            <a:extLst>
              <a:ext uri="{FF2B5EF4-FFF2-40B4-BE49-F238E27FC236}">
                <a16:creationId xmlns:a16="http://schemas.microsoft.com/office/drawing/2014/main" id="{1B2E799C-D1B8-E640-8F17-6BF22A953EE8}"/>
              </a:ext>
            </a:extLst>
          </p:cNvPr>
          <p:cNvSpPr txBox="1"/>
          <p:nvPr/>
        </p:nvSpPr>
        <p:spPr>
          <a:xfrm>
            <a:off x="2099256" y="205869"/>
            <a:ext cx="8597162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7799" marR="57799" algn="l" defTabSz="1295400">
              <a:defRPr sz="3700" b="1">
                <a:solidFill>
                  <a:srgbClr val="924607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/>
              <a:t>CRESDA. Atomic Source and </a:t>
            </a:r>
            <a:r>
              <a:rPr lang="en-GB" sz="2800" dirty="0"/>
              <a:t>Atom Confinement</a:t>
            </a:r>
            <a:r>
              <a:rPr sz="2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967963-AC36-1E49-BF57-3CEF2B8D662A}"/>
              </a:ext>
            </a:extLst>
          </p:cNvPr>
          <p:cNvSpPr txBox="1"/>
          <p:nvPr/>
        </p:nvSpPr>
        <p:spPr>
          <a:xfrm>
            <a:off x="671209" y="5156021"/>
            <a:ext cx="4721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number of designs under consideration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1L CRES region with 𝝆~10</a:t>
            </a:r>
            <a:r>
              <a:rPr lang="en-GB" baseline="30000" dirty="0"/>
              <a:t>12</a:t>
            </a:r>
            <a:r>
              <a:rPr lang="en-GB" dirty="0"/>
              <a:t>-10</a:t>
            </a:r>
            <a:r>
              <a:rPr lang="en-GB" baseline="30000" dirty="0"/>
              <a:t>14</a:t>
            </a:r>
            <a:r>
              <a:rPr lang="en-GB" dirty="0"/>
              <a:t> cm</a:t>
            </a:r>
            <a:r>
              <a:rPr lang="en-GB" baseline="30000" dirty="0"/>
              <a:t>-3</a:t>
            </a:r>
            <a:r>
              <a:rPr lang="en-GB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Initially operate with D-atoms, tritium ready.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5E3B8F-5270-994D-B671-27627E701D4E}"/>
              </a:ext>
            </a:extLst>
          </p:cNvPr>
          <p:cNvSpPr txBox="1"/>
          <p:nvPr/>
        </p:nvSpPr>
        <p:spPr>
          <a:xfrm>
            <a:off x="6708361" y="4879022"/>
            <a:ext cx="4645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Extensive characterisation of confined atoms (density, velocity distributions…)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B-field mapping with ≤ 0.1ppm using D/T-atoms as quantum sensors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</a:t>
            </a:r>
            <a:r>
              <a:rPr lang="en-GB" baseline="-25000" dirty="0"/>
              <a:t>2</a:t>
            </a:r>
            <a:r>
              <a:rPr lang="en-GB" dirty="0"/>
              <a:t>/T</a:t>
            </a:r>
            <a:r>
              <a:rPr lang="en-GB" baseline="-25000" dirty="0"/>
              <a:t>2</a:t>
            </a:r>
            <a:r>
              <a:rPr lang="en-GB" dirty="0"/>
              <a:t> background characterisation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BF01B6-3FD4-C142-AF40-70CE06CFE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3-Jun-2021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BB627-F1B4-524A-9FA3-4C04DA997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QTNM, R. Saakyan (UCL)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BE82F-F8D5-BD49-9AD9-21BF610FD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5</a:t>
            </a:fld>
            <a:endParaRPr lang="en-GB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9D66C33-1585-3745-823D-51F1FFE39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118" y="1152128"/>
            <a:ext cx="9157335" cy="359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06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utrino Mass CRES Amplifier Single Schematic Slide.pdf" descr="Neutrino Mass CRES Amplifier Single Schematic Slide.pdf">
            <a:extLst>
              <a:ext uri="{FF2B5EF4-FFF2-40B4-BE49-F238E27FC236}">
                <a16:creationId xmlns:a16="http://schemas.microsoft.com/office/drawing/2014/main" id="{4FDF50E2-C86C-4C48-B940-0C34E7F52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12" y="940306"/>
            <a:ext cx="9745840" cy="5482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BD069-8D9B-C14D-8400-39DDBF2DAA7D}"/>
              </a:ext>
            </a:extLst>
          </p:cNvPr>
          <p:cNvSpPr txBox="1"/>
          <p:nvPr/>
        </p:nvSpPr>
        <p:spPr>
          <a:xfrm>
            <a:off x="1050708" y="501650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MW signal</a:t>
            </a:r>
          </a:p>
        </p:txBody>
      </p:sp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B9F90D2A-F665-634A-8809-C4C2926D17B4}"/>
              </a:ext>
            </a:extLst>
          </p:cNvPr>
          <p:cNvSpPr/>
          <p:nvPr/>
        </p:nvSpPr>
        <p:spPr>
          <a:xfrm>
            <a:off x="2441643" y="640447"/>
            <a:ext cx="768485" cy="91737"/>
          </a:xfrm>
          <a:prstGeom prst="striped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10FB0F-07FA-EC46-8CD8-0B28A72F4294}"/>
              </a:ext>
            </a:extLst>
          </p:cNvPr>
          <p:cNvSpPr txBox="1"/>
          <p:nvPr/>
        </p:nvSpPr>
        <p:spPr>
          <a:xfrm>
            <a:off x="3696511" y="501650"/>
            <a:ext cx="107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Antennas</a:t>
            </a:r>
          </a:p>
        </p:txBody>
      </p:sp>
      <p:sp>
        <p:nvSpPr>
          <p:cNvPr id="7" name="Striped Right Arrow 6">
            <a:extLst>
              <a:ext uri="{FF2B5EF4-FFF2-40B4-BE49-F238E27FC236}">
                <a16:creationId xmlns:a16="http://schemas.microsoft.com/office/drawing/2014/main" id="{BEA55194-E72F-0F4F-BADF-278E5D96F606}"/>
              </a:ext>
            </a:extLst>
          </p:cNvPr>
          <p:cNvSpPr/>
          <p:nvPr/>
        </p:nvSpPr>
        <p:spPr>
          <a:xfrm>
            <a:off x="4987047" y="638709"/>
            <a:ext cx="768485" cy="91737"/>
          </a:xfrm>
          <a:prstGeom prst="striped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3CC679-2395-0445-8535-C9596256FE3C}"/>
              </a:ext>
            </a:extLst>
          </p:cNvPr>
          <p:cNvSpPr txBox="1"/>
          <p:nvPr/>
        </p:nvSpPr>
        <p:spPr>
          <a:xfrm>
            <a:off x="5974749" y="501650"/>
            <a:ext cx="251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SQUID or JTWPA preamp</a:t>
            </a:r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8D7E2FF6-A6D2-EE49-9935-FE2DE1E1E870}"/>
              </a:ext>
            </a:extLst>
          </p:cNvPr>
          <p:cNvSpPr/>
          <p:nvPr/>
        </p:nvSpPr>
        <p:spPr>
          <a:xfrm>
            <a:off x="8705423" y="643929"/>
            <a:ext cx="768485" cy="91737"/>
          </a:xfrm>
          <a:prstGeom prst="striped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84A9E5-92EC-2C44-AEB2-97F4DA914EA0}"/>
              </a:ext>
            </a:extLst>
          </p:cNvPr>
          <p:cNvSpPr txBox="1"/>
          <p:nvPr/>
        </p:nvSpPr>
        <p:spPr>
          <a:xfrm>
            <a:off x="9750357" y="501650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HEMT amp</a:t>
            </a:r>
          </a:p>
        </p:txBody>
      </p:sp>
      <p:sp>
        <p:nvSpPr>
          <p:cNvPr id="11" name="CRESDA. Atomic Source and Magnetic Trap.">
            <a:extLst>
              <a:ext uri="{FF2B5EF4-FFF2-40B4-BE49-F238E27FC236}">
                <a16:creationId xmlns:a16="http://schemas.microsoft.com/office/drawing/2014/main" id="{2FB8F3F6-F781-404A-9DB8-F36306C2B9E1}"/>
              </a:ext>
            </a:extLst>
          </p:cNvPr>
          <p:cNvSpPr txBox="1"/>
          <p:nvPr/>
        </p:nvSpPr>
        <p:spPr>
          <a:xfrm>
            <a:off x="2825885" y="-17443"/>
            <a:ext cx="590764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7799" marR="57799" algn="l" defTabSz="1295400">
              <a:defRPr sz="3700" b="1">
                <a:solidFill>
                  <a:srgbClr val="924607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400" dirty="0"/>
              <a:t>CRESDA. </a:t>
            </a:r>
            <a:r>
              <a:rPr lang="en-GB" sz="2400" dirty="0"/>
              <a:t>Quantum MW-Spectrometer. </a:t>
            </a:r>
            <a:endParaRPr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E8297F-F9F1-1F4D-8AAD-4D1FD3CB6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3-Jun-2021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5F2179A-4113-5C4E-999C-D90240CFF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QTNM, R. Saakyan (UCL)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4318F3C-C725-184B-80C4-FC8814706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655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05E525-7510-C14C-B6F0-BAE06779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81" y="0"/>
            <a:ext cx="10270787" cy="1278849"/>
          </a:xfrm>
        </p:spPr>
        <p:txBody>
          <a:bodyPr/>
          <a:lstStyle/>
          <a:p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QTNM Future Outlook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7AB0E-B5FE-C847-ACA4-A79960ED63B7}"/>
              </a:ext>
            </a:extLst>
          </p:cNvPr>
          <p:cNvSpPr txBox="1"/>
          <p:nvPr/>
        </p:nvSpPr>
        <p:spPr>
          <a:xfrm>
            <a:off x="288271" y="1138562"/>
            <a:ext cx="361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 (</a:t>
            </a:r>
            <a:r>
              <a:rPr lang="en-GB" sz="2400" i="1" dirty="0"/>
              <a:t>VERY</a:t>
            </a:r>
            <a:r>
              <a:rPr lang="en-GB" sz="2400" dirty="0"/>
              <a:t>) tentative timeline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CD8A6-168A-FF4D-96C8-B28C295DDD91}"/>
              </a:ext>
            </a:extLst>
          </p:cNvPr>
          <p:cNvSpPr txBox="1"/>
          <p:nvPr/>
        </p:nvSpPr>
        <p:spPr>
          <a:xfrm>
            <a:off x="585281" y="1700475"/>
            <a:ext cx="5505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/>
              <a:t>Current project: 2021-2024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 Technology demonstration with Deuterium which is Tritium ready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D31CB8-9AF7-9546-ABD2-6C475DCDFF61}"/>
              </a:ext>
            </a:extLst>
          </p:cNvPr>
          <p:cNvSpPr txBox="1"/>
          <p:nvPr/>
        </p:nvSpPr>
        <p:spPr>
          <a:xfrm>
            <a:off x="534853" y="2852267"/>
            <a:ext cx="571030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/>
              <a:t>Next step. 2025-2029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Moving CRESDA to a Tritium facility (strong engagement with </a:t>
            </a:r>
            <a:r>
              <a:rPr lang="en-GB" dirty="0" err="1"/>
              <a:t>Culham</a:t>
            </a:r>
            <a:r>
              <a:rPr lang="en-GB" dirty="0"/>
              <a:t>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Tritium phase demonstration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i="1" dirty="0"/>
              <a:t>O</a:t>
            </a:r>
            <a:r>
              <a:rPr lang="en-GB" dirty="0"/>
              <a:t>(eV) sensitivity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4701A6-0F1A-614A-8DB1-E8F447ACC375}"/>
              </a:ext>
            </a:extLst>
          </p:cNvPr>
          <p:cNvSpPr txBox="1"/>
          <p:nvPr/>
        </p:nvSpPr>
        <p:spPr>
          <a:xfrm>
            <a:off x="386303" y="4645818"/>
            <a:ext cx="624515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/>
              <a:t>”Ultimate” international project &gt; 2029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Consolidate technological breakthroughs (QTNM, Project-8, …) to build and operate a detector with a phased sensitivity: 100 </a:t>
            </a:r>
            <a:r>
              <a:rPr lang="en-GB" dirty="0" err="1"/>
              <a:t>meV</a:t>
            </a:r>
            <a:r>
              <a:rPr lang="en-GB" dirty="0"/>
              <a:t> ⇨ 50 </a:t>
            </a:r>
            <a:r>
              <a:rPr lang="en-GB" dirty="0" err="1"/>
              <a:t>meV</a:t>
            </a:r>
            <a:r>
              <a:rPr lang="en-GB" dirty="0"/>
              <a:t> ⇨ 10 </a:t>
            </a:r>
            <a:r>
              <a:rPr lang="en-GB" dirty="0" err="1"/>
              <a:t>meV</a:t>
            </a:r>
            <a:r>
              <a:rPr lang="en-GB" dirty="0"/>
              <a:t>      plus sterile neutrino programme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E161F3-782F-334F-8E16-90A7FBBEB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029" y="247954"/>
            <a:ext cx="1963171" cy="1452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61177D-CB53-C14B-B57B-4FB27773B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840" y="2006083"/>
            <a:ext cx="3954661" cy="2639735"/>
          </a:xfrm>
          <a:prstGeom prst="rect">
            <a:avLst/>
          </a:prstGeom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96E6C25-B3E5-E845-ADDB-F169E4F55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808" y="5204593"/>
            <a:ext cx="3322260" cy="11184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6F876E-06D7-0545-8EE8-74690E450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3-Jun-2021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8B2E06B-53A3-C142-8B05-A0F4099F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QTNM, R. Saakyan (UCL)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CFC43B0-3390-FD47-BA93-F906203E9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033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2123</TotalTime>
  <Words>465</Words>
  <Application>Microsoft Macintosh PowerPoint</Application>
  <PresentationFormat>Widescreen</PresentationFormat>
  <Paragraphs>74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Courier New</vt:lpstr>
      <vt:lpstr>Helvetica Neue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QTNM Future Outlook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Saakyan, Ruben</dc:creator>
  <cp:lastModifiedBy>Saakyan, Ruben</cp:lastModifiedBy>
  <cp:revision>20</cp:revision>
  <dcterms:created xsi:type="dcterms:W3CDTF">2021-04-08T13:26:30Z</dcterms:created>
  <dcterms:modified xsi:type="dcterms:W3CDTF">2021-06-02T14:35:35Z</dcterms:modified>
</cp:coreProperties>
</file>