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57799" marR="57799" indent="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1pPr>
    <a:lvl2pPr marL="57799" marR="57799" indent="3429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2pPr>
    <a:lvl3pPr marL="57799" marR="57799" indent="6858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3pPr>
    <a:lvl4pPr marL="57799" marR="57799" indent="10287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4pPr>
    <a:lvl5pPr marL="57799" marR="57799" indent="13716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5pPr>
    <a:lvl6pPr marL="57799" marR="57799" indent="17145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6pPr>
    <a:lvl7pPr marL="57799" marR="57799" indent="20574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7pPr>
    <a:lvl8pPr marL="57799" marR="57799" indent="24003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8pPr>
    <a:lvl9pPr marL="57799" marR="57799" indent="27432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2"/>
  </p:normalViewPr>
  <p:slideViewPr>
    <p:cSldViewPr snapToGrid="0" snapToObjects="1">
      <p:cViewPr varScale="1">
        <p:scale>
          <a:sx n="76" d="100"/>
          <a:sy n="76" d="100"/>
        </p:scale>
        <p:origin x="7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255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8255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8255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8255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8255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8255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8255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8255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8255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27862" y="599723"/>
            <a:ext cx="16104093" cy="22532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241589" y="3246685"/>
            <a:ext cx="16510506" cy="6083301"/>
          </a:xfrm>
          <a:prstGeom prst="rect">
            <a:avLst/>
          </a:prstGeom>
        </p:spPr>
        <p:txBody>
          <a:bodyPr/>
          <a:lstStyle>
            <a:lvl1pPr marL="57799" indent="0" algn="ctr">
              <a:buSzTx/>
              <a:buNone/>
            </a:lvl1pPr>
            <a:lvl2pPr marL="708039" indent="0" algn="ctr">
              <a:buSzTx/>
              <a:buNone/>
            </a:lvl2pPr>
            <a:lvl3pPr marL="1358279" indent="0" algn="ctr">
              <a:buSzTx/>
              <a:buNone/>
            </a:lvl3pPr>
            <a:lvl4pPr marL="2008518" indent="0" algn="ctr">
              <a:buSzTx/>
              <a:buNone/>
            </a:lvl4pPr>
            <a:lvl5pPr marL="2658759" indent="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507929" y="9283701"/>
            <a:ext cx="479298" cy="47192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82133" y="313549"/>
            <a:ext cx="16104093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03206" y="1921370"/>
            <a:ext cx="16375034" cy="706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2pPr marL="783590" indent="-285750">
              <a:spcBef>
                <a:spcPts val="700"/>
              </a:spcBef>
              <a:buChar char="–"/>
              <a:defRPr sz="3400"/>
            </a:lvl2pPr>
            <a:lvl3pPr marL="1183639" indent="-228600">
              <a:spcBef>
                <a:spcPts val="600"/>
              </a:spcBef>
              <a:defRPr sz="2800"/>
            </a:lvl3pPr>
            <a:lvl4pPr marL="1640839" indent="-228600">
              <a:spcBef>
                <a:spcPts val="600"/>
              </a:spcBef>
              <a:buChar char="–"/>
              <a:defRPr sz="2800"/>
            </a:lvl4pPr>
            <a:lvl5pPr marL="2098039" indent="-228600">
              <a:spcBef>
                <a:spcPts val="600"/>
              </a:spcBef>
              <a:buChar char="»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373838" y="9055100"/>
            <a:ext cx="384721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marL="0" marR="0" algn="ctr" defTabSz="825500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57799" marR="57799" indent="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57799" marR="57799" indent="2286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57799" marR="57799" indent="4572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57799" marR="57799" indent="6858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57799" marR="57799" indent="9144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57799" marR="57799" indent="11430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57799" marR="57799" indent="13716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57799" marR="57799" indent="16002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57799" marR="57799" indent="18288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383539" marR="57799" indent="-342899" algn="l" defTabSz="1295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817207" marR="57799" indent="-319367" algn="l" defTabSz="1295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1265282" marR="57799" indent="-310242" algn="l" defTabSz="1295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1722482" marR="57799" indent="-310242" algn="l" defTabSz="1295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2179682" marR="57799" indent="-310242" algn="l" defTabSz="1295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2179682" marR="57799" indent="-310242" algn="l" defTabSz="1295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2179682" marR="57799" indent="-310242" algn="l" defTabSz="1295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2179682" marR="57799" indent="-310242" algn="l" defTabSz="1295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2179682" marR="57799" indent="-310242" algn="l" defTabSz="1295400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Tx/>
        <a:buChar char="•"/>
        <a:tabLst/>
        <a:defRPr sz="3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hyperlink" Target="https://eur01.safelinks.protection.outlook.com/?url=https%3A%2F%2Fucl.zoom.us%2Fj%2F5287438721%3Fpwd%3DS29GVkd2c05YKy91ZWNBTTlhSGhrUT09&amp;data=04%7C01%7C%7C1f4d6a6eeefe430a11d708d8d4fec572%7C1faf88fea9984c5b93c9210a11d9a5c2%7C0%7C0%7C637493537982280032%7CUnknown%7CTWFpbGZsb3d8eyJWIjoiMC4wLjAwMDAiLCJQIjoiV2luMzIiLCJBTiI6Ik1haWwiLCJXVCI6Mn0%3D%7C1000&amp;sdata=9VAw2%2FTi5ZT4El9LA0bhInyoVkaq64PBJoIB19turf8%3D&amp;reserved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" descr="Image"/>
          <p:cNvPicPr>
            <a:picLocks noChangeAspect="1"/>
          </p:cNvPicPr>
          <p:nvPr/>
        </p:nvPicPr>
        <p:blipFill>
          <a:blip r:embed="rId2"/>
          <a:srcRect l="4783" t="12984" b="3638"/>
          <a:stretch>
            <a:fillRect/>
          </a:stretch>
        </p:blipFill>
        <p:spPr>
          <a:xfrm>
            <a:off x="9795810" y="5533480"/>
            <a:ext cx="5912960" cy="3883275"/>
          </a:xfrm>
          <a:prstGeom prst="rect">
            <a:avLst/>
          </a:prstGeom>
        </p:spPr>
      </p:pic>
      <p:sp>
        <p:nvSpPr>
          <p:cNvPr id="35" name="Big Questions of Modern Particle Physics"/>
          <p:cNvSpPr txBox="1"/>
          <p:nvPr/>
        </p:nvSpPr>
        <p:spPr>
          <a:xfrm>
            <a:off x="3985627" y="1899419"/>
            <a:ext cx="8460329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 b="1">
                <a:solidFill>
                  <a:schemeClr val="accent5"/>
                </a:solidFill>
              </a:defRPr>
            </a:lvl1pPr>
          </a:lstStyle>
          <a:p>
            <a:r>
              <a:rPr sz="3200" dirty="0"/>
              <a:t>Big Questions of Modern Particle Physics </a:t>
            </a:r>
          </a:p>
        </p:txBody>
      </p:sp>
      <p:sp>
        <p:nvSpPr>
          <p:cNvPr id="36" name="Preponderance of Matter"/>
          <p:cNvSpPr txBox="1"/>
          <p:nvPr/>
        </p:nvSpPr>
        <p:spPr>
          <a:xfrm>
            <a:off x="1870636" y="3089183"/>
            <a:ext cx="393024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rPr dirty="0"/>
              <a:t>Preponderance of Matter </a:t>
            </a:r>
          </a:p>
        </p:txBody>
      </p:sp>
      <p:sp>
        <p:nvSpPr>
          <p:cNvPr id="37" name="Origin of Neutrino masses"/>
          <p:cNvSpPr txBox="1"/>
          <p:nvPr/>
        </p:nvSpPr>
        <p:spPr>
          <a:xfrm>
            <a:off x="9533057" y="3025192"/>
            <a:ext cx="414985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r>
              <a:rPr dirty="0"/>
              <a:t>Origin of Neutrino masses </a:t>
            </a:r>
          </a:p>
        </p:txBody>
      </p:sp>
      <p:grpSp>
        <p:nvGrpSpPr>
          <p:cNvPr id="40" name="Arrow"/>
          <p:cNvGrpSpPr/>
          <p:nvPr/>
        </p:nvGrpSpPr>
        <p:grpSpPr>
          <a:xfrm rot="2370732">
            <a:off x="5593459" y="3909583"/>
            <a:ext cx="1455109" cy="314650"/>
            <a:chOff x="0" y="0"/>
            <a:chExt cx="1455107" cy="314648"/>
          </a:xfrm>
        </p:grpSpPr>
        <p:sp>
          <p:nvSpPr>
            <p:cNvPr id="39" name="Arrow"/>
            <p:cNvSpPr/>
            <p:nvPr/>
          </p:nvSpPr>
          <p:spPr>
            <a:xfrm>
              <a:off x="38099" y="45385"/>
              <a:ext cx="1410409" cy="223878"/>
            </a:xfrm>
            <a:prstGeom prst="rightArrow">
              <a:avLst>
                <a:gd name="adj1" fmla="val 32000"/>
                <a:gd name="adj2" fmla="val 284280"/>
              </a:avLst>
            </a:prstGeom>
            <a:solidFill>
              <a:srgbClr val="DCDEE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38" name="Arrow Arrow" descr="Arrow Arrow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1455109" cy="314649"/>
            </a:xfrm>
            <a:prstGeom prst="rect">
              <a:avLst/>
            </a:prstGeom>
            <a:effectLst/>
          </p:spPr>
        </p:pic>
      </p:grpSp>
      <p:grpSp>
        <p:nvGrpSpPr>
          <p:cNvPr id="43" name="Arrow"/>
          <p:cNvGrpSpPr/>
          <p:nvPr/>
        </p:nvGrpSpPr>
        <p:grpSpPr>
          <a:xfrm rot="8438013">
            <a:off x="8885153" y="3811705"/>
            <a:ext cx="1455109" cy="314650"/>
            <a:chOff x="0" y="0"/>
            <a:chExt cx="1455107" cy="314648"/>
          </a:xfrm>
        </p:grpSpPr>
        <p:sp>
          <p:nvSpPr>
            <p:cNvPr id="42" name="Arrow"/>
            <p:cNvSpPr/>
            <p:nvPr/>
          </p:nvSpPr>
          <p:spPr>
            <a:xfrm>
              <a:off x="38100" y="45385"/>
              <a:ext cx="1410408" cy="223878"/>
            </a:xfrm>
            <a:prstGeom prst="rightArrow">
              <a:avLst>
                <a:gd name="adj1" fmla="val 32000"/>
                <a:gd name="adj2" fmla="val 284280"/>
              </a:avLst>
            </a:prstGeom>
            <a:solidFill>
              <a:srgbClr val="DCDEE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41" name="Arrow Arrow" descr="Arrow Arrow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1455109" cy="314649"/>
            </a:xfrm>
            <a:prstGeom prst="rect">
              <a:avLst/>
            </a:prstGeom>
            <a:effectLst/>
          </p:spPr>
        </p:pic>
      </p:grpSp>
      <p:sp>
        <p:nvSpPr>
          <p:cNvPr id="44" name="Lepton Number Violation"/>
          <p:cNvSpPr txBox="1"/>
          <p:nvPr/>
        </p:nvSpPr>
        <p:spPr>
          <a:xfrm>
            <a:off x="6540098" y="4386306"/>
            <a:ext cx="3959097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>
                <a:solidFill>
                  <a:schemeClr val="accent5"/>
                </a:solidFill>
              </a:defRPr>
            </a:lvl1pPr>
          </a:lstStyle>
          <a:p>
            <a:r>
              <a:t>Lepton Number Violation </a:t>
            </a:r>
          </a:p>
        </p:txBody>
      </p:sp>
      <p:pic>
        <p:nvPicPr>
          <p:cNvPr id="45" name="Image" descr="Image"/>
          <p:cNvPicPr>
            <a:picLocks noChangeAspect="1"/>
          </p:cNvPicPr>
          <p:nvPr/>
        </p:nvPicPr>
        <p:blipFill>
          <a:blip r:embed="rId4"/>
          <a:srcRect l="26083" t="27237" r="23977" b="9165"/>
          <a:stretch>
            <a:fillRect/>
          </a:stretch>
        </p:blipFill>
        <p:spPr>
          <a:xfrm>
            <a:off x="1436182" y="5792364"/>
            <a:ext cx="4809845" cy="3445431"/>
          </a:xfrm>
          <a:prstGeom prst="rect">
            <a:avLst/>
          </a:prstGeom>
        </p:spPr>
      </p:pic>
      <p:sp>
        <p:nvSpPr>
          <p:cNvPr id="46" name="Neutrinoless Double Beta Decay"/>
          <p:cNvSpPr txBox="1"/>
          <p:nvPr/>
        </p:nvSpPr>
        <p:spPr>
          <a:xfrm>
            <a:off x="5985450" y="5198935"/>
            <a:ext cx="504272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chemeClr val="accent5"/>
                </a:solidFill>
              </a:defRPr>
            </a:pPr>
            <a:r>
              <a:rPr u="sng" dirty="0"/>
              <a:t>Neutrinoless</a:t>
            </a:r>
            <a:r>
              <a:rPr dirty="0"/>
              <a:t> Double Beta Decay </a:t>
            </a:r>
            <a:endParaRPr lang="en-GB" dirty="0"/>
          </a:p>
          <a:p>
            <a:pPr algn="ctr">
              <a:defRPr b="1">
                <a:solidFill>
                  <a:schemeClr val="accent5"/>
                </a:solidFill>
              </a:defRPr>
            </a:pPr>
            <a:r>
              <a:rPr lang="en-GB" dirty="0"/>
              <a:t>0𝞶𝞫𝞫</a:t>
            </a:r>
            <a:endParaRPr dirty="0"/>
          </a:p>
        </p:txBody>
      </p:sp>
      <p:sp>
        <p:nvSpPr>
          <p:cNvPr id="47" name="Matter…"/>
          <p:cNvSpPr txBox="1"/>
          <p:nvPr/>
        </p:nvSpPr>
        <p:spPr>
          <a:xfrm>
            <a:off x="6407303" y="7054490"/>
            <a:ext cx="146963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Matter </a:t>
            </a:r>
          </a:p>
          <a:p>
            <a:r>
              <a:rPr dirty="0"/>
              <a:t>Creation!</a:t>
            </a:r>
          </a:p>
        </p:txBody>
      </p:sp>
      <p:sp>
        <p:nvSpPr>
          <p:cNvPr id="48" name="B=2…"/>
          <p:cNvSpPr txBox="1"/>
          <p:nvPr/>
        </p:nvSpPr>
        <p:spPr>
          <a:xfrm>
            <a:off x="497640" y="5867739"/>
            <a:ext cx="77553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B=2</a:t>
            </a:r>
          </a:p>
          <a:p>
            <a:r>
              <a:rPr dirty="0"/>
              <a:t>L=0</a:t>
            </a:r>
          </a:p>
        </p:txBody>
      </p:sp>
      <p:sp>
        <p:nvSpPr>
          <p:cNvPr id="49" name="B=2…"/>
          <p:cNvSpPr txBox="1"/>
          <p:nvPr/>
        </p:nvSpPr>
        <p:spPr>
          <a:xfrm>
            <a:off x="6369683" y="5962302"/>
            <a:ext cx="77553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B=2</a:t>
            </a:r>
          </a:p>
          <a:p>
            <a:r>
              <a:rPr dirty="0"/>
              <a:t>L=2</a:t>
            </a:r>
          </a:p>
        </p:txBody>
      </p:sp>
      <p:sp>
        <p:nvSpPr>
          <p:cNvPr id="50" name="Rounded Rectangle"/>
          <p:cNvSpPr/>
          <p:nvPr/>
        </p:nvSpPr>
        <p:spPr>
          <a:xfrm>
            <a:off x="5130545" y="7009745"/>
            <a:ext cx="2873802" cy="934992"/>
          </a:xfrm>
          <a:prstGeom prst="roundRect">
            <a:avLst>
              <a:gd name="adj" fmla="val 17482"/>
            </a:avLst>
          </a:prstGeom>
          <a:ln w="38100">
            <a:solidFill>
              <a:schemeClr val="accent5"/>
            </a:solidFill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51" name="Line Line" descr="Line Line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878614" y="4922075"/>
            <a:ext cx="498030" cy="246564"/>
          </a:xfrm>
          <a:prstGeom prst="rect">
            <a:avLst/>
          </a:prstGeom>
        </p:spPr>
      </p:pic>
      <p:sp>
        <p:nvSpPr>
          <p:cNvPr id="53" name="Experimental Signature"/>
          <p:cNvSpPr txBox="1"/>
          <p:nvPr/>
        </p:nvSpPr>
        <p:spPr>
          <a:xfrm>
            <a:off x="11912554" y="5087195"/>
            <a:ext cx="354071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/>
            </a:pPr>
            <a:r>
              <a:rPr dirty="0"/>
              <a:t>Experimental </a:t>
            </a:r>
            <a:r>
              <a:rPr sz="2200" dirty="0"/>
              <a:t>Signature</a:t>
            </a:r>
          </a:p>
        </p:txBody>
      </p:sp>
      <p:pic>
        <p:nvPicPr>
          <p:cNvPr id="54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177" y="5573442"/>
            <a:ext cx="2338833" cy="1065468"/>
          </a:xfrm>
          <a:prstGeom prst="rect">
            <a:avLst/>
          </a:prstGeom>
        </p:spPr>
      </p:pic>
      <p:pic>
        <p:nvPicPr>
          <p:cNvPr id="55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648" y="3731916"/>
            <a:ext cx="1193801" cy="1219201"/>
          </a:xfrm>
          <a:prstGeom prst="rect">
            <a:avLst/>
          </a:prstGeom>
        </p:spPr>
      </p:pic>
      <p:pic>
        <p:nvPicPr>
          <p:cNvPr id="56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50416" y="3751072"/>
            <a:ext cx="1193801" cy="1219201"/>
          </a:xfrm>
          <a:prstGeom prst="rect">
            <a:avLst/>
          </a:prstGeom>
        </p:spPr>
      </p:pic>
      <p:grpSp>
        <p:nvGrpSpPr>
          <p:cNvPr id="59" name="Arrow"/>
          <p:cNvGrpSpPr/>
          <p:nvPr/>
        </p:nvGrpSpPr>
        <p:grpSpPr>
          <a:xfrm rot="8438013">
            <a:off x="4183378" y="2651329"/>
            <a:ext cx="1036711" cy="272150"/>
            <a:chOff x="0" y="0"/>
            <a:chExt cx="1036710" cy="272149"/>
          </a:xfrm>
        </p:grpSpPr>
        <p:sp>
          <p:nvSpPr>
            <p:cNvPr id="58" name="Arrow"/>
            <p:cNvSpPr/>
            <p:nvPr/>
          </p:nvSpPr>
          <p:spPr>
            <a:xfrm>
              <a:off x="38100" y="45385"/>
              <a:ext cx="992011" cy="181379"/>
            </a:xfrm>
            <a:prstGeom prst="rightArrow">
              <a:avLst>
                <a:gd name="adj1" fmla="val 32000"/>
                <a:gd name="adj2" fmla="val 284280"/>
              </a:avLst>
            </a:prstGeom>
            <a:solidFill>
              <a:srgbClr val="DCDEE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57" name="Arrow Arrow" descr="Arrow Arrow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" y="0"/>
              <a:ext cx="1036712" cy="272150"/>
            </a:xfrm>
            <a:prstGeom prst="rect">
              <a:avLst/>
            </a:prstGeom>
            <a:effectLst/>
          </p:spPr>
        </p:pic>
      </p:grpSp>
      <p:grpSp>
        <p:nvGrpSpPr>
          <p:cNvPr id="62" name="Arrow"/>
          <p:cNvGrpSpPr/>
          <p:nvPr/>
        </p:nvGrpSpPr>
        <p:grpSpPr>
          <a:xfrm rot="2117402">
            <a:off x="9779171" y="2598435"/>
            <a:ext cx="1036711" cy="272151"/>
            <a:chOff x="0" y="0"/>
            <a:chExt cx="1036710" cy="272149"/>
          </a:xfrm>
        </p:grpSpPr>
        <p:sp>
          <p:nvSpPr>
            <p:cNvPr id="61" name="Arrow"/>
            <p:cNvSpPr/>
            <p:nvPr/>
          </p:nvSpPr>
          <p:spPr>
            <a:xfrm>
              <a:off x="38099" y="45385"/>
              <a:ext cx="992012" cy="181379"/>
            </a:xfrm>
            <a:prstGeom prst="rightArrow">
              <a:avLst>
                <a:gd name="adj1" fmla="val 32000"/>
                <a:gd name="adj2" fmla="val 284280"/>
              </a:avLst>
            </a:prstGeom>
            <a:solidFill>
              <a:srgbClr val="DCDEE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60" name="Arrow Arrow" descr="Arrow Arrow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" y="0"/>
              <a:ext cx="1036712" cy="272150"/>
            </a:xfrm>
            <a:prstGeom prst="rect">
              <a:avLst/>
            </a:prstGeom>
            <a:effectLst/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6C4E8F1-12D1-4E4A-85F1-E5D81C8FCFD0}"/>
              </a:ext>
            </a:extLst>
          </p:cNvPr>
          <p:cNvSpPr txBox="1"/>
          <p:nvPr/>
        </p:nvSpPr>
        <p:spPr>
          <a:xfrm>
            <a:off x="14806176" y="7869652"/>
            <a:ext cx="1748556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57799" marR="57799" indent="0" algn="l" defTabSz="129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E</a:t>
            </a:r>
            <a:r>
              <a:rPr kumimoji="0" lang="en-GB" sz="18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e1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 + E</a:t>
            </a:r>
            <a:r>
              <a:rPr kumimoji="0" lang="en-GB" sz="18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e2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 = Q</a:t>
            </a:r>
            <a:r>
              <a:rPr kumimoji="0" lang="en-GB" sz="18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ββ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5F6A419-FAB2-3447-87F2-AE62FDCDBA30}"/>
              </a:ext>
            </a:extLst>
          </p:cNvPr>
          <p:cNvCxnSpPr/>
          <p:nvPr/>
        </p:nvCxnSpPr>
        <p:spPr>
          <a:xfrm flipH="1">
            <a:off x="14806176" y="8249243"/>
            <a:ext cx="1297424" cy="217424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2" name="logo_legend_tag_right.jpg" descr="logo_legend_tag_right.jpg">
            <a:extLst>
              <a:ext uri="{FF2B5EF4-FFF2-40B4-BE49-F238E27FC236}">
                <a16:creationId xmlns:a16="http://schemas.microsoft.com/office/drawing/2014/main" id="{169A3E9C-4A99-1E42-ADBF-DD7D85BD868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1985"/>
          <a:stretch>
            <a:fillRect/>
          </a:stretch>
        </p:blipFill>
        <p:spPr>
          <a:xfrm>
            <a:off x="13616347" y="24778"/>
            <a:ext cx="3494039" cy="1845148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7121C436-7CA7-E24D-BDAF-D0193DD5F79A}"/>
              </a:ext>
            </a:extLst>
          </p:cNvPr>
          <p:cNvSpPr txBox="1"/>
          <p:nvPr/>
        </p:nvSpPr>
        <p:spPr>
          <a:xfrm>
            <a:off x="540805" y="362577"/>
            <a:ext cx="1772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defTabSz="914400" hangingPunct="1"/>
            <a:r>
              <a:rPr lang="en-GB" sz="3600" b="1" kern="1200" dirty="0">
                <a:solidFill>
                  <a:srgbClr val="ED7D31">
                    <a:lumMod val="50000"/>
                  </a:srgbClr>
                </a:solidFill>
                <a:uFillTx/>
                <a:latin typeface="Calibri" panose="020F0502020204030204"/>
              </a:rPr>
              <a:t>Project: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9AE8B-0F3E-3D45-8D0D-E53EE996D0AC}"/>
              </a:ext>
            </a:extLst>
          </p:cNvPr>
          <p:cNvSpPr txBox="1"/>
          <p:nvPr/>
        </p:nvSpPr>
        <p:spPr>
          <a:xfrm>
            <a:off x="2137524" y="344256"/>
            <a:ext cx="214289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57799" marR="57799" indent="0" algn="l" defTabSz="129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LEGEND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566F412-3043-2E47-AB72-FB298E3B4D55}"/>
              </a:ext>
            </a:extLst>
          </p:cNvPr>
          <p:cNvSpPr txBox="1"/>
          <p:nvPr/>
        </p:nvSpPr>
        <p:spPr>
          <a:xfrm>
            <a:off x="5246348" y="515804"/>
            <a:ext cx="4606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Supervisor: Ruben </a:t>
            </a:r>
            <a:r>
              <a:rPr lang="en-GB" i="1" dirty="0" err="1"/>
              <a:t>Saakyan</a:t>
            </a:r>
            <a:r>
              <a:rPr lang="en-GB" i="1" dirty="0"/>
              <a:t>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cryostat2.png" descr="cryostat2.png"/>
          <p:cNvPicPr>
            <a:picLocks noChangeAspect="1"/>
          </p:cNvPicPr>
          <p:nvPr/>
        </p:nvPicPr>
        <p:blipFill>
          <a:blip r:embed="rId2"/>
          <a:srcRect l="14441" r="30812"/>
          <a:stretch>
            <a:fillRect/>
          </a:stretch>
        </p:blipFill>
        <p:spPr>
          <a:xfrm>
            <a:off x="265276" y="211904"/>
            <a:ext cx="2981161" cy="4344050"/>
          </a:xfrm>
          <a:prstGeom prst="rect">
            <a:avLst/>
          </a:prstGeom>
        </p:spPr>
      </p:pic>
      <p:pic>
        <p:nvPicPr>
          <p:cNvPr id="67" name="GeCrystal.pdf" descr="GeCrystal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956" y="710928"/>
            <a:ext cx="1563829" cy="3243497"/>
          </a:xfrm>
          <a:prstGeom prst="rect">
            <a:avLst/>
          </a:prstGeom>
        </p:spPr>
      </p:pic>
      <p:sp>
        <p:nvSpPr>
          <p:cNvPr id="69" name="a discovery-oriented approach due to unique energy resolution and recent breakthroughs in detector technology"/>
          <p:cNvSpPr txBox="1"/>
          <p:nvPr/>
        </p:nvSpPr>
        <p:spPr>
          <a:xfrm>
            <a:off x="10027881" y="2675187"/>
            <a:ext cx="6726841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dirty="0"/>
              <a:t>a </a:t>
            </a:r>
            <a:r>
              <a:rPr b="1" i="1" dirty="0">
                <a:solidFill>
                  <a:schemeClr val="accent5"/>
                </a:solidFill>
              </a:rPr>
              <a:t>discovery-oriented</a:t>
            </a:r>
            <a:r>
              <a:rPr b="1" i="1" dirty="0"/>
              <a:t> </a:t>
            </a:r>
            <a:r>
              <a:rPr dirty="0"/>
              <a:t>approach due to unique energy resolution and recent breakthroughs in detector technology </a:t>
            </a:r>
          </a:p>
        </p:txBody>
      </p:sp>
      <p:sp>
        <p:nvSpPr>
          <p:cNvPr id="85" name="Phased Approach"/>
          <p:cNvSpPr txBox="1"/>
          <p:nvPr/>
        </p:nvSpPr>
        <p:spPr>
          <a:xfrm>
            <a:off x="402753" y="4694402"/>
            <a:ext cx="283539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/>
            </a:lvl1pPr>
          </a:lstStyle>
          <a:p>
            <a:r>
              <a:rPr dirty="0"/>
              <a:t>Phased Approach</a:t>
            </a:r>
          </a:p>
        </p:txBody>
      </p:sp>
      <p:sp>
        <p:nvSpPr>
          <p:cNvPr id="88" name="Enriched HP76Ge detectors in Liquid Argon"/>
          <p:cNvSpPr txBox="1"/>
          <p:nvPr/>
        </p:nvSpPr>
        <p:spPr>
          <a:xfrm>
            <a:off x="3897721" y="1413427"/>
            <a:ext cx="2752185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/>
            </a:pPr>
            <a:r>
              <a:rPr dirty="0"/>
              <a:t>Enriched HP</a:t>
            </a:r>
            <a:r>
              <a:rPr baseline="31999" dirty="0"/>
              <a:t>76</a:t>
            </a:r>
            <a:r>
              <a:rPr dirty="0"/>
              <a:t>Ge detectors in Liquid Argon </a:t>
            </a:r>
          </a:p>
        </p:txBody>
      </p:sp>
      <p:sp>
        <p:nvSpPr>
          <p:cNvPr id="89" name="PhD project will involve:"/>
          <p:cNvSpPr txBox="1"/>
          <p:nvPr/>
        </p:nvSpPr>
        <p:spPr>
          <a:xfrm>
            <a:off x="12479887" y="4640838"/>
            <a:ext cx="377154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dirty="0"/>
              <a:t>PhD project will involve:</a:t>
            </a:r>
          </a:p>
        </p:txBody>
      </p:sp>
      <p:sp>
        <p:nvSpPr>
          <p:cNvPr id="90" name="L200 Data Analysis…"/>
          <p:cNvSpPr txBox="1"/>
          <p:nvPr/>
        </p:nvSpPr>
        <p:spPr>
          <a:xfrm>
            <a:off x="11406103" y="5412444"/>
            <a:ext cx="5668884" cy="2578976"/>
          </a:xfrm>
          <a:prstGeom prst="rect">
            <a:avLst/>
          </a:prstGeom>
          <a:ln w="25400">
            <a:solidFill>
              <a:schemeClr val="accent5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286399" indent="-228599">
              <a:lnSpc>
                <a:spcPct val="150000"/>
              </a:lnSpc>
              <a:buSzPct val="100000"/>
              <a:buChar char="•"/>
              <a:defRPr sz="2200" b="1">
                <a:solidFill>
                  <a:schemeClr val="accent5">
                    <a:hueOff val="-522602"/>
                    <a:satOff val="-6700"/>
                    <a:lumOff val="-22320"/>
                  </a:schemeClr>
                </a:solidFill>
              </a:defRPr>
            </a:pPr>
            <a:r>
              <a:rPr dirty="0"/>
              <a:t>L200 Data Analysis </a:t>
            </a:r>
            <a:endParaRPr lang="en-GB" dirty="0"/>
          </a:p>
          <a:p>
            <a:pPr marL="286399" indent="-228599">
              <a:lnSpc>
                <a:spcPct val="150000"/>
              </a:lnSpc>
              <a:buSzPct val="100000"/>
              <a:buChar char="•"/>
              <a:defRPr sz="2200" b="1">
                <a:solidFill>
                  <a:schemeClr val="accent5">
                    <a:hueOff val="-522602"/>
                    <a:satOff val="-6700"/>
                    <a:lumOff val="-22320"/>
                  </a:schemeClr>
                </a:solidFill>
              </a:defRPr>
            </a:pPr>
            <a:r>
              <a:rPr lang="en-GB" dirty="0"/>
              <a:t>Focus on 0𝞶𝞫𝞫 and </a:t>
            </a:r>
            <a:r>
              <a:rPr lang="en-GB" baseline="30000" dirty="0"/>
              <a:t>42</a:t>
            </a:r>
            <a:r>
              <a:rPr lang="en-GB" dirty="0"/>
              <a:t>Ar background</a:t>
            </a:r>
            <a:endParaRPr dirty="0"/>
          </a:p>
          <a:p>
            <a:pPr marL="286399" indent="-228599">
              <a:lnSpc>
                <a:spcPct val="150000"/>
              </a:lnSpc>
              <a:buSzPct val="100000"/>
              <a:buChar char="•"/>
              <a:defRPr sz="2200" b="1">
                <a:solidFill>
                  <a:schemeClr val="accent5">
                    <a:hueOff val="-522602"/>
                    <a:satOff val="-6700"/>
                    <a:lumOff val="-22320"/>
                  </a:schemeClr>
                </a:solidFill>
              </a:defRPr>
            </a:pPr>
            <a:r>
              <a:rPr dirty="0"/>
              <a:t>Ultra-low background technology development </a:t>
            </a:r>
          </a:p>
          <a:p>
            <a:pPr marL="286399" indent="-228599">
              <a:lnSpc>
                <a:spcPct val="150000"/>
              </a:lnSpc>
              <a:buSzPct val="100000"/>
              <a:buChar char="•"/>
              <a:defRPr sz="2200" b="1">
                <a:solidFill>
                  <a:schemeClr val="accent5">
                    <a:hueOff val="-522602"/>
                    <a:satOff val="-6700"/>
                    <a:lumOff val="-22320"/>
                  </a:schemeClr>
                </a:solidFill>
              </a:defRPr>
            </a:pPr>
            <a:r>
              <a:rPr dirty="0"/>
              <a:t>L1000 Detector R&amp;D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F7A27D-6B67-AF4B-A186-6EEC8BE28BBF}"/>
              </a:ext>
            </a:extLst>
          </p:cNvPr>
          <p:cNvSpPr txBox="1"/>
          <p:nvPr/>
        </p:nvSpPr>
        <p:spPr>
          <a:xfrm>
            <a:off x="101334" y="5296932"/>
            <a:ext cx="1050163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00699" marR="57799" indent="-342900" algn="l" defTabSz="129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LEGEND-200 (200kg of </a:t>
            </a:r>
            <a:r>
              <a:rPr kumimoji="0" lang="en-GB" sz="2400" b="1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76</a:t>
            </a: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Ge) at Gran </a:t>
            </a:r>
            <a:r>
              <a:rPr kumimoji="0" lang="en-GB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Sasso</a:t>
            </a: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 </a:t>
            </a:r>
          </a:p>
          <a:p>
            <a:pPr lvl="6" indent="0"/>
            <a:endParaRPr kumimoji="0" lang="en-GB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2B4B80-D27F-F04F-B5DB-23C71F53DC4E}"/>
              </a:ext>
            </a:extLst>
          </p:cNvPr>
          <p:cNvSpPr txBox="1"/>
          <p:nvPr/>
        </p:nvSpPr>
        <p:spPr>
          <a:xfrm>
            <a:off x="781398" y="5888464"/>
            <a:ext cx="872642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57799" marR="57799" indent="0" algn="l" defTabSz="129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Commissioning 2021. Physics data taking starts autumn 2021.</a:t>
            </a:r>
          </a:p>
          <a:p>
            <a:pPr marL="57799" marR="57799" indent="0" algn="l" defTabSz="129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dirty="0"/>
          </a:p>
          <a:p>
            <a:pPr marL="57799" marR="57799" indent="0" algn="l" defTabSz="129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/>
              <a:t>Run for 5-7 years for 3𝞂 </a:t>
            </a:r>
            <a:r>
              <a:rPr lang="en-GB" b="1" dirty="0"/>
              <a:t>discovery </a:t>
            </a:r>
            <a:r>
              <a:rPr lang="en-GB" dirty="0"/>
              <a:t>at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40" name="Image" descr="Image">
            <a:extLst>
              <a:ext uri="{FF2B5EF4-FFF2-40B4-BE49-F238E27FC236}">
                <a16:creationId xmlns:a16="http://schemas.microsoft.com/office/drawing/2014/main" id="{1284ED37-5830-DC43-8690-404D94B9E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767" y="6610419"/>
            <a:ext cx="2264203" cy="5005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DF83E4-16E1-6949-B193-33376C35FFA5}"/>
                  </a:ext>
                </a:extLst>
              </p:cNvPr>
              <p:cNvSpPr txBox="1"/>
              <p:nvPr/>
            </p:nvSpPr>
            <p:spPr>
              <a:xfrm>
                <a:off x="6182250" y="6660342"/>
                <a:ext cx="2849810" cy="4387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57799" marR="57799" indent="0" algn="l" defTabSz="1295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GB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sSubSupPr>
                      <m:e>
                        <m:r>
                          <a:rPr kumimoji="0" lang="en-GB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𝑇</m:t>
                        </m:r>
                      </m:e>
                      <m:sub>
                        <m:r>
                          <a:rPr kumimoji="0" lang="en-GB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1/2</m:t>
                        </m:r>
                      </m:sub>
                      <m:sup>
                        <m:r>
                          <a:rPr kumimoji="0" lang="en-GB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0</m:t>
                        </m:r>
                        <m:r>
                          <a:rPr kumimoji="0" lang="en-GB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𝜈</m:t>
                        </m:r>
                      </m:sup>
                    </m:sSubSup>
                    <m:r>
                      <a:rPr kumimoji="0" lang="en-GB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=</m:t>
                    </m:r>
                    <m:sSup>
                      <m:sSupPr>
                        <m:ctrlPr>
                          <a:rPr kumimoji="0" lang="en-GB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sSupPr>
                      <m:e>
                        <m:r>
                          <a:rPr kumimoji="0" lang="en-GB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10</m:t>
                        </m:r>
                      </m:e>
                      <m:sup>
                        <m:r>
                          <a:rPr kumimoji="0" lang="en-GB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27</m:t>
                        </m:r>
                      </m:sup>
                    </m:sSup>
                  </m:oMath>
                </a14:m>
                <a:r>
                  <a:rPr kumimoji="0" lang="en-GB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Arial"/>
                  </a:rPr>
                  <a:t> yr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DF83E4-16E1-6949-B193-33376C35F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250" y="6660342"/>
                <a:ext cx="2849810" cy="438710"/>
              </a:xfrm>
              <a:prstGeom prst="rect">
                <a:avLst/>
              </a:prstGeom>
              <a:blipFill>
                <a:blip r:embed="rId5"/>
                <a:stretch>
                  <a:fillRect l="-1770" t="-16667" b="-27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038FBA2-E014-DE4D-9137-F53D6CC93C7F}"/>
              </a:ext>
            </a:extLst>
          </p:cNvPr>
          <p:cNvSpPr txBox="1"/>
          <p:nvPr/>
        </p:nvSpPr>
        <p:spPr>
          <a:xfrm>
            <a:off x="174780" y="7293974"/>
            <a:ext cx="752417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00699" marR="57799" indent="-342900" algn="l" defTabSz="129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b="1" dirty="0"/>
              <a:t>LEGEND-1000 (1000kg of </a:t>
            </a:r>
            <a:r>
              <a:rPr lang="en-GB" b="1" baseline="30000" dirty="0"/>
              <a:t>76</a:t>
            </a:r>
            <a:r>
              <a:rPr lang="en-GB" b="1" dirty="0"/>
              <a:t>Ge). Location TBD.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1CD82-3507-B14F-9F6D-852F7247D7F9}"/>
              </a:ext>
            </a:extLst>
          </p:cNvPr>
          <p:cNvSpPr txBox="1"/>
          <p:nvPr/>
        </p:nvSpPr>
        <p:spPr>
          <a:xfrm>
            <a:off x="931046" y="7897361"/>
            <a:ext cx="7549824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57799" marR="57799" indent="0" algn="l" defTabSz="129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R&amp;D and Design ongoing. Funding decision in 2022.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000880-3C53-A548-A962-5233B700C394}"/>
              </a:ext>
            </a:extLst>
          </p:cNvPr>
          <p:cNvSpPr/>
          <p:nvPr/>
        </p:nvSpPr>
        <p:spPr>
          <a:xfrm>
            <a:off x="931046" y="8584132"/>
            <a:ext cx="5264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10 t </a:t>
            </a:r>
            <a:r>
              <a:rPr lang="en-GB" dirty="0" err="1"/>
              <a:t>yr</a:t>
            </a:r>
            <a:r>
              <a:rPr lang="en-GB" dirty="0"/>
              <a:t> exposure for 3𝞂 </a:t>
            </a:r>
            <a:r>
              <a:rPr lang="en-GB" b="1" dirty="0"/>
              <a:t>discovery </a:t>
            </a:r>
            <a:r>
              <a:rPr lang="en-GB" dirty="0"/>
              <a:t>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D8C17CD-FCEE-2343-91BC-1FB59B5D9D2C}"/>
                  </a:ext>
                </a:extLst>
              </p:cNvPr>
              <p:cNvSpPr txBox="1"/>
              <p:nvPr/>
            </p:nvSpPr>
            <p:spPr>
              <a:xfrm>
                <a:off x="6182250" y="8631020"/>
                <a:ext cx="2849810" cy="4387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57799" marR="57799" indent="0" algn="l" defTabSz="1295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GB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sSubSupPr>
                      <m:e>
                        <m:r>
                          <a:rPr kumimoji="0" lang="en-GB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𝑇</m:t>
                        </m:r>
                      </m:e>
                      <m:sub>
                        <m:r>
                          <a:rPr kumimoji="0" lang="en-GB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1/2</m:t>
                        </m:r>
                      </m:sub>
                      <m:sup>
                        <m:r>
                          <a:rPr kumimoji="0" lang="en-GB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0</m:t>
                        </m:r>
                        <m:r>
                          <a:rPr kumimoji="0" lang="en-GB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Arial"/>
                          </a:rPr>
                          <m:t>𝜈</m:t>
                        </m:r>
                      </m:sup>
                    </m:sSubSup>
                    <m:r>
                      <a:rPr kumimoji="0" lang="en-GB" sz="24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 Math" panose="02040503050406030204" pitchFamily="18" charset="0"/>
                        <a:ea typeface="+mn-ea"/>
                        <a:cs typeface="+mn-cs"/>
                        <a:sym typeface="Arial"/>
                      </a:rPr>
                      <m:t>=</m:t>
                    </m:r>
                    <m:sSup>
                      <m:sSupPr>
                        <m:ctrlPr>
                          <a:rPr kumimoji="0" lang="en-GB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</m:ctrlPr>
                      </m:sSupPr>
                      <m:e>
                        <m:r>
                          <a:rPr kumimoji="0" lang="en-GB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10</m:t>
                        </m:r>
                      </m:e>
                      <m:sup>
                        <m:r>
                          <a:rPr kumimoji="0" lang="en-GB" sz="24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+mn-ea"/>
                            <a:cs typeface="+mn-cs"/>
                            <a:sym typeface="Arial"/>
                          </a:rPr>
                          <m:t>28</m:t>
                        </m:r>
                      </m:sup>
                    </m:sSup>
                  </m:oMath>
                </a14:m>
                <a:r>
                  <a:rPr kumimoji="0" lang="en-GB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+mn-lt"/>
                    <a:ea typeface="+mn-ea"/>
                    <a:cs typeface="+mn-cs"/>
                    <a:sym typeface="Arial"/>
                  </a:rPr>
                  <a:t> yr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D8C17CD-FCEE-2343-91BC-1FB59B5D9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250" y="8631020"/>
                <a:ext cx="2849810" cy="438710"/>
              </a:xfrm>
              <a:prstGeom prst="rect">
                <a:avLst/>
              </a:prstGeom>
              <a:blipFill>
                <a:blip r:embed="rId6"/>
                <a:stretch>
                  <a:fillRect l="-1770" t="-13889" b="-277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Image" descr="Image">
            <a:extLst>
              <a:ext uri="{FF2B5EF4-FFF2-40B4-BE49-F238E27FC236}">
                <a16:creationId xmlns:a16="http://schemas.microsoft.com/office/drawing/2014/main" id="{1973E86F-8587-6844-84D2-D62044C480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8767" y="8554667"/>
            <a:ext cx="2339595" cy="522676"/>
          </a:xfrm>
          <a:prstGeom prst="rect">
            <a:avLst/>
          </a:prstGeom>
        </p:spPr>
      </p:pic>
      <p:pic>
        <p:nvPicPr>
          <p:cNvPr id="49" name="logo_legend.jpg" descr="logo_legend.jpg">
            <a:extLst>
              <a:ext uri="{FF2B5EF4-FFF2-40B4-BE49-F238E27FC236}">
                <a16:creationId xmlns:a16="http://schemas.microsoft.com/office/drawing/2014/main" id="{79821ACA-5FC4-D648-B03A-4327B84279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7593" y="48621"/>
            <a:ext cx="5082368" cy="20329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82617A-D350-9843-A0B4-CC4D1FCF86FB}"/>
              </a:ext>
            </a:extLst>
          </p:cNvPr>
          <p:cNvSpPr txBox="1"/>
          <p:nvPr/>
        </p:nvSpPr>
        <p:spPr>
          <a:xfrm>
            <a:off x="11175520" y="8299845"/>
            <a:ext cx="616474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799" marR="57799" indent="0" algn="l" defTabSz="129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Happy to talk further, Tue-Wed</a:t>
            </a:r>
            <a:r>
              <a:rPr kumimoji="0" lang="en-GB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, 23/24 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Feb 16:30 – 17:30 </a:t>
            </a:r>
          </a:p>
        </p:txBody>
      </p:sp>
      <p:sp>
        <p:nvSpPr>
          <p:cNvPr id="12" name="TextBox 11">
            <a:hlinkClick r:id="rId9"/>
            <a:extLst>
              <a:ext uri="{FF2B5EF4-FFF2-40B4-BE49-F238E27FC236}">
                <a16:creationId xmlns:a16="http://schemas.microsoft.com/office/drawing/2014/main" id="{DF00C43B-B9C1-3D41-B1CF-0FC621BEB868}"/>
              </a:ext>
            </a:extLst>
          </p:cNvPr>
          <p:cNvSpPr txBox="1"/>
          <p:nvPr/>
        </p:nvSpPr>
        <p:spPr>
          <a:xfrm>
            <a:off x="11260322" y="8697752"/>
            <a:ext cx="121956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57799" marR="57799" indent="0" algn="l" defTabSz="129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1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  <a:hlinkClick r:id="rId9"/>
              </a:rPr>
              <a:t>Zoom link</a:t>
            </a:r>
            <a:endParaRPr kumimoji="0" lang="en-GB" sz="1800" b="0" i="1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E7E99C6-0C91-1443-9E7B-8076EA232BFA}"/>
              </a:ext>
            </a:extLst>
          </p:cNvPr>
          <p:cNvSpPr/>
          <p:nvPr/>
        </p:nvSpPr>
        <p:spPr>
          <a:xfrm>
            <a:off x="11175519" y="8299844"/>
            <a:ext cx="5899467" cy="966075"/>
          </a:xfrm>
          <a:prstGeom prst="roundRect">
            <a:avLst/>
          </a:prstGeom>
          <a:noFill/>
          <a:ln w="22225" cap="flat">
            <a:solidFill>
              <a:srgbClr val="7030A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799" marR="57799" indent="0" algn="l" defTabSz="129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115118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1B0BA"/>
        </a:solidFill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1295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1295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1B0BA"/>
        </a:solidFill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1295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1295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177</Words>
  <Application>Microsoft Macintosh PowerPoint</Application>
  <PresentationFormat>Custom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Cambria Math</vt:lpstr>
      <vt:lpstr>Lucida Grande</vt:lpstr>
      <vt:lpstr>White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Supervisor: Ruben Saakyan Experiment: LEGEND </dc:title>
  <cp:lastModifiedBy>Saakyan, Ruben</cp:lastModifiedBy>
  <cp:revision>8</cp:revision>
  <dcterms:modified xsi:type="dcterms:W3CDTF">2021-02-21T22:52:50Z</dcterms:modified>
</cp:coreProperties>
</file>