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57799" marR="57799" indent="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57799" marR="57799" indent="3429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57799" marR="57799" indent="6858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57799" marR="57799" indent="10287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57799" marR="57799" indent="13716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57799" marR="57799" indent="17145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57799" marR="57799" indent="20574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57799" marR="57799" indent="24003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57799" marR="57799" indent="27432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" name="Shape 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gradFill flip="none" rotWithShape="1">
          <a:gsLst>
            <a:gs pos="0">
              <a:srgbClr val="FFFFFF"/>
            </a:gs>
            <a:gs pos="100000">
              <a:srgbClr val="E4E4E4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1024.png" descr="Black102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184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/>
          <p:nvPr>
            <p:ph type="title"/>
          </p:nvPr>
        </p:nvSpPr>
        <p:spPr>
          <a:xfrm>
            <a:off x="460586" y="2111022"/>
            <a:ext cx="12077701" cy="22532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xfrm>
            <a:off x="460586" y="4364284"/>
            <a:ext cx="12077701" cy="5389316"/>
          </a:xfrm>
          <a:prstGeom prst="rect">
            <a:avLst/>
          </a:prstGeom>
        </p:spPr>
        <p:txBody>
          <a:bodyPr/>
          <a:lstStyle>
            <a:lvl1pPr marL="57799" indent="0">
              <a:buSzTx/>
              <a:buNone/>
            </a:lvl1pPr>
            <a:lvl2pPr marL="708039" indent="0" algn="ctr">
              <a:buSzTx/>
              <a:buNone/>
            </a:lvl2pPr>
            <a:lvl3pPr marL="1358279" indent="0" algn="ctr">
              <a:buSzTx/>
              <a:buNone/>
            </a:lvl3pPr>
            <a:lvl4pPr marL="2008518" indent="0" algn="ctr">
              <a:buSzTx/>
              <a:buNone/>
            </a:lvl4pPr>
            <a:lvl5pPr marL="2658759" indent="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6275734" y="9080500"/>
            <a:ext cx="453332" cy="44722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lack1024.png" descr="Black102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1" cy="73152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1642984" y="9022079"/>
            <a:ext cx="368769" cy="352001"/>
          </a:xfrm>
          <a:prstGeom prst="rect">
            <a:avLst/>
          </a:prstGeom>
        </p:spPr>
        <p:txBody>
          <a:bodyPr lIns="65023" tIns="65023" rIns="65023" bIns="65023"/>
          <a:lstStyle>
            <a:lvl1pPr defTabSz="829055"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1024.png" descr="Black102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3152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469900" y="1291448"/>
            <a:ext cx="12074596" cy="256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69900" y="3851769"/>
            <a:ext cx="12074596" cy="5901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2pPr marL="783590" indent="-285750">
              <a:spcBef>
                <a:spcPts val="700"/>
              </a:spcBef>
              <a:buChar char="–"/>
              <a:defRPr sz="3400"/>
            </a:lvl2pPr>
            <a:lvl3pPr marL="1183639" indent="-228600">
              <a:spcBef>
                <a:spcPts val="600"/>
              </a:spcBef>
              <a:defRPr sz="28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643083" y="9017000"/>
            <a:ext cx="368573" cy="360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 fontScale="100000" lnSpcReduction="0"/>
          </a:bodyPr>
          <a:lstStyle>
            <a:lvl1pPr marL="0" marR="0" algn="ctr" defTabSz="8255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57799" marR="57799" indent="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57799" marR="57799" indent="2286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57799" marR="57799" indent="4572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57799" marR="57799" indent="6858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57799" marR="57799" indent="9144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57799" marR="57799" indent="11430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57799" marR="57799" indent="13716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57799" marR="57799" indent="16002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57799" marR="57799" indent="18288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83539" marR="57799" indent="-342899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17207" marR="57799" indent="-319367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2652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7224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1796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1796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1796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1796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179682" marR="57799" indent="-310242" algn="l" defTabSz="1295400" rtl="0" latinLnBrk="0">
        <a:lnSpc>
          <a:spcPct val="100000"/>
        </a:lnSpc>
        <a:spcBef>
          <a:spcPts val="9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image" Target="../media/image5.png"/><Relationship Id="rId6" Type="http://schemas.openxmlformats.org/officeDocument/2006/relationships/image" Target="../media/image3.jpeg"/><Relationship Id="rId7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1101005_01-ATLAS_assembly.jpg" descr="1101005_01-ATLAS_assembly.jpg"/>
          <p:cNvPicPr>
            <a:picLocks noChangeAspect="1"/>
          </p:cNvPicPr>
          <p:nvPr/>
        </p:nvPicPr>
        <p:blipFill>
          <a:blip r:embed="rId2">
            <a:extLst/>
          </a:blip>
          <a:srcRect l="0" t="15189" r="0" b="15189"/>
          <a:stretch>
            <a:fillRect/>
          </a:stretch>
        </p:blipFill>
        <p:spPr>
          <a:xfrm>
            <a:off x="4722731" y="1021154"/>
            <a:ext cx="3559338" cy="2478051"/>
          </a:xfrm>
          <a:prstGeom prst="rect">
            <a:avLst/>
          </a:prstGeom>
        </p:spPr>
      </p:pic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12537689" y="9352279"/>
            <a:ext cx="255759" cy="352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" name="awake.png" descr="awak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0202" y="822011"/>
            <a:ext cx="3559337" cy="2670267"/>
          </a:xfrm>
          <a:prstGeom prst="rect">
            <a:avLst/>
          </a:prstGeom>
        </p:spPr>
      </p:pic>
      <p:pic>
        <p:nvPicPr>
          <p:cNvPr id="44" name="gm2-move.jpg" descr="gm2-mov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594" y="1028081"/>
            <a:ext cx="3303061" cy="2464083"/>
          </a:xfrm>
          <a:prstGeom prst="rect">
            <a:avLst/>
          </a:prstGeom>
        </p:spPr>
      </p:pic>
      <p:pic>
        <p:nvPicPr>
          <p:cNvPr id="45" name="LBNF_Graphic_021715-1024x340.png" descr="LBNF_Graphic_021715-1024x3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40700" y="7716302"/>
            <a:ext cx="4797334" cy="1592866"/>
          </a:xfrm>
          <a:prstGeom prst="rect">
            <a:avLst/>
          </a:prstGeom>
        </p:spPr>
      </p:pic>
      <p:pic>
        <p:nvPicPr>
          <p:cNvPr id="46" name="lux_pmt.jpg" descr="lux_pmt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600" y="7416800"/>
            <a:ext cx="2922493" cy="2191870"/>
          </a:xfrm>
          <a:prstGeom prst="rect">
            <a:avLst/>
          </a:prstGeom>
        </p:spPr>
      </p:pic>
      <p:pic>
        <p:nvPicPr>
          <p:cNvPr id="4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97339" y="7369845"/>
            <a:ext cx="3424114" cy="2285779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One of the largest groups in the country:…"/>
          <p:cNvSpPr txBox="1"/>
          <p:nvPr>
            <p:ph type="body" sz="half" idx="4294967295"/>
          </p:nvPr>
        </p:nvSpPr>
        <p:spPr>
          <a:xfrm>
            <a:off x="465102" y="3678558"/>
            <a:ext cx="12414410" cy="3104505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370185" marR="46817" indent="-337266" defTabSz="1053388">
              <a:lnSpc>
                <a:spcPct val="150000"/>
              </a:lnSpc>
              <a:spcBef>
                <a:spcPts val="700"/>
              </a:spcBef>
              <a:defRPr sz="2754"/>
            </a:pPr>
            <a:r>
              <a:t>One of the largest groups in the country:</a:t>
            </a:r>
          </a:p>
          <a:p>
            <a:pPr lvl="1" marL="688121" marR="46817" indent="-284870" defTabSz="1053388">
              <a:lnSpc>
                <a:spcPct val="150000"/>
              </a:lnSpc>
              <a:spcBef>
                <a:spcPts val="600"/>
              </a:spcBef>
              <a:defRPr sz="2592"/>
            </a:pPr>
            <a:r>
              <a:t>50 academics, research and technical staff, ~40 PhD students (and counting!) </a:t>
            </a:r>
          </a:p>
          <a:p>
            <a:pPr marL="350345" marR="46817" indent="-317427" defTabSz="1053388">
              <a:lnSpc>
                <a:spcPct val="150000"/>
              </a:lnSpc>
              <a:spcBef>
                <a:spcPts val="600"/>
              </a:spcBef>
              <a:defRPr sz="2592"/>
            </a:pPr>
            <a:r>
              <a:t>2 International Spokespersons, 1 Deputy Spokesperson, 4 UK PIs</a:t>
            </a:r>
          </a:p>
          <a:p>
            <a:pPr marL="350345" marR="46817" indent="-317427" defTabSz="1053388">
              <a:lnSpc>
                <a:spcPct val="150000"/>
              </a:lnSpc>
              <a:spcBef>
                <a:spcPts val="600"/>
              </a:spcBef>
              <a:defRPr sz="2592"/>
            </a:pPr>
            <a:r>
              <a:t>Engineers providing critically important support for our physics programme </a:t>
            </a:r>
          </a:p>
          <a:p>
            <a:pPr marL="350345" marR="46817" indent="-317427" defTabSz="1053388">
              <a:lnSpc>
                <a:spcPct val="150000"/>
              </a:lnSpc>
              <a:spcBef>
                <a:spcPts val="600"/>
              </a:spcBef>
              <a:defRPr sz="2592"/>
            </a:pPr>
            <a:r>
              <a:t>Close collaboration with other departments: MSSL, Med. Physics</a:t>
            </a:r>
          </a:p>
        </p:txBody>
      </p:sp>
      <p:sp>
        <p:nvSpPr>
          <p:cNvPr id="49" name="HEP — High Energy Physics (aka Particle Physics)"/>
          <p:cNvSpPr txBox="1"/>
          <p:nvPr/>
        </p:nvSpPr>
        <p:spPr>
          <a:xfrm>
            <a:off x="256751" y="86657"/>
            <a:ext cx="9967570" cy="55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HEP — High Energy Physics (aka Particle Physics)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1699489" y="9022079"/>
            <a:ext cx="255759" cy="352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" name="Energy Frontier with ATLAS at LHC…"/>
          <p:cNvSpPr txBox="1"/>
          <p:nvPr/>
        </p:nvSpPr>
        <p:spPr>
          <a:xfrm>
            <a:off x="389219" y="3498850"/>
            <a:ext cx="12226361" cy="578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Energy Frontier with </a:t>
            </a:r>
            <a:r>
              <a:rPr b="1">
                <a:solidFill>
                  <a:schemeClr val="accent5"/>
                </a:solidFill>
              </a:rPr>
              <a:t>ATLAS</a:t>
            </a:r>
            <a:r>
              <a:t> at </a:t>
            </a:r>
            <a:r>
              <a:rPr b="1">
                <a:solidFill>
                  <a:schemeClr val="accent5"/>
                </a:solidFill>
              </a:rPr>
              <a:t>LHC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Neutrino Oscillations with </a:t>
            </a:r>
            <a:r>
              <a:rPr b="1">
                <a:solidFill>
                  <a:schemeClr val="accent5"/>
                </a:solidFill>
              </a:rPr>
              <a:t>NOVA</a:t>
            </a:r>
            <a:r>
              <a:t>, </a:t>
            </a:r>
            <a:r>
              <a:rPr b="1">
                <a:solidFill>
                  <a:schemeClr val="accent5"/>
                </a:solidFill>
              </a:rPr>
              <a:t>DUNE </a:t>
            </a:r>
            <a:r>
              <a:t>and  </a:t>
            </a:r>
            <a:r>
              <a:rPr b="1">
                <a:solidFill>
                  <a:schemeClr val="accent5"/>
                </a:solidFill>
              </a:rPr>
              <a:t>CHIPS </a:t>
            </a:r>
            <a:r>
              <a:t>(</a:t>
            </a:r>
            <a:r>
              <a:rPr b="1">
                <a:solidFill>
                  <a:schemeClr val="accent5"/>
                </a:solidFill>
              </a:rPr>
              <a:t>MINOS </a:t>
            </a:r>
            <a:r>
              <a:t>legacy!)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Neutrinoless Double Beta Decay with </a:t>
            </a:r>
            <a:r>
              <a:rPr b="1">
                <a:solidFill>
                  <a:schemeClr val="accent5"/>
                </a:solidFill>
              </a:rPr>
              <a:t>SuperNEMO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Muon Physics: Magnetic moment (</a:t>
            </a:r>
            <a:r>
              <a:rPr b="1">
                <a:solidFill>
                  <a:schemeClr val="accent5"/>
                </a:solidFill>
              </a:rPr>
              <a:t>FNAL g-2</a:t>
            </a:r>
            <a:r>
              <a:t>); Charged Lepton Flavour violation (</a:t>
            </a:r>
            <a:r>
              <a:rPr b="1">
                <a:solidFill>
                  <a:schemeClr val="accent5"/>
                </a:solidFill>
              </a:rPr>
              <a:t>Mu2e, Mu3e</a:t>
            </a:r>
            <a:r>
              <a:t>)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Direct detection of dark matter with </a:t>
            </a:r>
            <a:r>
              <a:rPr b="1">
                <a:solidFill>
                  <a:schemeClr val="accent5"/>
                </a:solidFill>
              </a:rPr>
              <a:t>LZ</a:t>
            </a:r>
            <a:r>
              <a:t> experiment 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Ultra High Energy neutrinos at South Pole (</a:t>
            </a:r>
            <a:r>
              <a:rPr b="1">
                <a:solidFill>
                  <a:schemeClr val="accent5"/>
                </a:solidFill>
              </a:rPr>
              <a:t>ANITA/ARA</a:t>
            </a:r>
            <a:r>
              <a:t>)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rPr b="1">
                <a:solidFill>
                  <a:schemeClr val="accent5"/>
                </a:solidFill>
              </a:rPr>
              <a:t>Theoretical studies</a:t>
            </a:r>
            <a:r>
              <a:t> of strong interactions, QCD, and physics beyond the standard model 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Novel accelerator technologies, </a:t>
            </a:r>
            <a:r>
              <a:rPr b="1">
                <a:solidFill>
                  <a:schemeClr val="accent5"/>
                </a:solidFill>
              </a:rPr>
              <a:t>AWAKE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Novel </a:t>
            </a:r>
            <a:r>
              <a:rPr b="1">
                <a:solidFill>
                  <a:schemeClr val="accent5"/>
                </a:solidFill>
              </a:rPr>
              <a:t>DAQ</a:t>
            </a:r>
            <a:r>
              <a:t> (Data Acquisition) approaches inside and outside of particle physics 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t>Developing novel instrumentation for future experiments and their applications in </a:t>
            </a:r>
            <a:r>
              <a:rPr b="1">
                <a:solidFill>
                  <a:schemeClr val="accent5"/>
                </a:solidFill>
              </a:rPr>
              <a:t>proton cancer therapy</a:t>
            </a:r>
            <a:r>
              <a:t> and </a:t>
            </a:r>
            <a:r>
              <a:rPr b="1">
                <a:solidFill>
                  <a:schemeClr val="accent5"/>
                </a:solidFill>
              </a:rPr>
              <a:t>muon tomography</a:t>
            </a:r>
            <a:r>
              <a:t> 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rPr b="1">
                <a:solidFill>
                  <a:schemeClr val="accent5"/>
                </a:solidFill>
              </a:rPr>
              <a:t>Weak Measurements</a:t>
            </a:r>
            <a:r>
              <a:t> in Quantum Mechanics </a:t>
            </a:r>
          </a:p>
          <a:p>
            <a:pPr marL="357011" marR="73982" indent="-283028" defTabSz="1658111">
              <a:lnSpc>
                <a:spcPct val="120000"/>
              </a:lnSpc>
              <a:buSzPct val="100000"/>
              <a:buChar char="•"/>
              <a:defRPr sz="2300"/>
            </a:pPr>
            <a:r>
              <a:rPr b="1">
                <a:solidFill>
                  <a:schemeClr val="accent5"/>
                </a:solidFill>
              </a:rPr>
              <a:t>Data Science</a:t>
            </a:r>
            <a:r>
              <a:t> for HEP, industry and medicine </a:t>
            </a:r>
          </a:p>
        </p:txBody>
      </p:sp>
      <p:pic>
        <p:nvPicPr>
          <p:cNvPr id="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28009" y="1254444"/>
            <a:ext cx="1998720" cy="2046120"/>
          </a:xfrm>
          <a:prstGeom prst="rect">
            <a:avLst/>
          </a:prstGeom>
        </p:spPr>
      </p:pic>
      <p:pic>
        <p:nvPicPr>
          <p:cNvPr id="54" name="pasted-image-small.png" descr="pasted-image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15" y="1276275"/>
            <a:ext cx="3080083" cy="2046120"/>
          </a:xfrm>
          <a:prstGeom prst="rect">
            <a:avLst/>
          </a:prstGeom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8974" y="1199660"/>
            <a:ext cx="3080084" cy="2155689"/>
          </a:xfrm>
          <a:prstGeom prst="rect">
            <a:avLst/>
          </a:prstGeom>
        </p:spPr>
      </p:pic>
      <p:pic>
        <p:nvPicPr>
          <p:cNvPr id="56" name="15338450858_abcf676df7_o-small.jpg" descr="15338450858_abcf676df7_o-smal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4234" y="1386163"/>
            <a:ext cx="2678599" cy="1782682"/>
          </a:xfrm>
          <a:prstGeom prst="rect">
            <a:avLst/>
          </a:prstGeom>
        </p:spPr>
      </p:pic>
      <p:sp>
        <p:nvSpPr>
          <p:cNvPr id="57" name="http://www.hep.ucl.ac.uk/"/>
          <p:cNvSpPr txBox="1"/>
          <p:nvPr/>
        </p:nvSpPr>
        <p:spPr>
          <a:xfrm>
            <a:off x="7242090" y="710502"/>
            <a:ext cx="4774965" cy="549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marL="73982" marR="73982" defTabSz="1658111">
              <a:defRPr b="1" sz="3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/>
            <a:r>
              <a:t>http://www.hep.ucl.ac.uk/</a:t>
            </a:r>
          </a:p>
        </p:txBody>
      </p:sp>
      <p:sp>
        <p:nvSpPr>
          <p:cNvPr id="58" name="HEP Research"/>
          <p:cNvSpPr txBox="1"/>
          <p:nvPr/>
        </p:nvSpPr>
        <p:spPr>
          <a:xfrm>
            <a:off x="3843694" y="43661"/>
            <a:ext cx="3687086" cy="64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solidFill>
                  <a:srgbClr val="FFFFFF"/>
                </a:solidFill>
              </a:defRPr>
            </a:lvl1pPr>
          </a:lstStyle>
          <a:p>
            <a:pPr/>
            <a:r>
              <a:t>HEP Research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1B0BA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1B0BA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