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71" r:id="rId5"/>
    <p:sldId id="263" r:id="rId6"/>
    <p:sldId id="280" r:id="rId7"/>
    <p:sldId id="281" r:id="rId8"/>
    <p:sldId id="264" r:id="rId9"/>
    <p:sldId id="275" r:id="rId10"/>
    <p:sldId id="276" r:id="rId11"/>
    <p:sldId id="277" r:id="rId12"/>
    <p:sldId id="265" r:id="rId13"/>
    <p:sldId id="267" r:id="rId14"/>
    <p:sldId id="282" r:id="rId15"/>
    <p:sldId id="283" r:id="rId16"/>
    <p:sldId id="284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1" autoAdjust="0"/>
    <p:restoredTop sz="94655" autoAdjust="0"/>
  </p:normalViewPr>
  <p:slideViewPr>
    <p:cSldViewPr>
      <p:cViewPr varScale="1">
        <p:scale>
          <a:sx n="89" d="100"/>
          <a:sy n="89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FB38-6199-42A2-A581-005F4E03728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7063-BAF9-425E-8686-37E5D079A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9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FB38-6199-42A2-A581-005F4E03728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7063-BAF9-425E-8686-37E5D079A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0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FB38-6199-42A2-A581-005F4E03728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7063-BAF9-425E-8686-37E5D079A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68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FB38-6199-42A2-A581-005F4E03728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7063-BAF9-425E-8686-37E5D079AF3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67544" y="260648"/>
            <a:ext cx="8208912" cy="7200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6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FB38-6199-42A2-A581-005F4E03728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7063-BAF9-425E-8686-37E5D079A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72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FB38-6199-42A2-A581-005F4E03728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7063-BAF9-425E-8686-37E5D079A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30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FB38-6199-42A2-A581-005F4E03728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7063-BAF9-425E-8686-37E5D079A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79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FB38-6199-42A2-A581-005F4E03728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7063-BAF9-425E-8686-37E5D079A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78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FB38-6199-42A2-A581-005F4E03728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7063-BAF9-425E-8686-37E5D079A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19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FB38-6199-42A2-A581-005F4E03728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7063-BAF9-425E-8686-37E5D079A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07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FB38-6199-42A2-A581-005F4E03728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7063-BAF9-425E-8686-37E5D079A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DFB38-6199-42A2-A581-005F4E03728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37063-BAF9-425E-8686-37E5D079A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6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ABC130</a:t>
            </a:r>
            <a:br>
              <a:rPr lang="en-GB" dirty="0" smtClean="0"/>
            </a:br>
            <a:r>
              <a:rPr lang="en-GB" dirty="0" smtClean="0"/>
              <a:t>reception tests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Bruce Gallop et 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5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Bidirectional signals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Left, with </a:t>
            </a:r>
            <a:r>
              <a:rPr lang="en-GB" dirty="0" err="1" smtClean="0"/>
              <a:t>dir</a:t>
            </a:r>
            <a:r>
              <a:rPr lang="en-GB" dirty="0" smtClean="0"/>
              <a:t> = 0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1" y="1772816"/>
            <a:ext cx="8229598" cy="4377238"/>
            <a:chOff x="457201" y="1772816"/>
            <a:chExt cx="8229598" cy="4377238"/>
          </a:xfrm>
        </p:grpSpPr>
        <p:pic>
          <p:nvPicPr>
            <p:cNvPr id="4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1" y="2228416"/>
              <a:ext cx="4038598" cy="3269529"/>
            </a:xfrm>
            <a:prstGeom prst="rect">
              <a:avLst/>
            </a:prstGeom>
          </p:spPr>
        </p:pic>
        <p:pic>
          <p:nvPicPr>
            <p:cNvPr id="5" name="Content Placeholder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1" y="2228416"/>
              <a:ext cx="4038598" cy="32695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67744" y="5766021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“0”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84168" y="5780722"/>
              <a:ext cx="1179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Not driven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544" y="1772816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XOFF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1412" y="1772816"/>
              <a:ext cx="666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DATA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390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Send command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Multiplex L0 and COM (40 into 80)</a:t>
            </a:r>
          </a:p>
          <a:p>
            <a:pPr lvl="1"/>
            <a:r>
              <a:rPr lang="en-GB" dirty="0" smtClean="0"/>
              <a:t>Read register 0x20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934265" y="2132856"/>
            <a:ext cx="6408713" cy="4222251"/>
            <a:chOff x="611560" y="1268760"/>
            <a:chExt cx="8064896" cy="5313394"/>
          </a:xfrm>
        </p:grpSpPr>
        <p:pic>
          <p:nvPicPr>
            <p:cNvPr id="4" name="Content Placeholder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27" b="11492"/>
            <a:stretch/>
          </p:blipFill>
          <p:spPr>
            <a:xfrm>
              <a:off x="611560" y="1268760"/>
              <a:ext cx="8064896" cy="531339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78191" y="4453662"/>
              <a:ext cx="4482593" cy="374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1 0 1 1 </a:t>
              </a:r>
              <a:r>
                <a:rPr lang="en-GB" sz="1600" dirty="0" smtClean="0">
                  <a:solidFill>
                    <a:srgbClr val="FF0000"/>
                  </a:solidFill>
                </a:rPr>
                <a:t>1 1 1 0 </a:t>
              </a:r>
              <a:r>
                <a:rPr lang="en-GB" sz="1600" dirty="0" smtClean="0"/>
                <a:t>1 1 1 1 1 </a:t>
              </a:r>
              <a:r>
                <a:rPr lang="en-GB" sz="1600" dirty="0" smtClean="0">
                  <a:solidFill>
                    <a:srgbClr val="FF0000"/>
                  </a:solidFill>
                </a:rPr>
                <a:t>1 1 1 1 1 </a:t>
              </a:r>
              <a:r>
                <a:rPr lang="en-GB" sz="1600" dirty="0" smtClean="0"/>
                <a:t>0 1 0 0 0 0 0 </a:t>
              </a:r>
              <a:r>
                <a:rPr lang="en-GB" sz="1600" dirty="0" smtClean="0">
                  <a:solidFill>
                    <a:srgbClr val="FF0000"/>
                  </a:solidFill>
                </a:rPr>
                <a:t>0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78190" y="3573016"/>
              <a:ext cx="5269492" cy="387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Header    </a:t>
              </a:r>
              <a:r>
                <a:rPr lang="en-GB" sz="1400" dirty="0" smtClean="0">
                  <a:solidFill>
                    <a:srgbClr val="FF0000"/>
                  </a:solidFill>
                </a:rPr>
                <a:t>Type</a:t>
              </a:r>
              <a:r>
                <a:rPr lang="en-GB" sz="1400" dirty="0" smtClean="0"/>
                <a:t>       HCC           </a:t>
              </a:r>
              <a:r>
                <a:rPr lang="en-GB" sz="1400" dirty="0" smtClean="0">
                  <a:solidFill>
                    <a:srgbClr val="FF0000"/>
                  </a:solidFill>
                </a:rPr>
                <a:t>ABC</a:t>
              </a:r>
              <a:r>
                <a:rPr lang="en-GB" sz="1400" dirty="0" smtClean="0"/>
                <a:t>         </a:t>
              </a:r>
              <a:r>
                <a:rPr lang="en-GB" sz="1400" dirty="0" err="1" smtClean="0"/>
                <a:t>Reg</a:t>
              </a:r>
              <a:r>
                <a:rPr lang="en-GB" sz="1400" dirty="0" smtClean="0"/>
                <a:t>                </a:t>
              </a:r>
              <a:r>
                <a:rPr lang="en-GB" sz="1400" dirty="0" smtClean="0">
                  <a:solidFill>
                    <a:srgbClr val="FF0000"/>
                  </a:solidFill>
                </a:rPr>
                <a:t>Read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5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Unfortunately…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 smtClean="0"/>
              <a:t>don’t see data on the data line</a:t>
            </a:r>
          </a:p>
          <a:p>
            <a:r>
              <a:rPr lang="en-GB" dirty="0" smtClean="0"/>
              <a:t>Seems to be driving a constant 0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922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we’ve tried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Turn on clocks</a:t>
            </a:r>
          </a:p>
          <a:p>
            <a:r>
              <a:rPr lang="en-GB" dirty="0" smtClean="0"/>
              <a:t>Turn on regulators</a:t>
            </a:r>
          </a:p>
          <a:p>
            <a:r>
              <a:rPr lang="en-GB" dirty="0" smtClean="0"/>
              <a:t>Send command to turn on output FIFOs</a:t>
            </a:r>
          </a:p>
          <a:p>
            <a:pPr lvl="1"/>
            <a:r>
              <a:rPr lang="en-GB" dirty="0" smtClean="0"/>
              <a:t>Without which no data is expected</a:t>
            </a:r>
          </a:p>
          <a:p>
            <a:r>
              <a:rPr lang="en-GB" dirty="0" smtClean="0"/>
              <a:t>Send command which generates data</a:t>
            </a:r>
          </a:p>
          <a:p>
            <a:pPr lvl="1"/>
            <a:r>
              <a:rPr lang="en-GB" dirty="0" smtClean="0"/>
              <a:t>Read register (two varieties)</a:t>
            </a:r>
          </a:p>
          <a:p>
            <a:pPr lvl="1"/>
            <a:r>
              <a:rPr lang="en-GB" dirty="0" smtClean="0"/>
              <a:t>R3</a:t>
            </a:r>
          </a:p>
          <a:p>
            <a:pPr lvl="1"/>
            <a:r>
              <a:rPr lang="en-GB" dirty="0" smtClean="0"/>
              <a:t>L1</a:t>
            </a:r>
          </a:p>
          <a:p>
            <a:pPr lvl="1"/>
            <a:r>
              <a:rPr lang="en-GB" dirty="0" smtClean="0"/>
              <a:t>Data from neighbour</a:t>
            </a:r>
          </a:p>
          <a:p>
            <a:pPr lvl="1"/>
            <a:r>
              <a:rPr lang="en-GB" dirty="0" smtClean="0"/>
              <a:t>Each have different FIFOs</a:t>
            </a:r>
          </a:p>
        </p:txBody>
      </p:sp>
    </p:spTree>
    <p:extLst>
      <p:ext uri="{BB962C8B-B14F-4D97-AF65-F5344CB8AC3E}">
        <p14:creationId xmlns:p14="http://schemas.microsoft.com/office/powerpoint/2010/main" val="41465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Multiplexer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Write </a:t>
            </a:r>
            <a:r>
              <a:rPr lang="en-GB" dirty="0" err="1" smtClean="0"/>
              <a:t>Reg</a:t>
            </a:r>
            <a:r>
              <a:rPr lang="en-GB" dirty="0" smtClean="0"/>
              <a:t> 0x7 = 0x4010</a:t>
            </a:r>
            <a:endParaRPr lang="en-GB" dirty="0"/>
          </a:p>
          <a:p>
            <a:r>
              <a:rPr lang="en-GB" dirty="0" smtClean="0"/>
              <a:t>(Preamp)</a:t>
            </a:r>
          </a:p>
          <a:p>
            <a:pPr lvl="1"/>
            <a:r>
              <a:rPr lang="en-GB" dirty="0" smtClean="0"/>
              <a:t>0 </a:t>
            </a:r>
            <a:r>
              <a:rPr lang="en-GB" dirty="0"/>
              <a:t>= </a:t>
            </a:r>
            <a:r>
              <a:rPr lang="en-GB" dirty="0" smtClean="0"/>
              <a:t>26mV</a:t>
            </a:r>
          </a:p>
          <a:p>
            <a:pPr lvl="1"/>
            <a:r>
              <a:rPr lang="en-GB" dirty="0" smtClean="0"/>
              <a:t>4 </a:t>
            </a:r>
            <a:r>
              <a:rPr lang="en-GB" dirty="0"/>
              <a:t>= </a:t>
            </a:r>
            <a:r>
              <a:rPr lang="en-GB" dirty="0" smtClean="0"/>
              <a:t>31</a:t>
            </a:r>
          </a:p>
          <a:p>
            <a:pPr lvl="1"/>
            <a:r>
              <a:rPr lang="en-GB" dirty="0" smtClean="0"/>
              <a:t>8 </a:t>
            </a:r>
            <a:r>
              <a:rPr lang="en-GB" dirty="0"/>
              <a:t>= </a:t>
            </a:r>
            <a:r>
              <a:rPr lang="en-GB" dirty="0" smtClean="0"/>
              <a:t>36</a:t>
            </a:r>
          </a:p>
          <a:p>
            <a:pPr lvl="1"/>
            <a:r>
              <a:rPr lang="en-GB" dirty="0" smtClean="0"/>
              <a:t>12 </a:t>
            </a:r>
            <a:r>
              <a:rPr lang="en-GB" dirty="0"/>
              <a:t>= </a:t>
            </a:r>
            <a:r>
              <a:rPr lang="en-GB" dirty="0" smtClean="0"/>
              <a:t>41</a:t>
            </a:r>
          </a:p>
          <a:p>
            <a:pPr lvl="1"/>
            <a:r>
              <a:rPr lang="en-GB" dirty="0" smtClean="0"/>
              <a:t>16 </a:t>
            </a:r>
            <a:r>
              <a:rPr lang="en-GB" dirty="0"/>
              <a:t>= </a:t>
            </a:r>
            <a:r>
              <a:rPr lang="en-GB" dirty="0" smtClean="0"/>
              <a:t>46</a:t>
            </a:r>
          </a:p>
          <a:p>
            <a:pPr lvl="1"/>
            <a:r>
              <a:rPr lang="en-GB" dirty="0" smtClean="0"/>
              <a:t>20 </a:t>
            </a:r>
            <a:r>
              <a:rPr lang="en-GB" dirty="0"/>
              <a:t>= </a:t>
            </a:r>
            <a:r>
              <a:rPr lang="en-GB" dirty="0" smtClean="0"/>
              <a:t>51</a:t>
            </a:r>
          </a:p>
          <a:p>
            <a:pPr lvl="1"/>
            <a:r>
              <a:rPr lang="en-GB" dirty="0" smtClean="0"/>
              <a:t>24 </a:t>
            </a:r>
            <a:r>
              <a:rPr lang="en-GB" dirty="0"/>
              <a:t>= </a:t>
            </a:r>
            <a:r>
              <a:rPr lang="en-GB" dirty="0" smtClean="0"/>
              <a:t>56</a:t>
            </a:r>
          </a:p>
          <a:p>
            <a:pPr lvl="1"/>
            <a:r>
              <a:rPr lang="en-GB" dirty="0" smtClean="0"/>
              <a:t>28 </a:t>
            </a:r>
            <a:r>
              <a:rPr lang="en-GB" dirty="0"/>
              <a:t>= </a:t>
            </a:r>
            <a:r>
              <a:rPr lang="en-GB" dirty="0" smtClean="0"/>
              <a:t>61</a:t>
            </a:r>
          </a:p>
          <a:p>
            <a:pPr lvl="1"/>
            <a:r>
              <a:rPr lang="en-GB" dirty="0" smtClean="0"/>
              <a:t>31 </a:t>
            </a:r>
            <a:r>
              <a:rPr lang="en-GB" dirty="0"/>
              <a:t>= </a:t>
            </a:r>
            <a:r>
              <a:rPr lang="en-GB" dirty="0" smtClean="0"/>
              <a:t>65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2492896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&lt;- With scope</a:t>
            </a:r>
          </a:p>
          <a:p>
            <a:endParaRPr lang="en-GB" dirty="0"/>
          </a:p>
          <a:p>
            <a:r>
              <a:rPr lang="en-GB" dirty="0" smtClean="0"/>
              <a:t>Redo with DVM</a:t>
            </a:r>
          </a:p>
          <a:p>
            <a:r>
              <a:rPr lang="en-GB" dirty="0"/>
              <a:t> </a:t>
            </a:r>
            <a:r>
              <a:rPr lang="en-GB" dirty="0" smtClean="0"/>
              <a:t>      0 </a:t>
            </a:r>
            <a:r>
              <a:rPr lang="en-GB" dirty="0"/>
              <a:t>= 56</a:t>
            </a:r>
          </a:p>
          <a:p>
            <a:r>
              <a:rPr lang="en-GB" dirty="0"/>
              <a:t>      </a:t>
            </a:r>
            <a:r>
              <a:rPr lang="en-GB" dirty="0" smtClean="0"/>
              <a:t>31 </a:t>
            </a:r>
            <a:r>
              <a:rPr lang="en-GB" dirty="0"/>
              <a:t>= 96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1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Other channels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Channel 6</a:t>
            </a:r>
            <a:r>
              <a:rPr lang="en-GB" dirty="0"/>
              <a:t>: 678mV   VCS </a:t>
            </a:r>
            <a:r>
              <a:rPr lang="en-GB" dirty="0" smtClean="0"/>
              <a:t>(nominal 900)</a:t>
            </a:r>
            <a:endParaRPr lang="en-GB" dirty="0"/>
          </a:p>
          <a:p>
            <a:r>
              <a:rPr lang="en-GB" dirty="0"/>
              <a:t>Channel </a:t>
            </a:r>
            <a:r>
              <a:rPr lang="en-GB" dirty="0" smtClean="0"/>
              <a:t>7</a:t>
            </a:r>
            <a:r>
              <a:rPr lang="en-GB" dirty="0"/>
              <a:t>: 751mV   VCD (nominal </a:t>
            </a:r>
            <a:r>
              <a:rPr lang="en-GB" dirty="0" smtClean="0"/>
              <a:t>600)</a:t>
            </a:r>
            <a:endParaRPr lang="en-GB" dirty="0"/>
          </a:p>
          <a:p>
            <a:r>
              <a:rPr lang="en-GB" dirty="0"/>
              <a:t>Channel </a:t>
            </a:r>
            <a:r>
              <a:rPr lang="en-GB" dirty="0" smtClean="0"/>
              <a:t>8</a:t>
            </a:r>
            <a:r>
              <a:rPr lang="en-GB" dirty="0"/>
              <a:t>: 756mV   VCSP (nominal </a:t>
            </a:r>
            <a:r>
              <a:rPr lang="en-GB" dirty="0" smtClean="0"/>
              <a:t>600)</a:t>
            </a:r>
            <a:endParaRPr lang="en-GB" dirty="0"/>
          </a:p>
          <a:p>
            <a:r>
              <a:rPr lang="en-GB" dirty="0"/>
              <a:t>Channel </a:t>
            </a:r>
            <a:r>
              <a:rPr lang="en-GB" dirty="0" smtClean="0"/>
              <a:t>9</a:t>
            </a:r>
            <a:r>
              <a:rPr lang="en-GB" dirty="0"/>
              <a:t>: 309mV   VBASE (nominal </a:t>
            </a:r>
            <a:r>
              <a:rPr lang="en-GB" dirty="0" smtClean="0"/>
              <a:t>500)</a:t>
            </a:r>
            <a:endParaRPr lang="en-GB" dirty="0"/>
          </a:p>
          <a:p>
            <a:r>
              <a:rPr lang="en-GB" dirty="0"/>
              <a:t>Channel </a:t>
            </a:r>
            <a:r>
              <a:rPr lang="en-GB" dirty="0" smtClean="0"/>
              <a:t>10</a:t>
            </a:r>
            <a:r>
              <a:rPr lang="en-GB" dirty="0"/>
              <a:t>: 279mV  VB (nominal </a:t>
            </a:r>
            <a:r>
              <a:rPr lang="en-GB" dirty="0" smtClean="0"/>
              <a:t>450)</a:t>
            </a:r>
            <a:endParaRPr lang="en-GB" dirty="0"/>
          </a:p>
          <a:p>
            <a:r>
              <a:rPr lang="en-GB" dirty="0"/>
              <a:t>Channel </a:t>
            </a:r>
            <a:r>
              <a:rPr lang="en-GB" dirty="0" smtClean="0"/>
              <a:t>11</a:t>
            </a:r>
            <a:r>
              <a:rPr lang="en-GB" dirty="0"/>
              <a:t>: </a:t>
            </a:r>
            <a:r>
              <a:rPr lang="en-GB" dirty="0" smtClean="0">
                <a:solidFill>
                  <a:srgbClr val="FF0000"/>
                </a:solidFill>
              </a:rPr>
              <a:t>37mV</a:t>
            </a:r>
            <a:r>
              <a:rPr lang="en-GB" dirty="0" smtClean="0"/>
              <a:t>   </a:t>
            </a:r>
            <a:r>
              <a:rPr lang="en-GB" dirty="0"/>
              <a:t>VBG (nominal </a:t>
            </a:r>
            <a:r>
              <a:rPr lang="en-GB" dirty="0" smtClean="0"/>
              <a:t>592)</a:t>
            </a:r>
          </a:p>
          <a:p>
            <a:pPr lvl="2"/>
            <a:r>
              <a:rPr lang="en-GB" dirty="0" smtClean="0"/>
              <a:t>Oops, </a:t>
            </a:r>
            <a:r>
              <a:rPr lang="en-GB" dirty="0" err="1" smtClean="0"/>
              <a:t>testres</a:t>
            </a:r>
            <a:r>
              <a:rPr lang="en-GB" dirty="0" smtClean="0"/>
              <a:t> is wrong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2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Fix band gap voltage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Disconnect </a:t>
            </a:r>
            <a:r>
              <a:rPr lang="en-GB" dirty="0" err="1" smtClean="0"/>
              <a:t>testres</a:t>
            </a:r>
            <a:r>
              <a:rPr lang="en-GB" dirty="0" smtClean="0"/>
              <a:t> from driver board</a:t>
            </a:r>
          </a:p>
          <a:p>
            <a:pPr lvl="1"/>
            <a:r>
              <a:rPr lang="en-GB" dirty="0" smtClean="0"/>
              <a:t>6: </a:t>
            </a:r>
            <a:r>
              <a:rPr lang="en-GB" dirty="0"/>
              <a:t>678</a:t>
            </a:r>
          </a:p>
          <a:p>
            <a:pPr lvl="1"/>
            <a:r>
              <a:rPr lang="en-GB" dirty="0"/>
              <a:t>7: 748mV</a:t>
            </a:r>
          </a:p>
          <a:p>
            <a:pPr lvl="1"/>
            <a:r>
              <a:rPr lang="en-GB" dirty="0"/>
              <a:t>8: 753</a:t>
            </a:r>
          </a:p>
          <a:p>
            <a:pPr lvl="1"/>
            <a:r>
              <a:rPr lang="en-GB" dirty="0"/>
              <a:t>9: 309</a:t>
            </a:r>
          </a:p>
          <a:p>
            <a:pPr lvl="1"/>
            <a:r>
              <a:rPr lang="en-GB" dirty="0"/>
              <a:t>10: 280</a:t>
            </a:r>
          </a:p>
          <a:p>
            <a:pPr lvl="1"/>
            <a:r>
              <a:rPr lang="en-GB" dirty="0"/>
              <a:t>11: </a:t>
            </a:r>
            <a:r>
              <a:rPr lang="en-GB" dirty="0" smtClean="0"/>
              <a:t>620mV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8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Scan Test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Set </a:t>
            </a:r>
            <a:r>
              <a:rPr lang="en-GB" dirty="0" smtClean="0"/>
              <a:t>scan enable</a:t>
            </a:r>
          </a:p>
          <a:p>
            <a:pPr lvl="1"/>
            <a:r>
              <a:rPr lang="en-GB" dirty="0" smtClean="0"/>
              <a:t>Bit pattern comes out of </a:t>
            </a:r>
            <a:r>
              <a:rPr lang="en-GB" dirty="0" smtClean="0"/>
              <a:t>SDO</a:t>
            </a:r>
            <a:endParaRPr lang="en-GB" dirty="0" smtClean="0"/>
          </a:p>
          <a:p>
            <a:pPr lvl="1"/>
            <a:r>
              <a:rPr lang="en-GB" dirty="0" smtClean="0"/>
              <a:t>Longer pattern </a:t>
            </a:r>
            <a:r>
              <a:rPr lang="en-GB" dirty="0" smtClean="0"/>
              <a:t>on BC chain (as expected)</a:t>
            </a:r>
          </a:p>
          <a:p>
            <a:r>
              <a:rPr lang="en-GB" dirty="0"/>
              <a:t>Data clock scan chain (at least the part with 1s in it) is short enough that it’s easy to see changes directly on the scope</a:t>
            </a:r>
          </a:p>
          <a:p>
            <a:pPr lvl="1"/>
            <a:r>
              <a:rPr lang="en-GB" dirty="0"/>
              <a:t>Can also capture on </a:t>
            </a:r>
            <a:r>
              <a:rPr lang="en-GB" dirty="0" err="1"/>
              <a:t>on</a:t>
            </a:r>
            <a:r>
              <a:rPr lang="en-GB" dirty="0"/>
              <a:t> HSIO</a:t>
            </a:r>
          </a:p>
          <a:p>
            <a:r>
              <a:rPr lang="en-GB" dirty="0"/>
              <a:t>Things that have an effect</a:t>
            </a:r>
          </a:p>
          <a:p>
            <a:pPr lvl="1"/>
            <a:r>
              <a:rPr lang="en-GB" dirty="0"/>
              <a:t>Read out (L1, R3, </a:t>
            </a:r>
            <a:r>
              <a:rPr lang="en-GB" dirty="0" err="1"/>
              <a:t>reg</a:t>
            </a:r>
            <a:r>
              <a:rPr lang="en-GB" dirty="0"/>
              <a:t>), all change same bit</a:t>
            </a:r>
          </a:p>
          <a:p>
            <a:pPr lvl="1"/>
            <a:r>
              <a:rPr lang="en-GB" dirty="0"/>
              <a:t>Data direction</a:t>
            </a:r>
          </a:p>
          <a:p>
            <a:pPr lvl="1"/>
            <a:r>
              <a:rPr lang="en-GB" dirty="0"/>
              <a:t>XOFF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442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Test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HSIO (the tried and tested DAQ board)</a:t>
            </a:r>
          </a:p>
          <a:p>
            <a:pPr lvl="1"/>
            <a:r>
              <a:rPr lang="en-GB" dirty="0" smtClean="0"/>
              <a:t>Generates/receives</a:t>
            </a:r>
          </a:p>
          <a:p>
            <a:pPr lvl="2"/>
            <a:r>
              <a:rPr lang="en-GB" dirty="0" smtClean="0"/>
              <a:t>LVDS fast signals</a:t>
            </a:r>
          </a:p>
          <a:p>
            <a:pPr lvl="2"/>
            <a:r>
              <a:rPr lang="en-GB" dirty="0" smtClean="0"/>
              <a:t>CMOS levels</a:t>
            </a:r>
          </a:p>
          <a:p>
            <a:r>
              <a:rPr lang="en-GB" dirty="0" smtClean="0"/>
              <a:t>Driver board</a:t>
            </a:r>
          </a:p>
          <a:p>
            <a:pPr lvl="1"/>
            <a:r>
              <a:rPr lang="en-GB" dirty="0" smtClean="0"/>
              <a:t>FPGA with persistent program</a:t>
            </a:r>
          </a:p>
          <a:p>
            <a:pPr lvl="1"/>
            <a:r>
              <a:rPr lang="en-GB" dirty="0" smtClean="0"/>
              <a:t>Can change signals as well</a:t>
            </a:r>
          </a:p>
          <a:p>
            <a:pPr lvl="1"/>
            <a:r>
              <a:rPr lang="en-GB" dirty="0" smtClean="0"/>
              <a:t>Small (fast to program)</a:t>
            </a:r>
          </a:p>
          <a:p>
            <a:pPr lvl="1"/>
            <a:r>
              <a:rPr lang="en-GB" dirty="0" smtClean="0"/>
              <a:t>Translate levels from LVDS to SLVS used by chip</a:t>
            </a:r>
          </a:p>
          <a:p>
            <a:r>
              <a:rPr lang="en-GB" dirty="0" smtClean="0"/>
              <a:t>Single chip card</a:t>
            </a:r>
          </a:p>
          <a:p>
            <a:pPr lvl="1"/>
            <a:r>
              <a:rPr lang="en-GB" dirty="0" smtClean="0"/>
              <a:t>Passive components + ABC130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4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Diced chips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113652" cy="4585239"/>
          </a:xfrm>
        </p:spPr>
      </p:pic>
    </p:spTree>
    <p:extLst>
      <p:ext uri="{BB962C8B-B14F-4D97-AF65-F5344CB8AC3E}">
        <p14:creationId xmlns:p14="http://schemas.microsoft.com/office/powerpoint/2010/main" val="22465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Dicing detail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Dicing not quite as </a:t>
            </a:r>
          </a:p>
          <a:p>
            <a:pPr marL="0" indent="0">
              <a:buNone/>
            </a:pPr>
            <a:r>
              <a:rPr lang="en-GB" dirty="0" smtClean="0"/>
              <a:t>    expected</a:t>
            </a:r>
          </a:p>
          <a:p>
            <a:endParaRPr lang="en-GB" dirty="0" smtClean="0"/>
          </a:p>
          <a:p>
            <a:r>
              <a:rPr lang="en-GB" dirty="0" smtClean="0"/>
              <a:t>Optimised for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TDC chip yield</a:t>
            </a:r>
          </a:p>
          <a:p>
            <a:endParaRPr lang="en-GB" dirty="0" smtClean="0"/>
          </a:p>
          <a:p>
            <a:r>
              <a:rPr lang="en-GB" dirty="0" smtClean="0"/>
              <a:t>To detriment of ABC130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3767564" y="1124745"/>
            <a:ext cx="5196923" cy="4608512"/>
            <a:chOff x="1619672" y="1124744"/>
            <a:chExt cx="6048672" cy="5363823"/>
          </a:xfrm>
        </p:grpSpPr>
        <p:pic>
          <p:nvPicPr>
            <p:cNvPr id="4" name="Picture 3" descr="ABC130_dice_zoom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4537" y="1510903"/>
              <a:ext cx="5114925" cy="3836194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1619672" y="4005064"/>
              <a:ext cx="60486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419872" y="1124744"/>
              <a:ext cx="0" cy="4536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535997" y="4393322"/>
              <a:ext cx="396043" cy="17259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211960" y="6119235"/>
              <a:ext cx="2169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Was another ABC130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336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One chip on a test board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819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Driver board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9050"/>
            <a:ext cx="8229600" cy="4927600"/>
          </a:xfrm>
        </p:spPr>
      </p:pic>
    </p:spTree>
    <p:extLst>
      <p:ext uri="{BB962C8B-B14F-4D97-AF65-F5344CB8AC3E}">
        <p14:creationId xmlns:p14="http://schemas.microsoft.com/office/powerpoint/2010/main" val="15903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Driver + </a:t>
            </a:r>
            <a:r>
              <a:rPr lang="en-GB" dirty="0" smtClean="0"/>
              <a:t>single chip board at </a:t>
            </a:r>
            <a:r>
              <a:rPr lang="en-GB" dirty="0" smtClean="0"/>
              <a:t>RAL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9050"/>
            <a:ext cx="8229600" cy="4927600"/>
          </a:xfrm>
        </p:spPr>
      </p:pic>
    </p:spTree>
    <p:extLst>
      <p:ext uri="{BB962C8B-B14F-4D97-AF65-F5344CB8AC3E}">
        <p14:creationId xmlns:p14="http://schemas.microsoft.com/office/powerpoint/2010/main" val="3486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Successes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Turn power on</a:t>
            </a:r>
          </a:p>
          <a:p>
            <a:pPr lvl="1"/>
            <a:r>
              <a:rPr lang="en-GB" dirty="0" smtClean="0"/>
              <a:t>See currents (changes with clocks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Regulated voltage</a:t>
            </a:r>
          </a:p>
          <a:p>
            <a:r>
              <a:rPr lang="en-GB" dirty="0" smtClean="0"/>
              <a:t>Send commands to chip</a:t>
            </a:r>
          </a:p>
          <a:p>
            <a:pPr lvl="1"/>
            <a:r>
              <a:rPr lang="en-GB" dirty="0" smtClean="0"/>
              <a:t>Correct </a:t>
            </a:r>
            <a:r>
              <a:rPr lang="en-GB" dirty="0" smtClean="0"/>
              <a:t>de-multiplexing </a:t>
            </a:r>
            <a:r>
              <a:rPr lang="en-GB" dirty="0" smtClean="0"/>
              <a:t>from L0</a:t>
            </a:r>
          </a:p>
          <a:p>
            <a:pPr lvl="1"/>
            <a:r>
              <a:rPr lang="en-GB" dirty="0" smtClean="0"/>
              <a:t>Set registers</a:t>
            </a:r>
          </a:p>
          <a:p>
            <a:pPr lvl="2"/>
            <a:r>
              <a:rPr lang="en-GB" dirty="0" smtClean="0"/>
              <a:t>The preamp current – Changes current </a:t>
            </a:r>
            <a:r>
              <a:rPr lang="en-GB" dirty="0" smtClean="0"/>
              <a:t>draw (30-38mA)</a:t>
            </a:r>
            <a:endParaRPr lang="en-GB" dirty="0" smtClean="0"/>
          </a:p>
          <a:p>
            <a:pPr lvl="2"/>
            <a:r>
              <a:rPr lang="en-GB" dirty="0" smtClean="0"/>
              <a:t>Direction </a:t>
            </a:r>
            <a:r>
              <a:rPr lang="en-GB" dirty="0" smtClean="0"/>
              <a:t>bit – </a:t>
            </a:r>
            <a:r>
              <a:rPr lang="en-GB" dirty="0" smtClean="0"/>
              <a:t>Changes from 0 to X</a:t>
            </a:r>
          </a:p>
          <a:p>
            <a:pPr lvl="2"/>
            <a:r>
              <a:rPr lang="en-GB" dirty="0" smtClean="0"/>
              <a:t>Drive currents – Changes voltage swing</a:t>
            </a:r>
          </a:p>
          <a:p>
            <a:pPr lvl="2"/>
            <a:r>
              <a:rPr lang="en-GB" dirty="0" smtClean="0"/>
              <a:t>Regulator voltage control</a:t>
            </a:r>
          </a:p>
          <a:p>
            <a:pPr lvl="1"/>
            <a:r>
              <a:rPr lang="en-GB" dirty="0" smtClean="0"/>
              <a:t>Responds only when addressed by correct 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1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Powering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Offset from </a:t>
            </a:r>
            <a:r>
              <a:rPr lang="en-GB" dirty="0" err="1" smtClean="0"/>
              <a:t>gnd</a:t>
            </a:r>
            <a:r>
              <a:rPr lang="en-GB" dirty="0" smtClean="0"/>
              <a:t> for SLVS signals</a:t>
            </a:r>
          </a:p>
          <a:p>
            <a:r>
              <a:rPr lang="en-GB" dirty="0" smtClean="0"/>
              <a:t>Regulator output voltages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2228416"/>
            <a:ext cx="8229600" cy="3269530"/>
            <a:chOff x="457200" y="2228416"/>
            <a:chExt cx="8229600" cy="3269530"/>
          </a:xfrm>
        </p:grpSpPr>
        <p:pic>
          <p:nvPicPr>
            <p:cNvPr id="6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228416"/>
              <a:ext cx="4038600" cy="3269530"/>
            </a:xfrm>
            <a:prstGeom prst="rect">
              <a:avLst/>
            </a:prstGeom>
          </p:spPr>
        </p:pic>
        <p:pic>
          <p:nvPicPr>
            <p:cNvPr id="7" name="Content Placeholder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228416"/>
              <a:ext cx="4038600" cy="326953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6465" y="2636912"/>
              <a:ext cx="554960" cy="27699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200" dirty="0" smtClean="0"/>
                <a:t>VDDD</a:t>
              </a:r>
              <a:endParaRPr lang="en-GB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861" y="3861048"/>
              <a:ext cx="476412" cy="27699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200" dirty="0" smtClean="0"/>
                <a:t>GND</a:t>
              </a:r>
              <a:endParaRPr lang="en-GB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16016" y="2650812"/>
              <a:ext cx="547907" cy="27699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200" dirty="0" smtClean="0"/>
                <a:t>VDDA</a:t>
              </a:r>
              <a:endParaRPr lang="en-GB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41412" y="3874948"/>
              <a:ext cx="476412" cy="27699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200" dirty="0" smtClean="0"/>
                <a:t>GND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47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498</Words>
  <Application>Microsoft Office PowerPoint</Application>
  <PresentationFormat>On-screen Show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ABC130 reception tests</vt:lpstr>
      <vt:lpstr>Test setup</vt:lpstr>
      <vt:lpstr>Diced chips</vt:lpstr>
      <vt:lpstr>Dicing detail</vt:lpstr>
      <vt:lpstr>One chip on a test board</vt:lpstr>
      <vt:lpstr>Driver board</vt:lpstr>
      <vt:lpstr>Driver + single chip board at RAL</vt:lpstr>
      <vt:lpstr>Successes</vt:lpstr>
      <vt:lpstr>Powering</vt:lpstr>
      <vt:lpstr>Bidirectional signals</vt:lpstr>
      <vt:lpstr>Send command</vt:lpstr>
      <vt:lpstr>Unfortunately…</vt:lpstr>
      <vt:lpstr>What we’ve tried</vt:lpstr>
      <vt:lpstr>Multiplexer</vt:lpstr>
      <vt:lpstr>Other channels</vt:lpstr>
      <vt:lpstr>Fix band gap voltage</vt:lpstr>
      <vt:lpstr>Scan Test data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bjg73</dc:creator>
  <cp:lastModifiedBy>bjg73</cp:lastModifiedBy>
  <cp:revision>28</cp:revision>
  <dcterms:created xsi:type="dcterms:W3CDTF">2013-12-09T09:23:25Z</dcterms:created>
  <dcterms:modified xsi:type="dcterms:W3CDTF">2013-12-10T17:34:06Z</dcterms:modified>
</cp:coreProperties>
</file>