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1" r:id="rId2"/>
    <p:sldId id="327" r:id="rId3"/>
    <p:sldId id="313" r:id="rId4"/>
    <p:sldId id="314" r:id="rId5"/>
    <p:sldId id="315" r:id="rId6"/>
    <p:sldId id="303" r:id="rId7"/>
    <p:sldId id="305" r:id="rId8"/>
    <p:sldId id="329" r:id="rId9"/>
    <p:sldId id="330" r:id="rId10"/>
    <p:sldId id="316" r:id="rId11"/>
    <p:sldId id="318" r:id="rId12"/>
    <p:sldId id="321" r:id="rId13"/>
    <p:sldId id="323" r:id="rId14"/>
    <p:sldId id="320" r:id="rId15"/>
    <p:sldId id="319" r:id="rId16"/>
    <p:sldId id="280" r:id="rId17"/>
    <p:sldId id="328" r:id="rId18"/>
    <p:sldId id="326" r:id="rId19"/>
    <p:sldId id="325" r:id="rId20"/>
    <p:sldId id="306" r:id="rId21"/>
    <p:sldId id="307" r:id="rId22"/>
    <p:sldId id="309" r:id="rId23"/>
    <p:sldId id="300" r:id="rId24"/>
    <p:sldId id="264" r:id="rId25"/>
    <p:sldId id="292" r:id="rId26"/>
    <p:sldId id="302" r:id="rId27"/>
    <p:sldId id="310" r:id="rId28"/>
    <p:sldId id="269" r:id="rId29"/>
    <p:sldId id="270" r:id="rId30"/>
    <p:sldId id="275" r:id="rId31"/>
    <p:sldId id="281" r:id="rId32"/>
    <p:sldId id="282" r:id="rId33"/>
    <p:sldId id="283" r:id="rId34"/>
    <p:sldId id="293" r:id="rId35"/>
    <p:sldId id="31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71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FFDA-09C8-F145-B9FA-76383BEB3D57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235-5FD5-AC4F-ADE8-AF9921239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B887FF-5256-5542-BDE7-5D973B085E9B}" type="datetime1">
              <a:rPr lang="en-US"/>
              <a:pPr>
                <a:defRPr/>
              </a:pPr>
              <a:t>12/1/10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E2A954-8E23-1C4A-B2D1-9725F530C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AF32-151A-674E-8D7D-18E01F1A5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F542-0930-C54A-90A8-2E380505F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5175-C7D3-314F-BE72-CB0C0F272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12D2-AA48-7D4C-B7AE-45BF323D9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1D90-10FC-0343-8787-87E915D11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D53A-7148-164C-96AC-0D8FFFF26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68AA-40B3-3644-B743-40BF43BC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D7DB-59AE-8D4B-B7EE-AA9B4C187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FE97-ACDF-754E-A2CE-FBF86F903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762B-6063-9E4D-BA91-EDA5540E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B787-6455-ED4A-AC30-23D7E159D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8D41591-233E-E547-AEFC-79F2FB67B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Discussion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1" y="1417638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Overview of the list of activities toward a first version of ABCN in 130nm   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Slides for</a:t>
            </a:r>
            <a:r>
              <a:rPr lang="en-US" sz="2400" dirty="0" smtClean="0">
                <a:latin typeface="+mn-lt"/>
              </a:rPr>
              <a:t> specific </a:t>
            </a:r>
            <a:r>
              <a:rPr lang="en-US" sz="2400" dirty="0" smtClean="0">
                <a:latin typeface="+mn-lt"/>
              </a:rPr>
              <a:t>domains</a:t>
            </a:r>
            <a:r>
              <a:rPr lang="en-US" sz="2400" dirty="0" smtClean="0">
                <a:latin typeface="+mn-lt"/>
              </a:rPr>
              <a:t> (in black) : </a:t>
            </a:r>
            <a:endParaRPr lang="en-US" sz="2400" dirty="0" smtClean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Front-End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RAM design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/>
              <a:t>Data and Command format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DCDC implementation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The way to progress (milestones etc…)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RAM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959852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RAM cell (2.2x2.5um</a:t>
            </a:r>
            <a:r>
              <a:rPr lang="en-US" sz="2400" baseline="30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) and RAM generator design work is currently started in PH/ME (C. </a:t>
            </a:r>
            <a:r>
              <a:rPr lang="en-US" sz="2400" dirty="0" err="1" smtClean="0">
                <a:latin typeface="+mn-lt"/>
              </a:rPr>
              <a:t>Paillard</a:t>
            </a:r>
            <a:r>
              <a:rPr lang="en-US" sz="2400" dirty="0" smtClean="0">
                <a:latin typeface="+mn-lt"/>
              </a:rPr>
              <a:t> + student, not specific to ATLAS)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/>
              <a:t>Best case availability : Summer 2011, 256x256 block</a:t>
            </a: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1</a:t>
            </a:r>
            <a:r>
              <a:rPr lang="en-US" sz="2400" baseline="30000" dirty="0" smtClean="0">
                <a:latin typeface="+mn-lt"/>
              </a:rPr>
              <a:t>st</a:t>
            </a:r>
            <a:r>
              <a:rPr lang="en-US" sz="2400" dirty="0" smtClean="0">
                <a:latin typeface="+mn-lt"/>
              </a:rPr>
              <a:t> version does not include ECC (ECC may be needed for long latency time as in L0/L1 architecture)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Support from experiments </a:t>
            </a:r>
            <a:r>
              <a:rPr lang="en-US" sz="2400" dirty="0" smtClean="0"/>
              <a:t>welcome for TID/SEU radiation tests (Summer 2011)</a:t>
            </a:r>
            <a:r>
              <a:rPr lang="en-US" sz="2400" dirty="0" smtClean="0">
                <a:latin typeface="+mn-lt"/>
              </a:rPr>
              <a:t> Availability best case : Summer 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2" y="548416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We will build regular contacts with PH/ME to understand specifications and progress, tests to be carried 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Digital Functions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13594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 (Missing) </a:t>
            </a:r>
            <a:r>
              <a:rPr lang="en-US" sz="2400" dirty="0" smtClean="0">
                <a:latin typeface="Arial"/>
                <a:cs typeface="Arial"/>
              </a:rPr>
              <a:t>one person for building the code for the new readout </a:t>
            </a:r>
            <a:r>
              <a:rPr lang="en-US" sz="2400" dirty="0" smtClean="0">
                <a:latin typeface="Arial"/>
                <a:cs typeface="Arial"/>
              </a:rPr>
              <a:t>part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(Missing) </a:t>
            </a:r>
            <a:r>
              <a:rPr lang="en-US" sz="2400" dirty="0" smtClean="0"/>
              <a:t>one person for building the code for the</a:t>
            </a:r>
            <a:r>
              <a:rPr lang="en-US" sz="2400" dirty="0" smtClean="0"/>
              <a:t> L0/L1 inclusion</a:t>
            </a: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Specifications</a:t>
            </a:r>
            <a:r>
              <a:rPr lang="en-US" sz="2400" dirty="0" smtClean="0">
                <a:latin typeface="+mn-lt"/>
              </a:rPr>
              <a:t> of readout and commands formats should be completed soon </a:t>
            </a:r>
            <a:r>
              <a:rPr lang="en-US" sz="2400" dirty="0" err="1" smtClean="0">
                <a:latin typeface="+mn-lt"/>
                <a:sym typeface="Wingdings"/>
              </a:rPr>
              <a:t></a:t>
            </a:r>
            <a:r>
              <a:rPr lang="en-US" sz="2400" dirty="0" smtClean="0">
                <a:latin typeface="+mn-lt"/>
                <a:sym typeface="Wingdings"/>
              </a:rPr>
              <a:t> should </a:t>
            </a:r>
            <a:r>
              <a:rPr lang="en-US" sz="2400" dirty="0" smtClean="0">
                <a:latin typeface="+mn-lt"/>
                <a:sym typeface="Wingdings"/>
              </a:rPr>
              <a:t>include L0/L1 </a:t>
            </a:r>
            <a:r>
              <a:rPr lang="en-US" sz="2400" dirty="0" smtClean="0">
                <a:latin typeface="+mn-lt"/>
                <a:sym typeface="Wingdings"/>
              </a:rPr>
              <a:t>format </a:t>
            </a:r>
            <a:r>
              <a:rPr lang="en-US" sz="2400" dirty="0" smtClean="0">
                <a:latin typeface="+mn-lt"/>
                <a:sym typeface="Wingdings"/>
              </a:rPr>
              <a:t>requirements</a:t>
            </a:r>
            <a:endParaRPr lang="en-US" sz="2400" dirty="0" smtClean="0">
              <a:latin typeface="+mn-lt"/>
              <a:sym typeface="Wingdings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  <a:sym typeface="Wingding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sym typeface="Wingdings"/>
              </a:rPr>
              <a:t>Aim is to have a complete chip </a:t>
            </a:r>
            <a:r>
              <a:rPr lang="en-US" sz="2400" b="1" dirty="0" err="1" smtClean="0">
                <a:solidFill>
                  <a:srgbClr val="FF0000"/>
                </a:solidFill>
                <a:latin typeface="+mn-lt"/>
                <a:sym typeface="Wingdings"/>
              </a:rPr>
              <a:t>verilog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sym typeface="Wingdings"/>
              </a:rPr>
              <a:t> description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sym typeface="Wingdings"/>
              </a:rPr>
              <a:t> Q1 2012</a:t>
            </a:r>
          </a:p>
          <a:p>
            <a:endParaRPr lang="en-US" sz="2400" dirty="0" smtClean="0">
              <a:latin typeface="+mn-lt"/>
              <a:sym typeface="Wingding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369367"/>
            <a:ext cx="6960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Covers HDL description for RAM control, DCL, Readout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40224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Data format specifications should be frozen at end of March 2011 (AUW)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Digital Functions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14400" y="1570038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1570038"/>
            <a:ext cx="7620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200" y="2255838"/>
            <a:ext cx="2711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 Fixed size data packet</a:t>
            </a:r>
          </a:p>
          <a:p>
            <a:r>
              <a:rPr lang="en-US"/>
              <a:t>1 chip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1570038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1570038"/>
            <a:ext cx="7620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1570038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1400" y="1570038"/>
            <a:ext cx="7620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14400" y="2179638"/>
            <a:ext cx="4724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2179638"/>
            <a:ext cx="2514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5867400" y="2255838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Next chip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76300" y="3200400"/>
          <a:ext cx="5143500" cy="18288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10295"/>
                <a:gridCol w="3133205"/>
              </a:tblGrid>
              <a:tr h="10705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need of Data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concat</a:t>
                      </a:r>
                      <a:r>
                        <a:rPr lang="en-US" sz="1800" baseline="0" dirty="0" smtClean="0"/>
                        <a:t>. Btw. chips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Constraint </a:t>
                      </a:r>
                      <a:r>
                        <a:rPr lang="en-US" sz="1800" dirty="0" err="1" smtClean="0"/>
                        <a:t>btw.chips</a:t>
                      </a:r>
                      <a:endParaRPr lang="en-US" sz="1800" dirty="0"/>
                    </a:p>
                  </a:txBody>
                  <a:tcPr/>
                </a:tc>
              </a:tr>
              <a:tr h="7582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Multiply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nbe</a:t>
                      </a:r>
                      <a:r>
                        <a:rPr lang="en-US" sz="1800" baseline="0" dirty="0" smtClean="0"/>
                        <a:t> of </a:t>
                      </a:r>
                      <a:r>
                        <a:rPr lang="en-US" sz="1800" dirty="0" smtClean="0"/>
                        <a:t> headers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Occupies</a:t>
                      </a:r>
                      <a:r>
                        <a:rPr lang="en-US" sz="1800" baseline="0" dirty="0" smtClean="0"/>
                        <a:t> BW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Digital Functions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36575" y="1981200"/>
            <a:ext cx="2667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3775" y="19812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36575" y="228600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L0</a:t>
            </a:r>
            <a:r>
              <a:rPr lang="fr-CH" baseline="-25000"/>
              <a:t>1</a:t>
            </a:r>
            <a:endParaRPr lang="en-US" baseline="-2500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952500" y="228600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L0</a:t>
            </a:r>
            <a:r>
              <a:rPr lang="fr-CH" baseline="-25000"/>
              <a:t>2</a:t>
            </a:r>
            <a:endParaRPr lang="en-US" baseline="-2500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800100" y="213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222375" y="213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679575" y="2286000"/>
            <a:ext cx="56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R3</a:t>
            </a:r>
            <a:r>
              <a:rPr lang="fr-CH" baseline="-25000"/>
              <a:t>1</a:t>
            </a:r>
            <a:endParaRPr lang="en-US" baseline="-25000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2397125" y="2286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R3</a:t>
            </a:r>
            <a:r>
              <a:rPr lang="fr-CH" baseline="-25000"/>
              <a:t>2</a:t>
            </a:r>
            <a:endParaRPr lang="en-US" baseline="-2500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092325" y="213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51175" y="213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3"/>
          </p:cNvCxnSpPr>
          <p:nvPr/>
        </p:nvCxnSpPr>
        <p:spPr>
          <a:xfrm>
            <a:off x="3203575" y="2133600"/>
            <a:ext cx="16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4803775" y="2286000"/>
            <a:ext cx="509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L1</a:t>
            </a:r>
            <a:r>
              <a:rPr lang="fr-CH" baseline="-25000"/>
              <a:t>1</a:t>
            </a:r>
            <a:endParaRPr lang="en-US" baseline="-25000"/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7089775" y="228600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L1</a:t>
            </a:r>
            <a:r>
              <a:rPr lang="fr-CH" baseline="-25000"/>
              <a:t>2</a:t>
            </a:r>
            <a:endParaRPr lang="en-US" baseline="-250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099175" y="2133600"/>
            <a:ext cx="9906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089775" y="19812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032375" y="213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5"/>
          <p:cNvSpPr txBox="1">
            <a:spLocks noChangeArrowheads="1"/>
          </p:cNvSpPr>
          <p:nvPr/>
        </p:nvSpPr>
        <p:spPr bwMode="auto">
          <a:xfrm>
            <a:off x="5341938" y="2286000"/>
            <a:ext cx="757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L0ID</a:t>
            </a:r>
            <a:r>
              <a:rPr lang="fr-CH" baseline="-25000"/>
              <a:t>1</a:t>
            </a:r>
            <a:endParaRPr lang="en-US" baseline="-2500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7318375" y="213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/>
          <p:cNvSpPr txBox="1">
            <a:spLocks noChangeArrowheads="1"/>
          </p:cNvSpPr>
          <p:nvPr/>
        </p:nvSpPr>
        <p:spPr bwMode="auto">
          <a:xfrm>
            <a:off x="7627938" y="2286000"/>
            <a:ext cx="757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L0ID</a:t>
            </a:r>
            <a:r>
              <a:rPr lang="fr-CH" baseline="-25000"/>
              <a:t>2</a:t>
            </a:r>
            <a:endParaRPr lang="en-US" baseline="-25000"/>
          </a:p>
        </p:txBody>
      </p:sp>
      <p:sp>
        <p:nvSpPr>
          <p:cNvPr id="39" name="Left Brace 38"/>
          <p:cNvSpPr/>
          <p:nvPr/>
        </p:nvSpPr>
        <p:spPr>
          <a:xfrm rot="16200000">
            <a:off x="875507" y="2385219"/>
            <a:ext cx="228600" cy="7699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2224882" y="1905794"/>
            <a:ext cx="228600" cy="17287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5591969" y="2377282"/>
            <a:ext cx="228600" cy="785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603250" y="2884488"/>
            <a:ext cx="919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H" sz="1400"/>
              <a:t>Fixed Latency</a:t>
            </a:r>
            <a:endParaRPr lang="en-US" sz="1400"/>
          </a:p>
        </p:txBody>
      </p:sp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4422775" y="2884488"/>
            <a:ext cx="919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H" sz="1400"/>
              <a:t>No fixed Latency</a:t>
            </a:r>
            <a:endParaRPr lang="en-US" sz="1400"/>
          </a:p>
        </p:txBody>
      </p:sp>
      <p:sp>
        <p:nvSpPr>
          <p:cNvPr id="44" name="TextBox 33"/>
          <p:cNvSpPr txBox="1">
            <a:spLocks noChangeArrowheads="1"/>
          </p:cNvSpPr>
          <p:nvPr/>
        </p:nvSpPr>
        <p:spPr bwMode="auto">
          <a:xfrm>
            <a:off x="5341938" y="2884488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H" sz="1400"/>
              <a:t>Time ID</a:t>
            </a:r>
            <a:endParaRPr lang="en-US" sz="1400"/>
          </a:p>
        </p:txBody>
      </p:sp>
      <p:cxnSp>
        <p:nvCxnSpPr>
          <p:cNvPr id="45" name="Straight Arrow Connector 44"/>
          <p:cNvCxnSpPr>
            <a:stCxn id="43" idx="0"/>
          </p:cNvCxnSpPr>
          <p:nvPr/>
        </p:nvCxnSpPr>
        <p:spPr>
          <a:xfrm rot="5400000" flipH="1" flipV="1">
            <a:off x="4805363" y="2733675"/>
            <a:ext cx="22860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1641475" y="2884488"/>
            <a:ext cx="1509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H" sz="1400"/>
              <a:t>Geographical ID</a:t>
            </a:r>
            <a:endParaRPr lang="en-US" sz="1400"/>
          </a:p>
        </p:txBody>
      </p:sp>
      <p:sp>
        <p:nvSpPr>
          <p:cNvPr id="47" name="TextBox 37"/>
          <p:cNvSpPr txBox="1">
            <a:spLocks noChangeArrowheads="1"/>
          </p:cNvSpPr>
          <p:nvPr/>
        </p:nvSpPr>
        <p:spPr bwMode="auto">
          <a:xfrm>
            <a:off x="1203325" y="3406775"/>
            <a:ext cx="164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0.4-1MHz rate</a:t>
            </a:r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5362575" y="340836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40-100KHz rate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74775" y="4849754"/>
            <a:ext cx="2667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1374775" y="5154554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Ty</a:t>
            </a:r>
          </a:p>
          <a:p>
            <a:r>
              <a:rPr lang="fr-CH"/>
              <a:t>pe</a:t>
            </a:r>
            <a:endParaRPr lang="en-US" baseline="-25000"/>
          </a:p>
        </p:txBody>
      </p: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1790700" y="5154554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L0ID</a:t>
            </a:r>
            <a:endParaRPr lang="en-US" baseline="-25000"/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1638300" y="5003742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208212" y="5003742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2668587" y="5154554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Event</a:t>
            </a:r>
            <a:endParaRPr lang="en-US" baseline="-25000"/>
          </a:p>
        </p:txBody>
      </p: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3508375" y="5156142"/>
            <a:ext cx="67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/>
              <a:t>ERC</a:t>
            </a:r>
            <a:endParaRPr lang="en-US" baseline="-25000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3355975" y="5002154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889375" y="5002154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1" idx="3"/>
          </p:cNvCxnSpPr>
          <p:nvPr/>
        </p:nvCxnSpPr>
        <p:spPr>
          <a:xfrm>
            <a:off x="4041775" y="5002154"/>
            <a:ext cx="16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38"/>
          <p:cNvSpPr txBox="1">
            <a:spLocks noChangeArrowheads="1"/>
          </p:cNvSpPr>
          <p:nvPr/>
        </p:nvSpPr>
        <p:spPr bwMode="auto">
          <a:xfrm>
            <a:off x="1971675" y="5800667"/>
            <a:ext cx="3178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L0 </a:t>
            </a:r>
            <a:r>
              <a:rPr lang="en-US" sz="1400" dirty="0"/>
              <a:t>or L1 or Control Data or DCS Data 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16200000" flipV="1">
            <a:off x="1743076" y="5572067"/>
            <a:ext cx="276225" cy="18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5167" y="1417638"/>
            <a:ext cx="4214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Trigger command with L0/L1 capability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5167" y="4206816"/>
            <a:ext cx="3741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Data content with L0/L1 capability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Digital Functions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46925" y="1337101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+mn-lt"/>
              </a:rPr>
              <a:t>Additional time estimated for L0/L1 : + 3 months at best (depending on complexity and availability of RAM generator)</a:t>
            </a:r>
            <a:endParaRPr lang="en-US" sz="24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8227" y="2432846"/>
            <a:ext cx="8507546" cy="3667125"/>
            <a:chOff x="381000" y="774700"/>
            <a:chExt cx="8212138" cy="4679950"/>
          </a:xfrm>
        </p:grpSpPr>
        <p:cxnSp>
          <p:nvCxnSpPr>
            <p:cNvPr id="12" name="Straight Arrow Connector 11"/>
            <p:cNvCxnSpPr>
              <a:stCxn id="55" idx="0"/>
            </p:cNvCxnSpPr>
            <p:nvPr/>
          </p:nvCxnSpPr>
          <p:spPr>
            <a:xfrm rot="16200000" flipV="1">
              <a:off x="4694238" y="4533900"/>
              <a:ext cx="1320800" cy="2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992688" y="4138613"/>
              <a:ext cx="762000" cy="736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L0ID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Mem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73138" y="1787525"/>
              <a:ext cx="403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354138" y="1289050"/>
              <a:ext cx="2286000" cy="13446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43400" y="1289050"/>
              <a:ext cx="1735138" cy="13446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97738" y="1928813"/>
              <a:ext cx="609600" cy="17621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83538" y="1928813"/>
              <a:ext cx="609600" cy="17621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039938" y="1576388"/>
              <a:ext cx="936625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Pipeline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4441825" y="1501775"/>
              <a:ext cx="1468438" cy="1178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L1 buffer (AddressableMemory)</a:t>
              </a: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7297738" y="2563813"/>
              <a:ext cx="549275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DCL</a:t>
              </a: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8059738" y="2563813"/>
              <a:ext cx="527051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SER</a:t>
              </a:r>
            </a:p>
          </p:txBody>
        </p:sp>
        <p:cxnSp>
          <p:nvCxnSpPr>
            <p:cNvPr id="23" name="Straight Arrow Connector 22"/>
            <p:cNvCxnSpPr>
              <a:stCxn id="39" idx="0"/>
            </p:cNvCxnSpPr>
            <p:nvPr/>
          </p:nvCxnSpPr>
          <p:spPr>
            <a:xfrm rot="5400000" flipH="1" flipV="1">
              <a:off x="1360487" y="2800351"/>
              <a:ext cx="3270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255169" y="2870994"/>
              <a:ext cx="4714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4161631" y="2904332"/>
              <a:ext cx="56197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5773738" y="2795588"/>
              <a:ext cx="27463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059488" y="3902075"/>
              <a:ext cx="2533650" cy="5635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CH">
                  <a:solidFill>
                    <a:srgbClr val="FFFFFF"/>
                  </a:solidFill>
                </a:rPr>
                <a:t>RR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TextBox 33"/>
            <p:cNvSpPr txBox="1">
              <a:spLocks noChangeArrowheads="1"/>
            </p:cNvSpPr>
            <p:nvPr/>
          </p:nvSpPr>
          <p:spPr bwMode="auto">
            <a:xfrm>
              <a:off x="6900862" y="4013201"/>
              <a:ext cx="557212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>
                  <a:latin typeface="Calibri" charset="0"/>
                </a:rPr>
                <a:t>ROL</a:t>
              </a:r>
              <a:endParaRPr lang="en-US">
                <a:latin typeface="Calibri" charset="0"/>
              </a:endParaRPr>
            </a:p>
          </p:txBody>
        </p: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1219200" y="2894013"/>
              <a:ext cx="436562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>
                  <a:latin typeface="Calibri" charset="0"/>
                </a:rPr>
                <a:t>BC</a:t>
              </a:r>
              <a:endParaRPr lang="en-US">
                <a:latin typeface="Calibri" charset="0"/>
              </a:endParaRPr>
            </a:p>
          </p:txBody>
        </p:sp>
        <p:sp>
          <p:nvSpPr>
            <p:cNvPr id="30" name="TextBox 38"/>
            <p:cNvSpPr txBox="1">
              <a:spLocks noChangeArrowheads="1"/>
            </p:cNvSpPr>
            <p:nvPr/>
          </p:nvSpPr>
          <p:spPr bwMode="auto">
            <a:xfrm>
              <a:off x="1354138" y="2351087"/>
              <a:ext cx="457200" cy="39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400">
                  <a:latin typeface="Calibri" charset="0"/>
                </a:rPr>
                <a:t>WA</a:t>
              </a:r>
              <a:endParaRPr lang="en-US" sz="1400">
                <a:latin typeface="Calibri" charset="0"/>
              </a:endParaRPr>
            </a:p>
          </p:txBody>
        </p:sp>
        <p:sp>
          <p:nvSpPr>
            <p:cNvPr id="31" name="TextBox 39"/>
            <p:cNvSpPr txBox="1">
              <a:spLocks noChangeArrowheads="1"/>
            </p:cNvSpPr>
            <p:nvPr/>
          </p:nvSpPr>
          <p:spPr bwMode="auto">
            <a:xfrm>
              <a:off x="3203575" y="2351088"/>
              <a:ext cx="457200" cy="39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400">
                  <a:latin typeface="Calibri" charset="0"/>
                </a:rPr>
                <a:t>RA</a:t>
              </a:r>
              <a:endParaRPr lang="en-US" sz="1400">
                <a:latin typeface="Calibri" charset="0"/>
              </a:endParaRPr>
            </a:p>
          </p:txBody>
        </p:sp>
        <p:sp>
          <p:nvSpPr>
            <p:cNvPr id="32" name="TextBox 40"/>
            <p:cNvSpPr txBox="1">
              <a:spLocks noChangeArrowheads="1"/>
            </p:cNvSpPr>
            <p:nvPr/>
          </p:nvSpPr>
          <p:spPr bwMode="auto">
            <a:xfrm>
              <a:off x="4343400" y="2351087"/>
              <a:ext cx="457200" cy="39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400">
                  <a:latin typeface="Calibri" charset="0"/>
                </a:rPr>
                <a:t>WA</a:t>
              </a:r>
              <a:endParaRPr lang="en-US" sz="1400">
                <a:latin typeface="Calibri" charset="0"/>
              </a:endParaRPr>
            </a:p>
          </p:txBody>
        </p:sp>
        <p:sp>
          <p:nvSpPr>
            <p:cNvPr id="33" name="TextBox 41"/>
            <p:cNvSpPr txBox="1">
              <a:spLocks noChangeArrowheads="1"/>
            </p:cNvSpPr>
            <p:nvPr/>
          </p:nvSpPr>
          <p:spPr bwMode="auto">
            <a:xfrm>
              <a:off x="5773738" y="2351088"/>
              <a:ext cx="457200" cy="39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400">
                  <a:latin typeface="Calibri" charset="0"/>
                </a:rPr>
                <a:t>RA</a:t>
              </a:r>
              <a:endParaRPr lang="en-US" sz="1400">
                <a:latin typeface="Calibri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11938" y="1928813"/>
              <a:ext cx="609600" cy="17621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TextBox 48"/>
            <p:cNvSpPr txBox="1">
              <a:spLocks noChangeArrowheads="1"/>
            </p:cNvSpPr>
            <p:nvPr/>
          </p:nvSpPr>
          <p:spPr bwMode="auto">
            <a:xfrm>
              <a:off x="6764338" y="2563813"/>
              <a:ext cx="415925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PE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078538" y="2281238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9" idx="3"/>
              <a:endCxn id="40" idx="1"/>
            </p:cNvCxnSpPr>
            <p:nvPr/>
          </p:nvCxnSpPr>
          <p:spPr>
            <a:xfrm>
              <a:off x="1905000" y="310515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85"/>
            <p:cNvSpPr txBox="1">
              <a:spLocks noChangeArrowheads="1"/>
            </p:cNvSpPr>
            <p:nvPr/>
          </p:nvSpPr>
          <p:spPr bwMode="auto">
            <a:xfrm>
              <a:off x="2039938" y="3386138"/>
              <a:ext cx="1279526" cy="66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@L0: RA=WA-Nlat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3000" y="2963863"/>
              <a:ext cx="762000" cy="282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WAcalc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62200" y="2963863"/>
              <a:ext cx="762000" cy="282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RAcalc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95"/>
            <p:cNvSpPr txBox="1">
              <a:spLocks noChangeArrowheads="1"/>
            </p:cNvSpPr>
            <p:nvPr/>
          </p:nvSpPr>
          <p:spPr bwMode="auto">
            <a:xfrm>
              <a:off x="381000" y="3386138"/>
              <a:ext cx="1450975" cy="39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400">
                  <a:latin typeface="Calibri" charset="0"/>
                </a:rPr>
                <a:t>@BC : WA=WA+1</a:t>
              </a:r>
              <a:endParaRPr lang="en-US" sz="1400">
                <a:latin typeface="Calibri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2603500" y="3386138"/>
              <a:ext cx="2809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hord 42"/>
            <p:cNvSpPr/>
            <p:nvPr/>
          </p:nvSpPr>
          <p:spPr>
            <a:xfrm rot="12219222">
              <a:off x="6345238" y="3194050"/>
              <a:ext cx="304800" cy="282575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562600" y="3390900"/>
              <a:ext cx="900113" cy="158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355725" y="1117600"/>
              <a:ext cx="22860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56"/>
            <p:cNvSpPr txBox="1">
              <a:spLocks noChangeArrowheads="1"/>
            </p:cNvSpPr>
            <p:nvPr/>
          </p:nvSpPr>
          <p:spPr bwMode="auto">
            <a:xfrm>
              <a:off x="1524000" y="774700"/>
              <a:ext cx="1838325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R3 latency (3us ?)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4333875" y="1117600"/>
              <a:ext cx="1744663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59"/>
            <p:cNvSpPr txBox="1">
              <a:spLocks noChangeArrowheads="1"/>
            </p:cNvSpPr>
            <p:nvPr/>
          </p:nvSpPr>
          <p:spPr bwMode="auto">
            <a:xfrm>
              <a:off x="4027488" y="774700"/>
              <a:ext cx="2736850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L1 latency and Event Buffer</a:t>
              </a:r>
            </a:p>
          </p:txBody>
        </p:sp>
        <p:sp>
          <p:nvSpPr>
            <p:cNvPr id="49" name="TextBox 135"/>
            <p:cNvSpPr txBox="1">
              <a:spLocks noChangeArrowheads="1"/>
            </p:cNvSpPr>
            <p:nvPr/>
          </p:nvSpPr>
          <p:spPr bwMode="auto">
            <a:xfrm>
              <a:off x="4565650" y="4413249"/>
              <a:ext cx="400050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L0</a:t>
              </a:r>
              <a:endParaRPr lang="en-US" sz="1200">
                <a:latin typeface="Calibri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556125" y="4724400"/>
              <a:ext cx="4206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994275" y="3890963"/>
              <a:ext cx="760413" cy="247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Match</a:t>
              </a:r>
            </a:p>
          </p:txBody>
        </p:sp>
        <p:sp>
          <p:nvSpPr>
            <p:cNvPr id="52" name="TextBox 135"/>
            <p:cNvSpPr txBox="1">
              <a:spLocks noChangeArrowheads="1"/>
            </p:cNvSpPr>
            <p:nvPr/>
          </p:nvSpPr>
          <p:spPr bwMode="auto">
            <a:xfrm>
              <a:off x="4411663" y="3690938"/>
              <a:ext cx="600075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L0ID</a:t>
              </a:r>
              <a:endParaRPr lang="en-US" sz="1200">
                <a:latin typeface="Calibri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4556125" y="4014788"/>
              <a:ext cx="42068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52"/>
            <p:cNvSpPr txBox="1">
              <a:spLocks noChangeArrowheads="1"/>
            </p:cNvSpPr>
            <p:nvPr/>
          </p:nvSpPr>
          <p:spPr bwMode="auto">
            <a:xfrm>
              <a:off x="4946650" y="4597400"/>
              <a:ext cx="400050" cy="353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200">
                  <a:latin typeface="Calibri" charset="0"/>
                </a:rPr>
                <a:t>W</a:t>
              </a:r>
              <a:endParaRPr lang="en-US" sz="1200">
                <a:latin typeface="Calibri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86338" y="5207000"/>
              <a:ext cx="762000" cy="247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L0ID gen</a:t>
              </a:r>
            </a:p>
          </p:txBody>
        </p:sp>
        <p:cxnSp>
          <p:nvCxnSpPr>
            <p:cNvPr id="56" name="Elbow Connector 76"/>
            <p:cNvCxnSpPr>
              <a:endCxn id="55" idx="1"/>
            </p:cNvCxnSpPr>
            <p:nvPr/>
          </p:nvCxnSpPr>
          <p:spPr>
            <a:xfrm rot="16200000" flipH="1">
              <a:off x="4564063" y="4908550"/>
              <a:ext cx="604837" cy="239713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rot="16200000" flipV="1">
              <a:off x="3963195" y="3625056"/>
              <a:ext cx="1884362" cy="923925"/>
            </a:xfrm>
            <a:prstGeom prst="bentConnector3">
              <a:avLst>
                <a:gd name="adj1" fmla="val -2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211512" y="2589213"/>
              <a:ext cx="16033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754688" y="401320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/>
            <p:nvPr/>
          </p:nvCxnSpPr>
          <p:spPr>
            <a:xfrm rot="16200000" flipH="1">
              <a:off x="5566570" y="3237706"/>
              <a:ext cx="1008062" cy="320675"/>
            </a:xfrm>
            <a:prstGeom prst="bentConnector3">
              <a:avLst>
                <a:gd name="adj1" fmla="val 710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565650" y="4267200"/>
              <a:ext cx="4206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152"/>
            <p:cNvSpPr txBox="1">
              <a:spLocks noChangeArrowheads="1"/>
            </p:cNvSpPr>
            <p:nvPr/>
          </p:nvSpPr>
          <p:spPr bwMode="auto">
            <a:xfrm>
              <a:off x="4941889" y="4127500"/>
              <a:ext cx="400050" cy="35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200">
                  <a:latin typeface="Calibri" charset="0"/>
                </a:rPr>
                <a:t>R</a:t>
              </a:r>
              <a:endParaRPr lang="en-US" sz="1200">
                <a:latin typeface="Calibri" charset="0"/>
              </a:endParaRPr>
            </a:p>
          </p:txBody>
        </p:sp>
        <p:sp>
          <p:nvSpPr>
            <p:cNvPr id="63" name="TextBox 135"/>
            <p:cNvSpPr txBox="1">
              <a:spLocks noChangeArrowheads="1"/>
            </p:cNvSpPr>
            <p:nvPr/>
          </p:nvSpPr>
          <p:spPr bwMode="auto">
            <a:xfrm>
              <a:off x="4500563" y="3984625"/>
              <a:ext cx="400050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L1</a:t>
              </a:r>
              <a:endParaRPr lang="en-US" sz="1200">
                <a:latin typeface="Calibri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4027488" y="3390900"/>
              <a:ext cx="9842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94"/>
            <p:cNvGrpSpPr>
              <a:grpSpLocks/>
            </p:cNvGrpSpPr>
            <p:nvPr/>
          </p:nvGrpSpPr>
          <p:grpSpPr bwMode="auto">
            <a:xfrm>
              <a:off x="4986338" y="2746379"/>
              <a:ext cx="1476374" cy="969963"/>
              <a:chOff x="4986338" y="2745583"/>
              <a:chExt cx="1476374" cy="970755"/>
            </a:xfrm>
          </p:grpSpPr>
          <p:grpSp>
            <p:nvGrpSpPr>
              <p:cNvPr id="70" name="Group 69"/>
              <p:cNvGrpSpPr>
                <a:grpSpLocks/>
              </p:cNvGrpSpPr>
              <p:nvPr/>
            </p:nvGrpSpPr>
            <p:grpSpPr bwMode="auto">
              <a:xfrm>
                <a:off x="6019800" y="2745583"/>
                <a:ext cx="388938" cy="393102"/>
                <a:chOff x="6036470" y="2867026"/>
                <a:chExt cx="388938" cy="393102"/>
              </a:xfrm>
            </p:grpSpPr>
            <p:sp>
              <p:nvSpPr>
                <p:cNvPr id="76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6036470" y="2867026"/>
                  <a:ext cx="373062" cy="393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latin typeface="Calibri" charset="0"/>
                    </a:rPr>
                    <a:t>R3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036470" y="2933754"/>
                  <a:ext cx="388938" cy="217666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71" name="Rectangle 70"/>
              <p:cNvSpPr/>
              <p:nvPr/>
            </p:nvSpPr>
            <p:spPr>
              <a:xfrm>
                <a:off x="4992688" y="2979136"/>
                <a:ext cx="762000" cy="7372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L0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solidFill>
                      <a:schemeClr val="tx1"/>
                    </a:solidFill>
                  </a:rPr>
                  <a:t>Mem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5748338" y="3144371"/>
                <a:ext cx="465137" cy="0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hape 72"/>
              <p:cNvCxnSpPr>
                <a:stCxn id="77" idx="2"/>
              </p:cNvCxnSpPr>
              <p:nvPr/>
            </p:nvCxnSpPr>
            <p:spPr>
              <a:xfrm rot="16200000" flipH="1">
                <a:off x="6235616" y="3007836"/>
                <a:ext cx="204954" cy="24923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152"/>
              <p:cNvSpPr txBox="1">
                <a:spLocks noChangeArrowheads="1"/>
              </p:cNvSpPr>
              <p:nvPr/>
            </p:nvSpPr>
            <p:spPr bwMode="auto">
              <a:xfrm>
                <a:off x="4986338" y="2979739"/>
                <a:ext cx="400050" cy="353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CH" sz="1200">
                    <a:latin typeface="Calibri" charset="0"/>
                  </a:rPr>
                  <a:t>W</a:t>
                </a:r>
                <a:endParaRPr lang="en-US" sz="1200">
                  <a:latin typeface="Calibri" charset="0"/>
                </a:endParaRPr>
              </a:p>
            </p:txBody>
          </p:sp>
          <p:sp>
            <p:nvSpPr>
              <p:cNvPr id="75" name="TextBox 152"/>
              <p:cNvSpPr txBox="1">
                <a:spLocks noChangeArrowheads="1"/>
              </p:cNvSpPr>
              <p:nvPr/>
            </p:nvSpPr>
            <p:spPr bwMode="auto">
              <a:xfrm>
                <a:off x="5511799" y="2979739"/>
                <a:ext cx="400050" cy="353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CH" sz="1200">
                    <a:latin typeface="Calibri" charset="0"/>
                  </a:rPr>
                  <a:t>R</a:t>
                </a:r>
                <a:endParaRPr lang="en-US" sz="1200">
                  <a:latin typeface="Calibri" charset="0"/>
                </a:endParaRPr>
              </a:p>
            </p:txBody>
          </p:sp>
        </p:grpSp>
        <p:cxnSp>
          <p:nvCxnSpPr>
            <p:cNvPr id="66" name="Straight Connector 65"/>
            <p:cNvCxnSpPr>
              <a:stCxn id="40" idx="3"/>
            </p:cNvCxnSpPr>
            <p:nvPr/>
          </p:nvCxnSpPr>
          <p:spPr>
            <a:xfrm flipV="1">
              <a:off x="3124200" y="3105150"/>
              <a:ext cx="3667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35"/>
            <p:cNvSpPr txBox="1">
              <a:spLocks noChangeArrowheads="1"/>
            </p:cNvSpPr>
            <p:nvPr/>
          </p:nvSpPr>
          <p:spPr bwMode="auto">
            <a:xfrm>
              <a:off x="4660900" y="2898775"/>
              <a:ext cx="350839" cy="39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L0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4794250" y="3162300"/>
              <a:ext cx="2174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/>
          <p:cNvSpPr/>
          <p:nvPr/>
        </p:nvSpPr>
        <p:spPr>
          <a:xfrm>
            <a:off x="4413295" y="3834763"/>
            <a:ext cx="1947212" cy="25215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 rot="16200000">
            <a:off x="5550213" y="3914278"/>
            <a:ext cx="3095966" cy="9391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50508" y="5597319"/>
            <a:ext cx="173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n>
                  <a:solidFill>
                    <a:srgbClr val="008000"/>
                  </a:solidFill>
                </a:ln>
              </a:rPr>
              <a:t>Missing resource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69654" y="2666604"/>
            <a:ext cx="173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n>
                  <a:solidFill>
                    <a:srgbClr val="008000"/>
                  </a:solidFill>
                </a:ln>
              </a:rPr>
              <a:t>Missing resource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Module Controller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417638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The </a:t>
            </a:r>
            <a:r>
              <a:rPr lang="en-US" sz="2400" dirty="0" err="1" smtClean="0">
                <a:latin typeface="+mn-lt"/>
              </a:rPr>
              <a:t>verilog</a:t>
            </a:r>
            <a:r>
              <a:rPr lang="en-US" sz="2400" dirty="0" smtClean="0">
                <a:latin typeface="+mn-lt"/>
              </a:rPr>
              <a:t> code of the MC (FPGA, ASIC) should be build at the same time as the readout code is written for ABCN130 to verify data transmission compatibility 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Also the compatibility with the GBT E-link has to be defined and verified (clock in &amp; clock out frequencies, etc …)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Decisions Procedure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6E1C7-38E7-D04E-942C-81F62EB2E0F0}" type="slidenum">
              <a:rPr lang="en-US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7854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Specifications for Front-End (detector segmentation &amp; hybrid experts) : </a:t>
            </a:r>
            <a:r>
              <a:rPr lang="en-US" sz="2400" dirty="0" smtClean="0"/>
              <a:t>Target AUW 2011.</a:t>
            </a: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Specification for CD and Data Format : Strips Architecture working group. Target AUW 2011.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25400" y="3884642"/>
            <a:ext cx="8712200" cy="1836479"/>
          </a:xfrm>
          <a:prstGeom prst="rect">
            <a:avLst/>
          </a:prstGeom>
          <a:solidFill>
            <a:schemeClr val="accent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2062718"/>
            <a:ext cx="8712200" cy="1836479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Milestones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6E1C7-38E7-D04E-942C-81F62EB2E0F0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11400" y="1681718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5000" y="1681718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778000" y="1192768"/>
            <a:ext cx="117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End </a:t>
            </a:r>
            <a:r>
              <a:rPr lang="en-US" dirty="0"/>
              <a:t>2010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846513" y="1192768"/>
            <a:ext cx="1117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Mid 2011</a:t>
            </a:r>
            <a:endParaRPr lang="en-US" dirty="0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011471" y="1191736"/>
            <a:ext cx="1155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End 2011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35659" y="2868647"/>
            <a:ext cx="115307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006600" y="267231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614709" y="2237204"/>
            <a:ext cx="139189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Obtain </a:t>
            </a:r>
            <a:r>
              <a:rPr lang="en-US" sz="1400" dirty="0" err="1" smtClean="0"/>
              <a:t>Protos</a:t>
            </a:r>
            <a:endParaRPr lang="en-US" sz="1400" dirty="0" smtClean="0"/>
          </a:p>
          <a:p>
            <a:r>
              <a:rPr lang="en-US" sz="1400" dirty="0" smtClean="0"/>
              <a:t>FE </a:t>
            </a:r>
            <a:r>
              <a:rPr lang="en-US" sz="1400" dirty="0"/>
              <a:t>design</a:t>
            </a:r>
          </a:p>
          <a:p>
            <a:endParaRPr lang="en-US" sz="1400" dirty="0"/>
          </a:p>
          <a:p>
            <a:r>
              <a:rPr lang="en-US" sz="1400" dirty="0"/>
              <a:t>DC/DC</a:t>
            </a:r>
            <a:r>
              <a:rPr lang="en-US" sz="1400" dirty="0" smtClean="0"/>
              <a:t> and SP</a:t>
            </a:r>
          </a:p>
          <a:p>
            <a:endParaRPr lang="en-US" sz="1400" dirty="0"/>
          </a:p>
          <a:p>
            <a:r>
              <a:rPr lang="en-US" sz="1400" dirty="0"/>
              <a:t>SEU</a:t>
            </a:r>
            <a:r>
              <a:rPr lang="en-US" sz="1400" dirty="0" smtClean="0"/>
              <a:t> Logic</a:t>
            </a:r>
          </a:p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189615" y="3546703"/>
            <a:ext cx="2510773" cy="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140200" y="4367721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3505199" y="4219545"/>
            <a:ext cx="13319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Obtain</a:t>
            </a:r>
          </a:p>
          <a:p>
            <a:r>
              <a:rPr lang="en-US" sz="1400" dirty="0" smtClean="0"/>
              <a:t>RAM block</a:t>
            </a:r>
          </a:p>
          <a:p>
            <a:endParaRPr lang="en-US" sz="1400" dirty="0" smtClean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7404755" y="3520044"/>
            <a:ext cx="25656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7319770" y="436930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5"/>
          <p:cNvSpPr txBox="1">
            <a:spLocks noChangeArrowheads="1"/>
          </p:cNvSpPr>
          <p:nvPr/>
        </p:nvSpPr>
        <p:spPr bwMode="auto">
          <a:xfrm>
            <a:off x="7927735" y="4495105"/>
            <a:ext cx="759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Submission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4140995" y="267231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05199" y="2672319"/>
            <a:ext cx="1331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Protos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results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414899" y="3428206"/>
            <a:ext cx="24117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65546" y="4326624"/>
            <a:ext cx="7560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ABCN full </a:t>
            </a:r>
            <a:r>
              <a:rPr lang="en-US" sz="1400" dirty="0" err="1" smtClean="0"/>
              <a:t>verilog</a:t>
            </a:r>
            <a:r>
              <a:rPr lang="en-US" sz="1400" dirty="0" smtClean="0"/>
              <a:t> code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78600" y="1681718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8026875" y="1232972"/>
            <a:ext cx="1134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Mid 2012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8382000" y="436772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59579" y="2841366"/>
            <a:ext cx="120604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5257800" y="261934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4572000" y="2490281"/>
            <a:ext cx="13319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RAM SEU</a:t>
            </a:r>
          </a:p>
          <a:p>
            <a:r>
              <a:rPr lang="en-US" sz="1400" dirty="0" smtClean="0"/>
              <a:t>test</a:t>
            </a:r>
          </a:p>
          <a:p>
            <a:endParaRPr lang="en-US" sz="1400" dirty="0" smtClean="0"/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2097811" y="3547892"/>
            <a:ext cx="25099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368158" y="4152274"/>
            <a:ext cx="7560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FE specs</a:t>
            </a:r>
          </a:p>
          <a:p>
            <a:r>
              <a:rPr lang="en-US" sz="1400" dirty="0" smtClean="0"/>
              <a:t>Data format specs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3048001" y="4369304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-224731" y="2742604"/>
            <a:ext cx="91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TESTS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335712" y="4444276"/>
            <a:ext cx="1133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DESIGN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Resources Issue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6E1C7-38E7-D04E-942C-81F62EB2E0F0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7854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Missing resources :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One digital designer for the readout part of ABCN 130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One digital designer for the</a:t>
            </a:r>
            <a:r>
              <a:rPr lang="en-US" sz="2400" dirty="0" smtClean="0">
                <a:latin typeface="+mn-lt"/>
              </a:rPr>
              <a:t> L0/L1 </a:t>
            </a:r>
            <a:r>
              <a:rPr lang="en-US" sz="2400" dirty="0" smtClean="0">
                <a:latin typeface="+mn-lt"/>
              </a:rPr>
              <a:t>implementation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One part time effort for MCC specifications fixing</a:t>
            </a: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Backup Slides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6E1C7-38E7-D04E-942C-81F62EB2E0F0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-25400" y="3884642"/>
            <a:ext cx="8712200" cy="1836479"/>
          </a:xfrm>
          <a:prstGeom prst="rect">
            <a:avLst/>
          </a:prstGeom>
          <a:solidFill>
            <a:schemeClr val="accent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2062718"/>
            <a:ext cx="8712200" cy="1836479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Discussion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311400" y="1681718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5000" y="1681718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778000" y="1192768"/>
            <a:ext cx="117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End </a:t>
            </a:r>
            <a:r>
              <a:rPr lang="en-US" dirty="0"/>
              <a:t>2010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846513" y="1192768"/>
            <a:ext cx="1117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Mid 2011</a:t>
            </a:r>
            <a:endParaRPr lang="en-US" dirty="0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011471" y="1191736"/>
            <a:ext cx="1155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End 2011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735659" y="2868647"/>
            <a:ext cx="115307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006600" y="267231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14709" y="2237204"/>
            <a:ext cx="139189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Obtain </a:t>
            </a:r>
            <a:r>
              <a:rPr lang="en-US" sz="1400" dirty="0" err="1" smtClean="0"/>
              <a:t>Protos</a:t>
            </a:r>
            <a:endParaRPr lang="en-US" sz="1400" dirty="0" smtClean="0"/>
          </a:p>
          <a:p>
            <a:r>
              <a:rPr lang="en-US" sz="1400" dirty="0" smtClean="0"/>
              <a:t>FE </a:t>
            </a:r>
            <a:r>
              <a:rPr lang="en-US" sz="1400" dirty="0"/>
              <a:t>design</a:t>
            </a:r>
          </a:p>
          <a:p>
            <a:endParaRPr lang="en-US" sz="1400" dirty="0"/>
          </a:p>
          <a:p>
            <a:r>
              <a:rPr lang="en-US" sz="1400" dirty="0"/>
              <a:t>DC/DC</a:t>
            </a:r>
            <a:r>
              <a:rPr lang="en-US" sz="1400" dirty="0" smtClean="0"/>
              <a:t> and SP</a:t>
            </a:r>
          </a:p>
          <a:p>
            <a:endParaRPr lang="en-US" sz="1400" dirty="0"/>
          </a:p>
          <a:p>
            <a:r>
              <a:rPr lang="en-US" sz="1400" dirty="0"/>
              <a:t>SEU</a:t>
            </a:r>
            <a:r>
              <a:rPr lang="en-US" sz="1400" dirty="0" smtClean="0"/>
              <a:t> Logic</a:t>
            </a:r>
          </a:p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189615" y="3546703"/>
            <a:ext cx="2510773" cy="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140200" y="4367721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3505199" y="4219545"/>
            <a:ext cx="13319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Obtain</a:t>
            </a:r>
          </a:p>
          <a:p>
            <a:r>
              <a:rPr lang="en-US" sz="1400" dirty="0" smtClean="0"/>
              <a:t>RAM block</a:t>
            </a:r>
          </a:p>
          <a:p>
            <a:endParaRPr lang="en-US" sz="1400" dirty="0" smtClean="0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7404755" y="3520044"/>
            <a:ext cx="25656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7315200" y="4366133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8103830" y="4369304"/>
            <a:ext cx="5563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Submission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4140995" y="267231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05199" y="2672319"/>
            <a:ext cx="1331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Protos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results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414899" y="3428206"/>
            <a:ext cx="24117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789348" y="4366133"/>
            <a:ext cx="7560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ABCN full </a:t>
            </a:r>
            <a:r>
              <a:rPr lang="en-US" sz="1400" dirty="0" err="1" smtClean="0"/>
              <a:t>verilog</a:t>
            </a:r>
            <a:r>
              <a:rPr lang="en-US" sz="1400" dirty="0" smtClean="0"/>
              <a:t> code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78600" y="1681718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8026875" y="1232972"/>
            <a:ext cx="1134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Mid 2012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8382000" y="436772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959579" y="2841366"/>
            <a:ext cx="120604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257800" y="261934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4572000" y="2490281"/>
            <a:ext cx="13319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RAM SEU</a:t>
            </a:r>
          </a:p>
          <a:p>
            <a:r>
              <a:rPr lang="en-US" sz="1400" dirty="0" smtClean="0"/>
              <a:t>test</a:t>
            </a:r>
          </a:p>
          <a:p>
            <a:endParaRPr lang="en-US" sz="1400" dirty="0" smtClean="0"/>
          </a:p>
        </p:txBody>
      </p:sp>
      <p:cxnSp>
        <p:nvCxnSpPr>
          <p:cNvPr id="44" name="Straight Connector 43"/>
          <p:cNvCxnSpPr/>
          <p:nvPr/>
        </p:nvCxnSpPr>
        <p:spPr>
          <a:xfrm rot="16200000" flipH="1">
            <a:off x="2097811" y="3547892"/>
            <a:ext cx="25099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368158" y="4152274"/>
            <a:ext cx="7560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FE specs</a:t>
            </a:r>
          </a:p>
          <a:p>
            <a:r>
              <a:rPr lang="en-US" sz="1400" dirty="0" smtClean="0"/>
              <a:t>Data format specs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3048001" y="4369304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6200000">
            <a:off x="-224731" y="2742604"/>
            <a:ext cx="91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TESTS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-335712" y="4444276"/>
            <a:ext cx="1133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DESIGN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>
          <a:xfrm>
            <a:off x="0" y="348338"/>
            <a:ext cx="8229600" cy="1143000"/>
          </a:xfrm>
        </p:spPr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Where we are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0100"/>
            <a:ext cx="6553200" cy="31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35286" y="2294853"/>
            <a:ext cx="6087589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228600" y="1713747"/>
            <a:ext cx="26917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sz="2000" b="1" dirty="0" smtClean="0"/>
              <a:t>V</a:t>
            </a:r>
            <a:r>
              <a:rPr lang="en-US" sz="2000" b="1" baseline="-25000" dirty="0" smtClean="0"/>
              <a:t>DD</a:t>
            </a:r>
            <a:r>
              <a:rPr lang="en-US" sz="1200" b="1" dirty="0" smtClean="0"/>
              <a:t>      </a:t>
            </a:r>
            <a:r>
              <a:rPr lang="en-US" sz="2000" b="1" dirty="0" smtClean="0"/>
              <a:t>= 1.9 V</a:t>
            </a:r>
            <a:endParaRPr lang="en-US" sz="12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V</a:t>
            </a:r>
            <a:r>
              <a:rPr lang="en-US" sz="2000" b="1" baseline="-25000" dirty="0" smtClean="0"/>
              <a:t>OUT</a:t>
            </a:r>
            <a:r>
              <a:rPr lang="en-US" sz="1200" b="1" dirty="0" smtClean="0"/>
              <a:t>    </a:t>
            </a:r>
            <a:r>
              <a:rPr lang="en-US" sz="2000" b="1" dirty="0" smtClean="0"/>
              <a:t>= 926 mV</a:t>
            </a:r>
            <a:endParaRPr lang="en-US" sz="12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I</a:t>
            </a:r>
            <a:r>
              <a:rPr lang="en-US" sz="2000" b="1" baseline="-25000" dirty="0" smtClean="0"/>
              <a:t>OUT</a:t>
            </a:r>
            <a:r>
              <a:rPr lang="en-US" sz="2000" b="1" dirty="0" smtClean="0"/>
              <a:t>   = 60 </a:t>
            </a:r>
            <a:r>
              <a:rPr lang="en-US" sz="2000" b="1" dirty="0" err="1" smtClean="0"/>
              <a:t>mA</a:t>
            </a:r>
            <a:endParaRPr lang="en-US" sz="12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C</a:t>
            </a:r>
            <a:r>
              <a:rPr lang="en-US" sz="2000" b="1" baseline="-25000" dirty="0" smtClean="0"/>
              <a:t>X</a:t>
            </a:r>
            <a:r>
              <a:rPr lang="en-US" sz="1200" b="1" dirty="0" smtClean="0"/>
              <a:t>         </a:t>
            </a:r>
            <a:r>
              <a:rPr lang="en-US" sz="2000" b="1" dirty="0" smtClean="0"/>
              <a:t>= 1000 </a:t>
            </a:r>
            <a:r>
              <a:rPr lang="en-US" sz="2000" b="1" dirty="0" err="1" smtClean="0"/>
              <a:t>nF</a:t>
            </a:r>
            <a:endParaRPr lang="en-US" sz="1200" b="1" dirty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C</a:t>
            </a:r>
            <a:r>
              <a:rPr lang="en-US" sz="2000" b="1" baseline="-25000" dirty="0" smtClean="0"/>
              <a:t>L</a:t>
            </a:r>
            <a:r>
              <a:rPr lang="en-US" sz="1200" b="1" dirty="0" smtClean="0"/>
              <a:t>          </a:t>
            </a:r>
            <a:r>
              <a:rPr lang="en-US" sz="2000" b="1" dirty="0" smtClean="0"/>
              <a:t>= 200 </a:t>
            </a:r>
            <a:r>
              <a:rPr lang="en-US" sz="2000" b="1" dirty="0" err="1" smtClean="0"/>
              <a:t>nF</a:t>
            </a:r>
            <a:endParaRPr lang="en-US" sz="1200" b="1" dirty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f	</a:t>
            </a:r>
            <a:r>
              <a:rPr lang="en-US" sz="1200" b="1" dirty="0" smtClean="0"/>
              <a:t>          </a:t>
            </a:r>
            <a:r>
              <a:rPr lang="en-US" sz="2000" b="1" dirty="0" smtClean="0"/>
              <a:t>= 1 MHz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86600" y="354688"/>
            <a:ext cx="1905000" cy="20002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2354938"/>
            <a:ext cx="1905000" cy="173672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6600" y="4091663"/>
            <a:ext cx="1905000" cy="17208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6600" y="5812513"/>
            <a:ext cx="1905000" cy="6413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97040" y="354688"/>
            <a:ext cx="289560" cy="160972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97040" y="1964414"/>
            <a:ext cx="289560" cy="12319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97040" y="3193138"/>
            <a:ext cx="289560" cy="1327149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97040" y="4520288"/>
            <a:ext cx="289560" cy="121602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97040" y="5742664"/>
            <a:ext cx="289560" cy="711199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92340" y="1209398"/>
            <a:ext cx="1546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M1 (PFET)</a:t>
            </a:r>
          </a:p>
          <a:p>
            <a:pPr algn="ctr"/>
            <a:r>
              <a:rPr lang="en-US" sz="1200" b="1" dirty="0" smtClean="0">
                <a:cs typeface="Arial" pitchFamily="34" charset="0"/>
              </a:rPr>
              <a:t>28.2mm / 0.24</a:t>
            </a:r>
            <a:r>
              <a:rPr lang="el-GR" sz="1200" b="1" dirty="0" smtClean="0"/>
              <a:t>μ</a:t>
            </a:r>
            <a:r>
              <a:rPr lang="en-US" sz="1200" b="1" dirty="0" smtClean="0">
                <a:cs typeface="Arial" pitchFamily="34" charset="0"/>
              </a:rPr>
              <a:t>m </a:t>
            </a:r>
            <a:endParaRPr lang="en-US" sz="1200" b="1" dirty="0"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2340" y="2939138"/>
            <a:ext cx="1546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M2 (NFET)</a:t>
            </a:r>
          </a:p>
          <a:p>
            <a:pPr algn="ctr"/>
            <a:r>
              <a:rPr lang="en-US" sz="1200" b="1" dirty="0" smtClean="0">
                <a:cs typeface="Arial" pitchFamily="34" charset="0"/>
              </a:rPr>
              <a:t>18.0mm / 0.30</a:t>
            </a:r>
            <a:r>
              <a:rPr lang="el-GR" sz="1200" b="1" dirty="0" smtClean="0"/>
              <a:t>μ</a:t>
            </a:r>
            <a:r>
              <a:rPr lang="en-US" sz="1200" b="1" dirty="0" smtClean="0">
                <a:cs typeface="Arial" pitchFamily="34" charset="0"/>
              </a:rPr>
              <a:t>m </a:t>
            </a:r>
            <a:endParaRPr lang="en-US" sz="1200" b="1" dirty="0"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2340" y="4656495"/>
            <a:ext cx="1546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M3 (NFET)</a:t>
            </a:r>
          </a:p>
          <a:p>
            <a:pPr algn="ctr"/>
            <a:r>
              <a:rPr lang="en-US" sz="1200" b="1" dirty="0" smtClean="0">
                <a:cs typeface="Arial" pitchFamily="34" charset="0"/>
              </a:rPr>
              <a:t>18.0mm / 0.30</a:t>
            </a:r>
            <a:r>
              <a:rPr lang="el-GR" sz="1200" b="1" dirty="0" smtClean="0"/>
              <a:t>μ</a:t>
            </a:r>
            <a:r>
              <a:rPr lang="en-US" sz="1200" b="1" dirty="0" smtClean="0">
                <a:cs typeface="Arial" pitchFamily="34" charset="0"/>
              </a:rPr>
              <a:t>m </a:t>
            </a:r>
            <a:endParaRPr lang="en-US" sz="1200" b="1" dirty="0"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92340" y="5875695"/>
            <a:ext cx="1546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M4 (NFET)</a:t>
            </a:r>
          </a:p>
          <a:p>
            <a:pPr algn="ctr"/>
            <a:r>
              <a:rPr lang="en-US" sz="1200" b="1" dirty="0" smtClean="0">
                <a:cs typeface="Arial" pitchFamily="34" charset="0"/>
              </a:rPr>
              <a:t>6.0mm / 0.30</a:t>
            </a:r>
            <a:r>
              <a:rPr lang="el-GR" sz="1200" b="1" dirty="0" smtClean="0"/>
              <a:t>μ</a:t>
            </a:r>
            <a:r>
              <a:rPr lang="en-US" sz="1200" b="1" dirty="0" smtClean="0">
                <a:cs typeface="Arial" pitchFamily="34" charset="0"/>
              </a:rPr>
              <a:t>m </a:t>
            </a:r>
            <a:endParaRPr lang="en-US" sz="1200" b="1" dirty="0"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197441" y="1036698"/>
            <a:ext cx="89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M1 Buffer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6197441" y="2430979"/>
            <a:ext cx="89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M2 Buffer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6197441" y="4945579"/>
            <a:ext cx="89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M3 Buffer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6197441" y="5936179"/>
            <a:ext cx="89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M4 Buffer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6172660" y="3726379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Clock Gen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895600" y="1588874"/>
            <a:ext cx="1676400" cy="984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Power </a:t>
            </a:r>
          </a:p>
          <a:p>
            <a:pPr algn="ctr"/>
            <a:r>
              <a:rPr lang="en-US" sz="2000" b="1" dirty="0"/>
              <a:t>Efficiency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95800" y="1670789"/>
            <a:ext cx="19050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97%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24677" y="2198474"/>
            <a:ext cx="179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(including all circuitry)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152400" y="1567538"/>
            <a:ext cx="2362200" cy="2209800"/>
          </a:xfrm>
          <a:prstGeom prst="rect">
            <a:avLst/>
          </a:prstGeom>
          <a:noFill/>
          <a:ln w="47625" cap="rnd" cmpd="tri">
            <a:solidFill>
              <a:srgbClr val="C0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7200" y="5604931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Step-up converter design</a:t>
            </a:r>
          </a:p>
          <a:p>
            <a:r>
              <a:rPr lang="en-US" sz="2400" b="1" dirty="0" smtClean="0"/>
              <a:t>M. </a:t>
            </a:r>
            <a:r>
              <a:rPr lang="en-US" sz="2400" b="1" dirty="0" err="1" smtClean="0"/>
              <a:t>Bochenek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02031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>
          <a:xfrm>
            <a:off x="0" y="348338"/>
            <a:ext cx="8229600" cy="1143000"/>
          </a:xfrm>
        </p:spPr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Where we are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8" name="Slide Number Placeholder 4"/>
          <p:cNvSpPr txBox="1">
            <a:spLocks/>
          </p:cNvSpPr>
          <p:nvPr/>
        </p:nvSpPr>
        <p:spPr>
          <a:xfrm>
            <a:off x="612648" y="6020312"/>
            <a:ext cx="1981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1E643-C9DD-4869-AFF6-268798276B5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0704"/>
            <a:ext cx="4544565" cy="38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857" y="1014028"/>
            <a:ext cx="3955743" cy="38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5797550" y="1073662"/>
            <a:ext cx="12192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16750" y="1073662"/>
            <a:ext cx="12192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797550" y="1607062"/>
            <a:ext cx="1219200" cy="1149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16750" y="1607062"/>
            <a:ext cx="1219200" cy="1149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666740" y="1134622"/>
            <a:ext cx="1546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M1 (NFET)</a:t>
            </a:r>
          </a:p>
          <a:p>
            <a:pPr algn="ctr"/>
            <a:r>
              <a:rPr lang="en-US" sz="1000" b="1" dirty="0" smtClean="0">
                <a:cs typeface="Arial" pitchFamily="34" charset="0"/>
              </a:rPr>
              <a:t>980</a:t>
            </a:r>
            <a:r>
              <a:rPr lang="el-GR" sz="1000" b="1" dirty="0" smtClean="0"/>
              <a:t>μ</a:t>
            </a:r>
            <a:r>
              <a:rPr lang="en-US" sz="1000" b="1" dirty="0" smtClean="0">
                <a:cs typeface="Arial" pitchFamily="34" charset="0"/>
              </a:rPr>
              <a:t>m / 0.24</a:t>
            </a:r>
            <a:r>
              <a:rPr lang="el-GR" sz="1000" b="1" dirty="0" smtClean="0"/>
              <a:t>μ</a:t>
            </a:r>
            <a:r>
              <a:rPr lang="en-US" sz="1000" b="1" dirty="0" smtClean="0">
                <a:cs typeface="Arial" pitchFamily="34" charset="0"/>
              </a:rPr>
              <a:t>m </a:t>
            </a:r>
            <a:endParaRPr lang="en-US" sz="1000" b="1" dirty="0"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140" y="1134622"/>
            <a:ext cx="1546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M2 (NFET)</a:t>
            </a:r>
          </a:p>
          <a:p>
            <a:pPr algn="ctr"/>
            <a:r>
              <a:rPr lang="en-US" sz="1000" b="1" dirty="0" smtClean="0">
                <a:cs typeface="Arial" pitchFamily="34" charset="0"/>
              </a:rPr>
              <a:t>980</a:t>
            </a:r>
            <a:r>
              <a:rPr lang="el-GR" sz="1000" b="1" dirty="0" smtClean="0"/>
              <a:t>μ</a:t>
            </a:r>
            <a:r>
              <a:rPr lang="en-US" sz="1000" b="1" dirty="0" smtClean="0">
                <a:cs typeface="Arial" pitchFamily="34" charset="0"/>
              </a:rPr>
              <a:t>m / 0.24</a:t>
            </a:r>
            <a:r>
              <a:rPr lang="el-GR" sz="1000" b="1" dirty="0" smtClean="0"/>
              <a:t>μ</a:t>
            </a:r>
            <a:r>
              <a:rPr lang="en-US" sz="1000" b="1" dirty="0" smtClean="0">
                <a:cs typeface="Arial" pitchFamily="34" charset="0"/>
              </a:rPr>
              <a:t>m </a:t>
            </a:r>
            <a:endParaRPr lang="en-US" sz="1000" b="1" dirty="0"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6740" y="1877572"/>
            <a:ext cx="1546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M4 (PFET)</a:t>
            </a:r>
          </a:p>
          <a:p>
            <a:pPr algn="ctr"/>
            <a:r>
              <a:rPr lang="en-US" sz="1000" b="1" dirty="0" smtClean="0">
                <a:cs typeface="Arial" pitchFamily="34" charset="0"/>
              </a:rPr>
              <a:t>2000</a:t>
            </a:r>
            <a:r>
              <a:rPr lang="el-GR" sz="1000" b="1" dirty="0" smtClean="0"/>
              <a:t>μ</a:t>
            </a:r>
            <a:r>
              <a:rPr lang="en-US" sz="1000" b="1" dirty="0" smtClean="0">
                <a:cs typeface="Arial" pitchFamily="34" charset="0"/>
              </a:rPr>
              <a:t>m / 0.24</a:t>
            </a:r>
            <a:r>
              <a:rPr lang="el-GR" sz="1000" b="1" dirty="0" smtClean="0"/>
              <a:t>μ</a:t>
            </a:r>
            <a:r>
              <a:rPr lang="en-US" sz="1000" b="1" dirty="0" smtClean="0">
                <a:cs typeface="Arial" pitchFamily="34" charset="0"/>
              </a:rPr>
              <a:t>m </a:t>
            </a:r>
            <a:endParaRPr lang="en-US" sz="1000" b="1" dirty="0"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47840" y="1877572"/>
            <a:ext cx="1546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M3 (PFET)</a:t>
            </a:r>
          </a:p>
          <a:p>
            <a:pPr algn="ctr"/>
            <a:r>
              <a:rPr lang="en-US" sz="1000" b="1" dirty="0" smtClean="0">
                <a:cs typeface="Arial" pitchFamily="34" charset="0"/>
              </a:rPr>
              <a:t>2000</a:t>
            </a:r>
            <a:r>
              <a:rPr lang="el-GR" sz="1000" b="1" dirty="0" smtClean="0"/>
              <a:t>μ</a:t>
            </a:r>
            <a:r>
              <a:rPr lang="en-US" sz="1000" b="1" dirty="0" smtClean="0">
                <a:cs typeface="Arial" pitchFamily="34" charset="0"/>
              </a:rPr>
              <a:t>m / 0.24</a:t>
            </a:r>
            <a:r>
              <a:rPr lang="el-GR" sz="1000" b="1" dirty="0" smtClean="0"/>
              <a:t>μ</a:t>
            </a:r>
            <a:r>
              <a:rPr lang="en-US" sz="1000" b="1" dirty="0" smtClean="0">
                <a:cs typeface="Arial" pitchFamily="34" charset="0"/>
              </a:rPr>
              <a:t>m </a:t>
            </a:r>
            <a:endParaRPr lang="en-US" sz="1000" b="1" dirty="0"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22850" y="1080012"/>
            <a:ext cx="666750" cy="375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24850" y="1080012"/>
            <a:ext cx="666750" cy="375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689600" y="3416812"/>
            <a:ext cx="520700" cy="952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804150" y="3416812"/>
            <a:ext cx="520700" cy="952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689600" y="4362962"/>
            <a:ext cx="2635250" cy="476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248400" y="4431552"/>
            <a:ext cx="1546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Clock Generator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5157014" y="3650949"/>
            <a:ext cx="1546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Level </a:t>
            </a:r>
          </a:p>
          <a:p>
            <a:pPr algn="ctr"/>
            <a:r>
              <a:rPr lang="en-US" sz="1100" b="1" dirty="0" smtClean="0">
                <a:cs typeface="Arial" pitchFamily="34" charset="0"/>
              </a:rPr>
              <a:t>Shifter</a:t>
            </a:r>
          </a:p>
        </p:txBody>
      </p:sp>
      <p:sp>
        <p:nvSpPr>
          <p:cNvPr id="56" name="TextBox 55"/>
          <p:cNvSpPr txBox="1"/>
          <p:nvPr/>
        </p:nvSpPr>
        <p:spPr>
          <a:xfrm rot="5400000">
            <a:off x="7290614" y="3650949"/>
            <a:ext cx="1546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Level </a:t>
            </a:r>
          </a:p>
          <a:p>
            <a:pPr algn="ctr"/>
            <a:r>
              <a:rPr lang="en-US" sz="1100" b="1" dirty="0" smtClean="0">
                <a:cs typeface="Arial" pitchFamily="34" charset="0"/>
              </a:rPr>
              <a:t>Shifter</a:t>
            </a:r>
          </a:p>
        </p:txBody>
      </p:sp>
      <p:sp>
        <p:nvSpPr>
          <p:cNvPr id="57" name="TextBox 56"/>
          <p:cNvSpPr txBox="1"/>
          <p:nvPr/>
        </p:nvSpPr>
        <p:spPr>
          <a:xfrm rot="5400000">
            <a:off x="7850326" y="2897387"/>
            <a:ext cx="1546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Buffer 2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4658365" y="2874527"/>
            <a:ext cx="1546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Buffer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4800" y="1122594"/>
            <a:ext cx="4495800" cy="12695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V</a:t>
            </a:r>
            <a:r>
              <a:rPr lang="en-US" b="1" baseline="-25000" dirty="0" smtClean="0"/>
              <a:t>DD	 </a:t>
            </a:r>
            <a:r>
              <a:rPr lang="en-US" b="1" dirty="0" smtClean="0"/>
              <a:t> = 0.9 V	       C</a:t>
            </a:r>
            <a:r>
              <a:rPr lang="en-US" b="1" baseline="-25000" dirty="0" smtClean="0"/>
              <a:t>PUMP</a:t>
            </a:r>
            <a:r>
              <a:rPr lang="en-US" b="1" dirty="0" smtClean="0"/>
              <a:t> = 470 </a:t>
            </a:r>
            <a:r>
              <a:rPr lang="en-US" b="1" dirty="0" err="1" smtClean="0"/>
              <a:t>nF</a:t>
            </a:r>
            <a:endParaRPr lang="en-US" b="1" dirty="0" smtClean="0"/>
          </a:p>
          <a:p>
            <a:pPr lvl="1"/>
            <a:r>
              <a:rPr lang="en-US" b="1" dirty="0" smtClean="0"/>
              <a:t>V</a:t>
            </a:r>
            <a:r>
              <a:rPr lang="en-US" b="1" baseline="-25000" dirty="0" smtClean="0"/>
              <a:t>OUT</a:t>
            </a:r>
            <a:r>
              <a:rPr lang="en-US" b="1" dirty="0" smtClean="0"/>
              <a:t> = 1.55 V      C</a:t>
            </a:r>
            <a:r>
              <a:rPr lang="en-US" b="1" baseline="-25000" dirty="0" smtClean="0"/>
              <a:t>LOAD</a:t>
            </a:r>
            <a:r>
              <a:rPr lang="en-US" b="1" dirty="0" smtClean="0"/>
              <a:t> = 470 </a:t>
            </a:r>
            <a:r>
              <a:rPr lang="en-US" b="1" dirty="0" err="1" smtClean="0"/>
              <a:t>nF</a:t>
            </a:r>
            <a:endParaRPr lang="en-US" b="1" dirty="0"/>
          </a:p>
          <a:p>
            <a:pPr lvl="1"/>
            <a:r>
              <a:rPr lang="en-US" b="1" dirty="0" smtClean="0"/>
              <a:t>I</a:t>
            </a:r>
            <a:r>
              <a:rPr lang="en-US" b="1" baseline="-25000" dirty="0" smtClean="0"/>
              <a:t>OUT</a:t>
            </a:r>
            <a:r>
              <a:rPr lang="en-US" b="1" dirty="0"/>
              <a:t>	</a:t>
            </a:r>
            <a:r>
              <a:rPr lang="en-US" b="1" dirty="0" smtClean="0"/>
              <a:t>  = 32 </a:t>
            </a:r>
            <a:r>
              <a:rPr lang="en-US" b="1" dirty="0" err="1" smtClean="0"/>
              <a:t>mA</a:t>
            </a:r>
            <a:r>
              <a:rPr lang="en-US" b="1" dirty="0"/>
              <a:t> </a:t>
            </a:r>
            <a:r>
              <a:rPr lang="en-US" b="1" dirty="0" smtClean="0"/>
              <a:t>    f          = 500 kHz</a:t>
            </a:r>
          </a:p>
          <a:p>
            <a:pPr lvl="1"/>
            <a:endParaRPr lang="en-US" sz="1050" b="1" dirty="0"/>
          </a:p>
          <a:p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5943600" y="4961231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Total area = 0.04 mm</a:t>
            </a:r>
            <a:r>
              <a:rPr lang="en-US" b="1" baseline="30000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(200 x 190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μ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m</a:t>
            </a:r>
            <a:r>
              <a:rPr lang="en-US" b="1" baseline="30000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en-US" b="1" baseline="300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5800" y="1085119"/>
            <a:ext cx="3886200" cy="1066800"/>
          </a:xfrm>
          <a:prstGeom prst="rect">
            <a:avLst/>
          </a:prstGeom>
          <a:noFill/>
          <a:ln w="47625" cap="rnd" cmpd="tri">
            <a:solidFill>
              <a:srgbClr val="C0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905000" y="2284212"/>
            <a:ext cx="1676400" cy="984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Power </a:t>
            </a:r>
            <a:endParaRPr lang="en-US" sz="2000" b="1" dirty="0"/>
          </a:p>
          <a:p>
            <a:pPr algn="ctr"/>
            <a:r>
              <a:rPr lang="en-US" sz="2000" b="1" dirty="0"/>
              <a:t>Efficiency</a:t>
            </a:r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352800" y="2306697"/>
            <a:ext cx="19050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85%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34077" y="2893812"/>
            <a:ext cx="179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(including all circuitry)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4495800" y="5607562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Step-up converter design</a:t>
            </a:r>
          </a:p>
          <a:p>
            <a:r>
              <a:rPr lang="en-US" sz="2400" b="1" dirty="0" smtClean="0"/>
              <a:t>M. </a:t>
            </a:r>
            <a:r>
              <a:rPr lang="en-US" sz="2400" b="1" dirty="0" err="1" smtClean="0"/>
              <a:t>Bochenek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Where we are (status)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1800" y="1186805"/>
            <a:ext cx="192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SEU Logic test</a:t>
            </a:r>
          </a:p>
        </p:txBody>
      </p:sp>
      <p:pic>
        <p:nvPicPr>
          <p:cNvPr id="8" name="Picture 7" descr="SEULogic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00" y="1417638"/>
            <a:ext cx="3738599" cy="37338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71500" y="2043224"/>
            <a:ext cx="4038600" cy="3011758"/>
            <a:chOff x="231775" y="1860550"/>
            <a:chExt cx="5845175" cy="4340391"/>
          </a:xfrm>
        </p:grpSpPr>
        <p:sp>
          <p:nvSpPr>
            <p:cNvPr id="10" name="Rectangle 9"/>
            <p:cNvSpPr/>
            <p:nvPr/>
          </p:nvSpPr>
          <p:spPr>
            <a:xfrm>
              <a:off x="993775" y="3910013"/>
              <a:ext cx="1493838" cy="15716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</a:rPr>
                <a:t>Slow Command 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</a:rPr>
                <a:t>decoder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3775" y="2209800"/>
              <a:ext cx="1493838" cy="15716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</a:rPr>
                <a:t>Fast Command 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</a:rPr>
                <a:t>decoder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487613" y="2614613"/>
              <a:ext cx="2392362" cy="1587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87613" y="4291013"/>
              <a:ext cx="2392362" cy="1587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879975" y="2209800"/>
              <a:ext cx="457200" cy="32718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</a:rPr>
                <a:t>Serial Register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2746375" y="2540000"/>
              <a:ext cx="152400" cy="15240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5"/>
            <p:cNvSpPr txBox="1">
              <a:spLocks noChangeArrowheads="1"/>
            </p:cNvSpPr>
            <p:nvPr/>
          </p:nvSpPr>
          <p:spPr bwMode="auto">
            <a:xfrm>
              <a:off x="3048000" y="2339975"/>
              <a:ext cx="1663699" cy="665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200"/>
                <a:t>xx-SEU (4 bits, static)</a:t>
              </a:r>
              <a:endParaRPr lang="en-US" sz="120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487613" y="5129213"/>
              <a:ext cx="2392362" cy="1587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8"/>
            <p:cNvSpPr txBox="1">
              <a:spLocks noChangeArrowheads="1"/>
            </p:cNvSpPr>
            <p:nvPr/>
          </p:nvSpPr>
          <p:spPr bwMode="auto">
            <a:xfrm>
              <a:off x="2835274" y="4854573"/>
              <a:ext cx="1663699" cy="665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200"/>
                <a:t>yy-SEU (7 bits, static)</a:t>
              </a:r>
              <a:endParaRPr lang="en-US" sz="1200"/>
            </a:p>
          </p:txBody>
        </p:sp>
        <p:cxnSp>
          <p:nvCxnSpPr>
            <p:cNvPr id="20" name="Straight Arrow Connector 19"/>
            <p:cNvCxnSpPr>
              <a:stCxn id="15" idx="2"/>
            </p:cNvCxnSpPr>
            <p:nvPr/>
          </p:nvCxnSpPr>
          <p:spPr>
            <a:xfrm rot="5400000">
              <a:off x="4904581" y="5687219"/>
              <a:ext cx="409575" cy="1588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36"/>
            <p:cNvSpPr txBox="1">
              <a:spLocks noChangeArrowheads="1"/>
            </p:cNvSpPr>
            <p:nvPr/>
          </p:nvSpPr>
          <p:spPr bwMode="auto">
            <a:xfrm>
              <a:off x="5210173" y="5535613"/>
              <a:ext cx="866777" cy="665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Serial Out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2971800" y="4216400"/>
              <a:ext cx="152400" cy="15240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82875" y="5053013"/>
              <a:ext cx="152400" cy="15240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1"/>
            <p:cNvSpPr txBox="1">
              <a:spLocks noChangeArrowheads="1"/>
            </p:cNvSpPr>
            <p:nvPr/>
          </p:nvSpPr>
          <p:spPr bwMode="auto">
            <a:xfrm>
              <a:off x="2536826" y="3781425"/>
              <a:ext cx="1276350" cy="1197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200"/>
                <a:t>yy-REGSEU (7 bits, one clk)</a:t>
              </a:r>
              <a:endParaRPr lang="en-US" sz="12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5175" y="1860550"/>
              <a:ext cx="1822450" cy="395128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43"/>
            <p:cNvSpPr txBox="1">
              <a:spLocks noChangeArrowheads="1"/>
            </p:cNvSpPr>
            <p:nvPr/>
          </p:nvSpPr>
          <p:spPr bwMode="auto">
            <a:xfrm>
              <a:off x="1298575" y="1860550"/>
              <a:ext cx="901699" cy="665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RTL exists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31775" y="3306763"/>
              <a:ext cx="533400" cy="1587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31775" y="3609975"/>
              <a:ext cx="533400" cy="1588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31775" y="3948113"/>
              <a:ext cx="533400" cy="1587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eft Brace 30"/>
          <p:cNvSpPr/>
          <p:nvPr/>
        </p:nvSpPr>
        <p:spPr>
          <a:xfrm rot="16200000">
            <a:off x="7221149" y="4483488"/>
            <a:ext cx="533400" cy="186929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5278052" y="4483487"/>
            <a:ext cx="533400" cy="18693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683900" y="5684838"/>
            <a:ext cx="1523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SEU Logic part</a:t>
            </a:r>
          </a:p>
          <a:p>
            <a:r>
              <a:rPr lang="en-US" dirty="0" smtClean="0">
                <a:latin typeface="+mn-lt"/>
              </a:rPr>
              <a:t>(F. </a:t>
            </a:r>
            <a:r>
              <a:rPr lang="en-US" dirty="0" err="1" smtClean="0">
                <a:latin typeface="+mn-lt"/>
              </a:rPr>
              <a:t>Anghinolfi</a:t>
            </a:r>
            <a:r>
              <a:rPr lang="en-US" dirty="0" smtClean="0">
                <a:latin typeface="+mn-lt"/>
              </a:rPr>
              <a:t>, </a:t>
            </a:r>
          </a:p>
          <a:p>
            <a:r>
              <a:rPr lang="en-US" dirty="0" smtClean="0">
                <a:latin typeface="+mn-lt"/>
              </a:rPr>
              <a:t>K. </a:t>
            </a:r>
            <a:r>
              <a:rPr lang="en-US" dirty="0" err="1" smtClean="0">
                <a:latin typeface="+mn-lt"/>
              </a:rPr>
              <a:t>Swientek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8937" y="5684838"/>
            <a:ext cx="1622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SPP Elements</a:t>
            </a:r>
          </a:p>
          <a:p>
            <a:r>
              <a:rPr lang="en-US" dirty="0" smtClean="0">
                <a:latin typeface="+mn-lt"/>
              </a:rPr>
              <a:t>(M. Newcomer,</a:t>
            </a:r>
          </a:p>
          <a:p>
            <a:r>
              <a:rPr lang="en-US" dirty="0" smtClean="0">
                <a:latin typeface="+mn-lt"/>
              </a:rPr>
              <a:t>N. </a:t>
            </a:r>
            <a:r>
              <a:rPr lang="en-US" dirty="0" err="1" smtClean="0">
                <a:latin typeface="+mn-lt"/>
              </a:rPr>
              <a:t>Dressnandt</a:t>
            </a:r>
            <a:r>
              <a:rPr lang="en-US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Techno: stick to 130nm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256 channels, one sided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Analogue : test of the front-end to be done as soon as it is back (December)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L0: could be skipped for first 130nm version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Radiation hardness: should be implemented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Memory: need to find a good memory block. The one from IBM is not </a:t>
            </a:r>
            <a:r>
              <a:rPr lang="en-US" sz="2400" dirty="0" err="1" smtClean="0"/>
              <a:t>rad</a:t>
            </a:r>
            <a:r>
              <a:rPr lang="en-US" sz="2400" dirty="0" smtClean="0"/>
              <a:t> hard. Mitch to discuss with a US company. Effort started at CERN PH/ME.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Switched capacitor DC-DC: it should be possible to use the block (prototype block expected in December for tests)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Serial power : elements (shunt transistor) should be implemented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Readout data format: fixed length to be implemented as it is the simplest and that with the new luminosity target it's very likely to be good enough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Discussion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4949825" y="1323975"/>
            <a:ext cx="868363" cy="688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ABCN-130 : number of channels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04345" y="2326243"/>
            <a:ext cx="132658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FE pads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4 rows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1mm </a:t>
            </a:r>
            <a:r>
              <a:rPr lang="en-US" sz="1400" dirty="0" err="1">
                <a:latin typeface="+mj-lt"/>
              </a:rPr>
              <a:t>x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10.0mm</a:t>
            </a:r>
            <a:endParaRPr lang="en-US" sz="14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64088" y="3402013"/>
            <a:ext cx="1398728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256 FE </a:t>
            </a:r>
            <a:r>
              <a:rPr lang="en-US" sz="1400" dirty="0">
                <a:latin typeface="+mj-lt"/>
              </a:rPr>
              <a:t>channels</a:t>
            </a:r>
            <a:endParaRPr lang="en-US" sz="14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Width : 0.7mm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Height : 10.0mm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(7.2 </a:t>
            </a:r>
            <a:r>
              <a:rPr lang="en-US" sz="1400" dirty="0"/>
              <a:t>mm min)</a:t>
            </a:r>
            <a:endParaRPr lang="en-US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22um pitch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926138" y="2695575"/>
            <a:ext cx="385762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999163" y="3571875"/>
            <a:ext cx="657225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548312" y="5259388"/>
            <a:ext cx="132658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Max digital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area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2mm </a:t>
            </a:r>
            <a:r>
              <a:rPr lang="en-US" sz="1400" dirty="0" err="1">
                <a:latin typeface="+mj-lt"/>
              </a:rPr>
              <a:t>x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10.0mm</a:t>
            </a:r>
            <a:endParaRPr lang="en-US" sz="1400" dirty="0">
              <a:latin typeface="+mj-lt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5400000" flipH="1" flipV="1">
            <a:off x="6121401" y="4541839"/>
            <a:ext cx="738187" cy="696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253288" y="3027363"/>
            <a:ext cx="11272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10.0mm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(7.2mm min)</a:t>
            </a:r>
            <a:endParaRPr lang="en-US" sz="14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11900" y="1546225"/>
            <a:ext cx="698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4.0mm</a:t>
            </a:r>
          </a:p>
        </p:txBody>
      </p:sp>
      <p:sp>
        <p:nvSpPr>
          <p:cNvPr id="15384" name="TextBox 83"/>
          <p:cNvSpPr txBox="1">
            <a:spLocks noChangeArrowheads="1"/>
          </p:cNvSpPr>
          <p:nvPr/>
        </p:nvSpPr>
        <p:spPr bwMode="auto">
          <a:xfrm>
            <a:off x="5140325" y="1484313"/>
            <a:ext cx="534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256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604962" y="2304257"/>
            <a:ext cx="1971675" cy="1897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6" name="TextBox 89"/>
          <p:cNvSpPr txBox="1">
            <a:spLocks noChangeArrowheads="1"/>
          </p:cNvSpPr>
          <p:nvPr/>
        </p:nvSpPr>
        <p:spPr bwMode="auto">
          <a:xfrm>
            <a:off x="1706562" y="2942432"/>
            <a:ext cx="175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ABCN 25</a:t>
            </a:r>
          </a:p>
          <a:p>
            <a:r>
              <a:rPr lang="en-US">
                <a:latin typeface="Calibri" charset="0"/>
              </a:rPr>
              <a:t>Size (same scale)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130925" y="2038350"/>
            <a:ext cx="1019175" cy="246538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130925" y="1854200"/>
            <a:ext cx="101917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5989638" y="3252788"/>
            <a:ext cx="25019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30925" y="2038350"/>
            <a:ext cx="306388" cy="2465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437313" y="2038350"/>
            <a:ext cx="306387" cy="2465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Date Placeholder 3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5397" name="Slide Number Placeholder 4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35C438-2ECA-F64C-B0B4-35A49C1786B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76630" y="1806222"/>
            <a:ext cx="6985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7.7mm</a:t>
            </a:r>
            <a:endParaRPr lang="en-US" sz="1400" dirty="0">
              <a:latin typeface="+mj-l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595655" y="2114197"/>
            <a:ext cx="1980982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22593" y="3288973"/>
            <a:ext cx="69881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7.5mm</a:t>
            </a:r>
            <a:endParaRPr lang="en-US" sz="1400" dirty="0">
              <a:latin typeface="+mj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2821906" y="3226033"/>
            <a:ext cx="1937871" cy="127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7"/>
          <p:cNvSpPr>
            <a:spLocks noGrp="1"/>
          </p:cNvSpPr>
          <p:nvPr>
            <p:ph idx="1"/>
          </p:nvPr>
        </p:nvSpPr>
        <p:spPr>
          <a:xfrm>
            <a:off x="457200" y="14319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/>
              <a:t>     WE SHOULD ALLOW OPERATION WITH DIGITAL VOLTAGE RANGE FROM 1.5V TO 0.9V (for Lite, incl. on hybrids)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Lite</a:t>
            </a:r>
            <a:r>
              <a:rPr lang="en-US" sz="3600" dirty="0">
                <a:latin typeface="+mj-lt"/>
                <a:ea typeface="+mj-ea"/>
                <a:cs typeface="+mj-cs"/>
              </a:rPr>
              <a:t> ABCN-130 Powering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" y="1219200"/>
            <a:ext cx="8077200" cy="121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A443FF-7318-AF46-AF68-EF056E078E92}" type="slidenum">
              <a:rPr lang="en-US"/>
              <a:pPr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609600" y="2438400"/>
            <a:ext cx="7924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This is justified by :</a:t>
            </a:r>
          </a:p>
          <a:p>
            <a:endParaRPr lang="en-US"/>
          </a:p>
          <a:p>
            <a:pPr lvl="1"/>
            <a:r>
              <a:rPr lang="en-US"/>
              <a:t>The SEU cross section is strongly depending on the VDD of registers</a:t>
            </a:r>
          </a:p>
          <a:p>
            <a:pPr lvl="1"/>
            <a:endParaRPr lang="en-US"/>
          </a:p>
          <a:p>
            <a:pPr lvl="1"/>
            <a:r>
              <a:rPr lang="en-US"/>
              <a:t>The standard cells characterisations are valid from … to … (not know now)</a:t>
            </a:r>
          </a:p>
          <a:p>
            <a:pPr lvl="1"/>
            <a:endParaRPr lang="en-US"/>
          </a:p>
          <a:p>
            <a:pPr lvl="1"/>
            <a:r>
              <a:rPr lang="en-US"/>
              <a:t>Power consumption optimization vs. other parameters (frequency, voltage margin, digital noise, total dose)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57200" y="5024438"/>
            <a:ext cx="8229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latin typeface="+mn-lt"/>
              </a:rPr>
              <a:t>     WE SHOULD EVALUATE HOW THIS CONSTRAINT IS AFFECTING THE SERIAL OR DC/DC POWER DISTRIBUTION developments during the prototype phase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256 channel </a:t>
            </a:r>
            <a:r>
              <a:rPr lang="en-US" sz="3600" dirty="0">
                <a:latin typeface="+mj-lt"/>
                <a:ea typeface="+mj-ea"/>
                <a:cs typeface="+mj-cs"/>
              </a:rPr>
              <a:t>ABCN-130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Powering (Low VDDD)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A443FF-7318-AF46-AF68-EF056E078E92}" type="slidenum">
              <a:rPr lang="en-US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3606" y="1751559"/>
            <a:ext cx="914400" cy="462459"/>
          </a:xfrm>
          <a:prstGeom prst="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DC/DC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0" y="1524000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</p:cNvCxnSpPr>
          <p:nvPr/>
        </p:nvCxnSpPr>
        <p:spPr>
          <a:xfrm rot="5400000" flipH="1" flipV="1">
            <a:off x="5067027" y="1637780"/>
            <a:ext cx="22755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>
            <a:off x="5638006" y="1982789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1751161"/>
            <a:ext cx="98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DC-DC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23606" y="2671218"/>
            <a:ext cx="914400" cy="462459"/>
          </a:xfrm>
          <a:prstGeom prst="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DC/DC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0" y="2443659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0"/>
          </p:cNvCxnSpPr>
          <p:nvPr/>
        </p:nvCxnSpPr>
        <p:spPr>
          <a:xfrm rot="5400000" flipH="1" flipV="1">
            <a:off x="5067027" y="2557439"/>
            <a:ext cx="22755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"/>
          </p:cNvCxnSpPr>
          <p:nvPr/>
        </p:nvCxnSpPr>
        <p:spPr>
          <a:xfrm>
            <a:off x="5638006" y="290244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645024" y="3882530"/>
            <a:ext cx="914400" cy="462459"/>
          </a:xfrm>
          <a:prstGeom prst="rect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LDO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07418" y="3654971"/>
            <a:ext cx="3962400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0"/>
          </p:cNvCxnSpPr>
          <p:nvPr/>
        </p:nvCxnSpPr>
        <p:spPr>
          <a:xfrm rot="5400000" flipH="1" flipV="1">
            <a:off x="4988445" y="3768751"/>
            <a:ext cx="22755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3"/>
          </p:cNvCxnSpPr>
          <p:nvPr/>
        </p:nvCxnSpPr>
        <p:spPr>
          <a:xfrm>
            <a:off x="5559424" y="411376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3419" y="3745221"/>
            <a:ext cx="121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Serial</a:t>
            </a:r>
          </a:p>
          <a:p>
            <a:r>
              <a:rPr lang="en-US" sz="2400" dirty="0" smtClean="0">
                <a:latin typeface="+mn-lt"/>
              </a:rPr>
              <a:t>Power 1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207418" y="4574630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0" y="1063923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2.4V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0" y="1981993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1.8V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055565" y="4115595"/>
            <a:ext cx="91807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132012" y="3884118"/>
            <a:ext cx="825173" cy="462459"/>
          </a:xfrm>
          <a:prstGeom prst="rect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Shunt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284412" y="5026571"/>
            <a:ext cx="3962400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065439" y="5140351"/>
            <a:ext cx="22755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36418" y="548536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0413" y="5116821"/>
            <a:ext cx="121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Serial</a:t>
            </a:r>
          </a:p>
          <a:p>
            <a:r>
              <a:rPr lang="en-US" sz="2400" dirty="0" smtClean="0">
                <a:latin typeface="+mn-lt"/>
              </a:rPr>
              <a:t>Power 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284412" y="5946230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2132559" y="5487195"/>
            <a:ext cx="91807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09006" y="5255718"/>
            <a:ext cx="825173" cy="462459"/>
          </a:xfrm>
          <a:prstGeom prst="rect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Shunt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724401" y="5255718"/>
            <a:ext cx="914400" cy="462459"/>
          </a:xfrm>
          <a:prstGeom prst="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DC/DC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4412" y="3193306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1.2V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84412" y="4576218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0.9V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30115" y="1751160"/>
            <a:ext cx="2522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1.2V Analogue (45mA)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30115" y="2672013"/>
            <a:ext cx="232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0.9V Digital (102mA)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30115" y="3915293"/>
            <a:ext cx="233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0.9V Digital (102mA)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30115" y="3454916"/>
            <a:ext cx="1994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Analogue (45mA)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56364" y="4837828"/>
            <a:ext cx="1802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Digital (102mA)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56364" y="5286893"/>
            <a:ext cx="2522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1.2V Analogue (45mA)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256 channel </a:t>
            </a:r>
            <a:r>
              <a:rPr lang="en-US" sz="3600" dirty="0">
                <a:latin typeface="+mj-lt"/>
                <a:ea typeface="+mj-ea"/>
                <a:cs typeface="+mj-cs"/>
              </a:rPr>
              <a:t>ABCN-130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Powering (Std VDDD)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A443FF-7318-AF46-AF68-EF056E078E92}" type="slidenum">
              <a:rPr lang="en-US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3606" y="1751559"/>
            <a:ext cx="914400" cy="462459"/>
          </a:xfrm>
          <a:prstGeom prst="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DC/DC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0" y="1524000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</p:cNvCxnSpPr>
          <p:nvPr/>
        </p:nvCxnSpPr>
        <p:spPr>
          <a:xfrm rot="5400000" flipH="1" flipV="1">
            <a:off x="5067027" y="1637780"/>
            <a:ext cx="22755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>
            <a:off x="5638006" y="1982789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1751161"/>
            <a:ext cx="98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DC-DC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23606" y="2671218"/>
            <a:ext cx="914400" cy="462459"/>
          </a:xfrm>
          <a:prstGeom prst="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DC/DC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594772" y="2445247"/>
            <a:ext cx="3653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0"/>
          </p:cNvCxnSpPr>
          <p:nvPr/>
        </p:nvCxnSpPr>
        <p:spPr>
          <a:xfrm rot="5400000" flipH="1" flipV="1">
            <a:off x="5067027" y="2557439"/>
            <a:ext cx="22755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"/>
          </p:cNvCxnSpPr>
          <p:nvPr/>
        </p:nvCxnSpPr>
        <p:spPr>
          <a:xfrm>
            <a:off x="5638006" y="290244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0" y="1063923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2.4V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286000" y="3934759"/>
            <a:ext cx="3962400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1" y="4025009"/>
            <a:ext cx="121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Serial</a:t>
            </a:r>
          </a:p>
          <a:p>
            <a:r>
              <a:rPr lang="en-US" sz="2400" dirty="0" smtClean="0">
                <a:latin typeface="+mn-lt"/>
              </a:rPr>
              <a:t>Power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286000" y="4854418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2134147" y="4395383"/>
            <a:ext cx="91807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10594" y="4163906"/>
            <a:ext cx="825173" cy="462459"/>
          </a:xfrm>
          <a:prstGeom prst="rect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Shunt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86000" y="3484406"/>
            <a:ext cx="7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1.2V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30115" y="1751160"/>
            <a:ext cx="2522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1.2V Analogue (45mA)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30115" y="2672013"/>
            <a:ext cx="233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1.2V Digital (102mA)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57952" y="3746016"/>
            <a:ext cx="233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1.2V Digital (102mA)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57952" y="4195081"/>
            <a:ext cx="2522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1.2V Analogue (45mA)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2133949" y="1983630"/>
            <a:ext cx="9200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9363" y="5299501"/>
            <a:ext cx="842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Even in the case of “one source” for analogue and digital, remains the issue of using LDO for analogue power quality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ABCN-130 Data Transmission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/>
              <a:t>Basically 2 mechanisms</a:t>
            </a:r>
            <a:r>
              <a:rPr lang="en-US" sz="2400" dirty="0" smtClean="0"/>
              <a:t> were </a:t>
            </a:r>
            <a:r>
              <a:rPr lang="en-US" sz="2400" dirty="0"/>
              <a:t>under discussion 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Data packets built with data from adjacent chips (data concatenation </a:t>
            </a:r>
            <a:r>
              <a:rPr lang="en-US" sz="2400" dirty="0" smtClean="0"/>
              <a:t>constraints as for ABCD)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Independent Data packets (per chip, each packet contains its full identifiers) (impact on BW, compatibility with track trigger data,  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5C3E2D-AC5F-F142-A02A-19A9D00E76AE}" type="slidenum">
              <a:rPr lang="en-US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5295166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Assumption : due to reduced BW requirement (to be proven) the last schema becomes preferable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534017" y="4704983"/>
            <a:ext cx="646966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Data packets built with data from adjacent chips :</a:t>
            </a:r>
          </a:p>
          <a:p>
            <a:pPr eaLnBrk="1" hangingPunct="1"/>
            <a:endParaRPr lang="en-US" sz="2400"/>
          </a:p>
          <a:p>
            <a:pPr lvl="1" eaLnBrk="1" hangingPunct="1"/>
            <a:r>
              <a:rPr lang="en-US" sz="2000"/>
              <a:t>With Token (as ABCN now) : timing constraint, workable in 130nm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Xon/Xoff : no token timing constraint, one FIFO and some add. Logic in each chip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ABCN-130 Data Transmission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3127375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3127375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rot="10800000">
            <a:off x="2971800" y="3355975"/>
            <a:ext cx="609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4114800" y="3355975"/>
            <a:ext cx="304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953000" y="3355975"/>
            <a:ext cx="304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63"/>
          <p:cNvSpPr txBox="1">
            <a:spLocks noChangeArrowheads="1"/>
          </p:cNvSpPr>
          <p:nvPr/>
        </p:nvSpPr>
        <p:spPr bwMode="auto">
          <a:xfrm>
            <a:off x="3581400" y="3203575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FEI</a:t>
            </a:r>
          </a:p>
        </p:txBody>
      </p:sp>
      <p:sp>
        <p:nvSpPr>
          <p:cNvPr id="21514" name="TextBox 64"/>
          <p:cNvSpPr txBox="1">
            <a:spLocks noChangeArrowheads="1"/>
          </p:cNvSpPr>
          <p:nvPr/>
        </p:nvSpPr>
        <p:spPr bwMode="auto">
          <a:xfrm>
            <a:off x="4419600" y="3203575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FEI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971800" y="3508375"/>
            <a:ext cx="609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114800" y="3508375"/>
            <a:ext cx="304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953000" y="3508375"/>
            <a:ext cx="304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Box 113"/>
          <p:cNvSpPr txBox="1">
            <a:spLocks noChangeArrowheads="1"/>
          </p:cNvSpPr>
          <p:nvPr/>
        </p:nvSpPr>
        <p:spPr bwMode="auto">
          <a:xfrm>
            <a:off x="3124200" y="3127375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tk</a:t>
            </a:r>
          </a:p>
        </p:txBody>
      </p:sp>
      <p:sp>
        <p:nvSpPr>
          <p:cNvPr id="21519" name="TextBox 53"/>
          <p:cNvSpPr txBox="1">
            <a:spLocks noChangeArrowheads="1"/>
          </p:cNvSpPr>
          <p:nvPr/>
        </p:nvSpPr>
        <p:spPr bwMode="auto">
          <a:xfrm>
            <a:off x="3048000" y="343217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9600" y="50292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>
            <a:off x="2971800" y="5257800"/>
            <a:ext cx="609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>
            <a:off x="4114800" y="5257800"/>
            <a:ext cx="304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953000" y="5257800"/>
            <a:ext cx="304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TextBox 90"/>
          <p:cNvSpPr txBox="1">
            <a:spLocks noChangeArrowheads="1"/>
          </p:cNvSpPr>
          <p:nvPr/>
        </p:nvSpPr>
        <p:spPr bwMode="auto">
          <a:xfrm>
            <a:off x="3581400" y="5105400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FEI</a:t>
            </a:r>
          </a:p>
        </p:txBody>
      </p:sp>
      <p:sp>
        <p:nvSpPr>
          <p:cNvPr id="21526" name="TextBox 91"/>
          <p:cNvSpPr txBox="1">
            <a:spLocks noChangeArrowheads="1"/>
          </p:cNvSpPr>
          <p:nvPr/>
        </p:nvSpPr>
        <p:spPr bwMode="auto">
          <a:xfrm>
            <a:off x="4419600" y="5105400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FEI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971800" y="5410200"/>
            <a:ext cx="609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114800" y="5410200"/>
            <a:ext cx="304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953000" y="5410200"/>
            <a:ext cx="304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86200" y="5334000"/>
            <a:ext cx="228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24400" y="5334000"/>
            <a:ext cx="228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32" name="TextBox 114"/>
          <p:cNvSpPr txBox="1">
            <a:spLocks noChangeArrowheads="1"/>
          </p:cNvSpPr>
          <p:nvPr/>
        </p:nvSpPr>
        <p:spPr bwMode="auto">
          <a:xfrm>
            <a:off x="3048000" y="5029200"/>
            <a:ext cx="474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WE</a:t>
            </a:r>
          </a:p>
        </p:txBody>
      </p:sp>
      <p:sp>
        <p:nvSpPr>
          <p:cNvPr id="21533" name="TextBox 56"/>
          <p:cNvSpPr txBox="1">
            <a:spLocks noChangeArrowheads="1"/>
          </p:cNvSpPr>
          <p:nvPr/>
        </p:nvSpPr>
        <p:spPr bwMode="auto">
          <a:xfrm>
            <a:off x="3048000" y="5334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data</a:t>
            </a:r>
          </a:p>
        </p:txBody>
      </p:sp>
      <p:sp>
        <p:nvSpPr>
          <p:cNvPr id="21534" name="TextBox 31"/>
          <p:cNvSpPr txBox="1">
            <a:spLocks noChangeArrowheads="1"/>
          </p:cNvSpPr>
          <p:nvPr/>
        </p:nvSpPr>
        <p:spPr bwMode="auto">
          <a:xfrm>
            <a:off x="1905000" y="5756275"/>
            <a:ext cx="502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charset="0"/>
              </a:rPr>
              <a:t>There are 2 variants, one does not requires WE at each chip (see backup slide)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21536" name="Slide Number Placeholder 3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B7016-F81A-E945-8922-A21BD44A9760}" type="slidenum">
              <a:rPr lang="en-US"/>
              <a:pPr/>
              <a:t>29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Design Tasks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199" y="914400"/>
          <a:ext cx="8382001" cy="4918098"/>
        </p:xfrm>
        <a:graphic>
          <a:graphicData uri="http://schemas.openxmlformats.org/drawingml/2006/table">
            <a:tbl>
              <a:tblPr/>
              <a:tblGrid>
                <a:gridCol w="1777027"/>
                <a:gridCol w="1466582"/>
                <a:gridCol w="1862667"/>
                <a:gridCol w="1584337"/>
                <a:gridCol w="1691388"/>
              </a:tblGrid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Element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Work 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Calibri"/>
                        </a:rPr>
                        <a:t>Institute/person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Time period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Condition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FE redesign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Redesign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Jan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Q2 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According to specs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FE Bias/DAC &amp; layout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Bias/DAC &amp; layout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Jan + ?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Q3 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RAM blocks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RAM generator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CERN/ME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Q3 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RAM blocks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test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Q3 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SEU test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RAM control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Verilog code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Francis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Q3 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Command Decoder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Verilog code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Francis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Q3 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Data Compression Logic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Verilog code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Daniel/Geneva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Q3 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Readout Logic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Calibri"/>
                        </a:rPr>
                        <a:t>Verilog</a:t>
                      </a:r>
                      <a:r>
                        <a:rPr lang="en-US" sz="1800" b="0" i="0" u="none" strike="noStrike" dirty="0">
                          <a:latin typeface="Calibri"/>
                        </a:rPr>
                        <a:t> code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Q4 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2011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latin typeface="Calibri"/>
                        </a:rPr>
                        <a:t>Verilog code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latin typeface="Calibri"/>
                        </a:rPr>
                        <a:t>Verilog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 code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+mn-lt"/>
                        </a:rPr>
                        <a:t>Q1 2012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+ 3 months min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05200"/>
          </a:xfrm>
        </p:spPr>
        <p:txBody>
          <a:bodyPr/>
          <a:lstStyle/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/>
              <a:t>We may</a:t>
            </a:r>
            <a:r>
              <a:rPr lang="en-US" sz="2400" dirty="0" smtClean="0"/>
              <a:t> use a simple </a:t>
            </a:r>
            <a:r>
              <a:rPr lang="en-US" sz="2400" dirty="0" err="1" smtClean="0"/>
              <a:t>Xon/Xoff</a:t>
            </a:r>
            <a:r>
              <a:rPr lang="en-US" sz="2400" dirty="0" smtClean="0"/>
              <a:t> mechanism in case of independent data packets (not </a:t>
            </a:r>
            <a:r>
              <a:rPr lang="en-US" sz="2400" dirty="0" err="1" smtClean="0"/>
              <a:t>dependancy</a:t>
            </a:r>
            <a:r>
              <a:rPr lang="en-US" sz="2400" dirty="0" smtClean="0"/>
              <a:t> on exact chip to chip timing)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track trigger readout priority</a:t>
            </a:r>
            <a:r>
              <a:rPr lang="en-US" sz="2400" dirty="0" smtClean="0"/>
              <a:t> is also in </a:t>
            </a:r>
            <a:r>
              <a:rPr lang="en-US" sz="2400" dirty="0"/>
              <a:t>favor of the “short” independent data packets method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457200" y="274638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</a:rPr>
              <a:t>ABCN-130 Data Transmission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2253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8FEE6F-E1E7-784A-9CD3-44023E9B5718}" type="slidenum">
              <a:rPr lang="en-US"/>
              <a:pPr/>
              <a:t>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7"/>
          <p:cNvSpPr>
            <a:spLocks noGrp="1"/>
          </p:cNvSpPr>
          <p:nvPr>
            <p:ph idx="1"/>
          </p:nvPr>
        </p:nvSpPr>
        <p:spPr>
          <a:xfrm>
            <a:off x="457200" y="1431925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In ABCN-25 the redundancy has resulted in :</a:t>
            </a:r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sz="2400" dirty="0"/>
              <a:t>Adoption of a Bidirectional data flow from chip-to chip (affects only the I/O circuits, very little impact on logic) that I believe we should maintain (free to transmit data either side of a chip to its </a:t>
            </a:r>
            <a:r>
              <a:rPr lang="en-US" sz="2400" dirty="0" err="1"/>
              <a:t>neighbour</a:t>
            </a:r>
            <a:r>
              <a:rPr lang="en-US" sz="2400" dirty="0"/>
              <a:t> or MC)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Dual clock and COM inputs </a:t>
            </a:r>
            <a:endParaRPr lang="en-US" sz="2400" dirty="0" smtClean="0"/>
          </a:p>
          <a:p>
            <a:pPr lvl="1" eaLnBrk="1" hangingPunct="1">
              <a:buFont typeface="Arial" charset="0"/>
              <a:buNone/>
            </a:pPr>
            <a:r>
              <a:rPr lang="en-US" sz="2400" dirty="0" smtClean="0"/>
              <a:t>	The </a:t>
            </a:r>
            <a:r>
              <a:rPr lang="en-US" sz="2400" dirty="0"/>
              <a:t>main impact is for hybrid design (carry dual clock and COM lines along hybrid)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ABCN-130 REDUNDANCY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1A9F9D-E9F8-B04A-933E-0B8918C5C9A7}" type="slidenum">
              <a:rPr lang="en-US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/>
          </p:cNvSpPr>
          <p:nvPr/>
        </p:nvSpPr>
        <p:spPr bwMode="auto">
          <a:xfrm>
            <a:off x="457200" y="274638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/>
              <a:t>Schedule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Full description of the (</a:t>
            </a:r>
            <a:r>
              <a:rPr lang="en-US" dirty="0" err="1"/>
              <a:t>Lite</a:t>
            </a:r>
            <a:r>
              <a:rPr lang="en-US" dirty="0"/>
              <a:t>) </a:t>
            </a:r>
            <a:r>
              <a:rPr lang="en-US" dirty="0" err="1"/>
              <a:t>chip(s</a:t>
            </a:r>
            <a:r>
              <a:rPr lang="en-US" dirty="0"/>
              <a:t>)</a:t>
            </a:r>
            <a:r>
              <a:rPr lang="en-US" dirty="0" smtClean="0"/>
              <a:t> mid </a:t>
            </a:r>
            <a:r>
              <a:rPr lang="en-US" dirty="0"/>
              <a:t>of </a:t>
            </a:r>
            <a:r>
              <a:rPr lang="en-US" dirty="0" smtClean="0"/>
              <a:t>2011</a:t>
            </a:r>
          </a:p>
          <a:p>
            <a:endParaRPr lang="en-US" dirty="0"/>
          </a:p>
          <a:p>
            <a:r>
              <a:rPr lang="en-US" dirty="0" err="1"/>
              <a:t>Floorplan</a:t>
            </a:r>
            <a:r>
              <a:rPr lang="en-US" dirty="0"/>
              <a:t> and layout for submission in period</a:t>
            </a:r>
            <a:r>
              <a:rPr lang="en-US" dirty="0" smtClean="0"/>
              <a:t> in period  Q1-Q2 2012</a:t>
            </a:r>
          </a:p>
          <a:p>
            <a:endParaRPr lang="en-US" dirty="0"/>
          </a:p>
          <a:p>
            <a:r>
              <a:rPr lang="en-US" dirty="0"/>
              <a:t>Schedule subject to commitments,</a:t>
            </a:r>
            <a:r>
              <a:rPr lang="en-US" dirty="0" smtClean="0"/>
              <a:t> should be assessed soon, </a:t>
            </a:r>
            <a:r>
              <a:rPr lang="en-US" dirty="0"/>
              <a:t>(also in conjunction with the MC </a:t>
            </a:r>
            <a:r>
              <a:rPr lang="en-US" dirty="0" smtClean="0"/>
              <a:t>design ?)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B3CD55-BF06-D343-9841-085918A630C2}" type="slidenum">
              <a:rPr lang="en-US"/>
              <a:pPr/>
              <a:t>32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457200" y="274638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/>
              <a:t>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4DE256-1880-5140-A3AE-712BD1000ADD}" type="slidenum">
              <a:rPr lang="en-US"/>
              <a:pPr/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23622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23622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23622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2895600" y="1873250"/>
            <a:ext cx="119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May 2010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4964113" y="1873250"/>
            <a:ext cx="1117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Mid 2011</a:t>
            </a:r>
            <a:endParaRPr lang="en-US" dirty="0"/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7129071" y="1872218"/>
            <a:ext cx="1134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Mid 2012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19875" y="2362200"/>
            <a:ext cx="1076325" cy="381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687" name="TextBox 20"/>
          <p:cNvSpPr txBox="1">
            <a:spLocks noChangeArrowheads="1"/>
          </p:cNvSpPr>
          <p:nvPr/>
        </p:nvSpPr>
        <p:spPr bwMode="auto">
          <a:xfrm>
            <a:off x="971550" y="187325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Now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438400" y="39624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3124200" y="3352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3124200" y="3810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TextBox 26"/>
          <p:cNvSpPr txBox="1">
            <a:spLocks noChangeArrowheads="1"/>
          </p:cNvSpPr>
          <p:nvPr/>
        </p:nvSpPr>
        <p:spPr bwMode="auto">
          <a:xfrm>
            <a:off x="1619250" y="3200400"/>
            <a:ext cx="13890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FE design</a:t>
            </a:r>
          </a:p>
          <a:p>
            <a:endParaRPr lang="en-US" sz="1400"/>
          </a:p>
          <a:p>
            <a:r>
              <a:rPr lang="en-US" sz="1400"/>
              <a:t>DC/DC and </a:t>
            </a:r>
          </a:p>
          <a:p>
            <a:r>
              <a:rPr lang="en-US" sz="1400"/>
              <a:t>Regulators</a:t>
            </a:r>
          </a:p>
          <a:p>
            <a:endParaRPr lang="en-US" sz="1400"/>
          </a:p>
          <a:p>
            <a:r>
              <a:rPr lang="en-US" sz="1400"/>
              <a:t>SEU structures</a:t>
            </a:r>
          </a:p>
          <a:p>
            <a:endParaRPr lang="en-US" sz="1400"/>
          </a:p>
          <a:p>
            <a:r>
              <a:rPr lang="en-US" sz="1400"/>
              <a:t>I/Os, DCS ?</a:t>
            </a:r>
          </a:p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3124200" y="4419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3124200" y="4800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572000" y="39624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5257800" y="3352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6" name="TextBox 32"/>
          <p:cNvSpPr txBox="1">
            <a:spLocks noChangeArrowheads="1"/>
          </p:cNvSpPr>
          <p:nvPr/>
        </p:nvSpPr>
        <p:spPr bwMode="auto">
          <a:xfrm>
            <a:off x="3867150" y="3200400"/>
            <a:ext cx="13319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Partial </a:t>
            </a:r>
            <a:r>
              <a:rPr lang="en-US" sz="1400" dirty="0"/>
              <a:t>HDL code</a:t>
            </a:r>
          </a:p>
          <a:p>
            <a:r>
              <a:rPr lang="en-US" sz="1400" dirty="0"/>
              <a:t>(ABCN, MC ?</a:t>
            </a:r>
            <a:r>
              <a:rPr lang="en-US" sz="1400" dirty="0" smtClean="0"/>
              <a:t>)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6686550" y="39624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6315075" y="3352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9" name="TextBox 35"/>
          <p:cNvSpPr txBox="1">
            <a:spLocks noChangeArrowheads="1"/>
          </p:cNvSpPr>
          <p:nvPr/>
        </p:nvSpPr>
        <p:spPr bwMode="auto">
          <a:xfrm>
            <a:off x="7686675" y="3200400"/>
            <a:ext cx="13303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Submission</a:t>
            </a:r>
          </a:p>
          <a:p>
            <a:r>
              <a:rPr lang="en-US" sz="1400" dirty="0"/>
              <a:t>(ABCN, MC ?)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5257800" y="4059893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67150" y="3907493"/>
            <a:ext cx="1331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Test results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5629275" y="3939064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5937054" y="3415844"/>
            <a:ext cx="756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RAM block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Cost estimate and resources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AFBBDC-1BEB-B845-907B-E21C776B0EAB}" type="slidenum">
              <a:rPr lang="en-US"/>
              <a:pPr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29702" name="TextBox 27"/>
          <p:cNvSpPr txBox="1">
            <a:spLocks noChangeArrowheads="1"/>
          </p:cNvSpPr>
          <p:nvPr/>
        </p:nvSpPr>
        <p:spPr bwMode="auto">
          <a:xfrm>
            <a:off x="762000" y="1828800"/>
            <a:ext cx="7589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projected MPW submission cost is around 30KUSD (3KUSD/mm2)</a:t>
            </a:r>
          </a:p>
          <a:p>
            <a:endParaRPr lang="en-US"/>
          </a:p>
          <a:p>
            <a:r>
              <a:rPr lang="en-US"/>
              <a:t>One Engineering run in 130nm is 405KUSD (2 wafers) + 3.6KUSD/wafer</a:t>
            </a:r>
          </a:p>
        </p:txBody>
      </p:sp>
      <p:sp>
        <p:nvSpPr>
          <p:cNvPr id="29703" name="TextBox 32"/>
          <p:cNvSpPr txBox="1">
            <a:spLocks noChangeArrowheads="1"/>
          </p:cNvSpPr>
          <p:nvPr/>
        </p:nvSpPr>
        <p:spPr bwMode="auto">
          <a:xfrm>
            <a:off x="762000" y="1339850"/>
            <a:ext cx="65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Cost</a:t>
            </a:r>
          </a:p>
        </p:txBody>
      </p:sp>
      <p:sp>
        <p:nvSpPr>
          <p:cNvPr id="29704" name="TextBox 35"/>
          <p:cNvSpPr txBox="1">
            <a:spLocks noChangeArrowheads="1"/>
          </p:cNvSpPr>
          <p:nvPr/>
        </p:nvSpPr>
        <p:spPr bwMode="auto">
          <a:xfrm>
            <a:off x="762000" y="3048000"/>
            <a:ext cx="78185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Resources (manpower)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We should assess them (</a:t>
            </a:r>
            <a:r>
              <a:rPr lang="en-US" dirty="0" err="1"/>
              <a:t>organisation</a:t>
            </a:r>
            <a:r>
              <a:rPr lang="en-US" dirty="0"/>
              <a:t>/institutes</a:t>
            </a:r>
            <a:r>
              <a:rPr lang="en-US" dirty="0" smtClean="0"/>
              <a:t>) :</a:t>
            </a:r>
          </a:p>
          <a:p>
            <a:endParaRPr lang="en-US" dirty="0" smtClean="0"/>
          </a:p>
          <a:p>
            <a:r>
              <a:rPr lang="en-US" dirty="0" smtClean="0"/>
              <a:t>Seeking young people</a:t>
            </a:r>
          </a:p>
          <a:p>
            <a:endParaRPr lang="en-US" dirty="0" smtClean="0"/>
          </a:p>
          <a:p>
            <a:r>
              <a:rPr lang="en-US" dirty="0" smtClean="0"/>
              <a:t>List tasks and distribute</a:t>
            </a:r>
          </a:p>
          <a:p>
            <a:endParaRPr lang="en-US" dirty="0" smtClean="0"/>
          </a:p>
          <a:p>
            <a:r>
              <a:rPr lang="en-US" dirty="0" smtClean="0"/>
              <a:t>Select appropriate software tools </a:t>
            </a:r>
          </a:p>
          <a:p>
            <a:endParaRPr lang="en-US" dirty="0" smtClean="0"/>
          </a:p>
          <a:p>
            <a:r>
              <a:rPr lang="en-US" dirty="0" smtClean="0"/>
              <a:t>Organize a dedicated seminar ? (Organization of design team, incl. MCC?)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7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ABCN 130nm Open Issues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AFBBDC-1BEB-B845-907B-E21C776B0EAB}" type="slidenum">
              <a:rPr lang="en-US"/>
              <a:pPr/>
              <a:t>35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/>
          </a:p>
        </p:txBody>
      </p:sp>
      <p:sp>
        <p:nvSpPr>
          <p:cNvPr id="29704" name="TextBox 35"/>
          <p:cNvSpPr txBox="1">
            <a:spLocks noChangeArrowheads="1"/>
          </p:cNvSpPr>
          <p:nvPr/>
        </p:nvSpPr>
        <p:spPr bwMode="auto">
          <a:xfrm>
            <a:off x="762000" y="1370369"/>
            <a:ext cx="8077200" cy="498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 Define precisely design resources for 2 next years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Organize a dedicated seminar ? (Specifications, organization of design team, list of tasks)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2. On design elements :</a:t>
            </a:r>
          </a:p>
          <a:p>
            <a:endParaRPr lang="en-US" dirty="0" smtClean="0"/>
          </a:p>
          <a:p>
            <a:r>
              <a:rPr lang="en-US" dirty="0" smtClean="0"/>
              <a:t>Clarify implementation of blocks for powering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CRITICAL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/>
              <a:t>RAM block development (1 year time frame)</a:t>
            </a:r>
          </a:p>
          <a:p>
            <a:endParaRPr lang="en-US" dirty="0" smtClean="0"/>
          </a:p>
          <a:p>
            <a:r>
              <a:rPr lang="en-US" dirty="0" smtClean="0"/>
              <a:t>Agreement on readout schema</a:t>
            </a:r>
          </a:p>
          <a:p>
            <a:endParaRPr lang="en-US" dirty="0" smtClean="0"/>
          </a:p>
          <a:p>
            <a:r>
              <a:rPr lang="en-US" dirty="0" smtClean="0"/>
              <a:t>Simultaneous development of MCC (with interface to GBT) ?</a:t>
            </a:r>
          </a:p>
          <a:p>
            <a:endParaRPr lang="en-US" dirty="0" smtClean="0"/>
          </a:p>
          <a:p>
            <a:r>
              <a:rPr lang="en-US" dirty="0" err="1" smtClean="0"/>
              <a:t>Rad</a:t>
            </a:r>
            <a:r>
              <a:rPr lang="en-US" dirty="0" smtClean="0"/>
              <a:t> &amp; SEU tolerance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199" y="1370369"/>
            <a:ext cx="7620000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Design Tasks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838200"/>
          <a:ext cx="8229602" cy="5251004"/>
        </p:xfrm>
        <a:graphic>
          <a:graphicData uri="http://schemas.openxmlformats.org/drawingml/2006/table">
            <a:tbl>
              <a:tblPr/>
              <a:tblGrid>
                <a:gridCol w="1744717"/>
                <a:gridCol w="1439917"/>
                <a:gridCol w="1828801"/>
                <a:gridCol w="1555531"/>
                <a:gridCol w="1660636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Element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Work 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Institute/person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Time period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Condition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I/O </a:t>
                      </a:r>
                      <a:r>
                        <a:rPr lang="en-US" sz="1800" b="0" i="0" u="none" strike="noStrike" dirty="0">
                          <a:latin typeface="Calibri"/>
                        </a:rPr>
                        <a:t>parameters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Spice 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simulation + bidirectional design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Mitch/PENN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Readout data format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Specification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Strips readout group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End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 March </a:t>
                      </a:r>
                      <a:r>
                        <a:rPr lang="en-US" sz="1800" b="0" i="0" u="none" strike="noStrike" dirty="0">
                          <a:latin typeface="Calibri"/>
                        </a:rPr>
                        <a:t>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Include L0/L1 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preview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 Y 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Freeze at Oxford AUW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CD data format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Specification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Strips readout group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End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 March </a:t>
                      </a:r>
                      <a:r>
                        <a:rPr lang="en-US" sz="1800" b="0" i="0" u="none" strike="noStrike" dirty="0">
                          <a:latin typeface="Calibri"/>
                        </a:rPr>
                        <a:t>2011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Include L0/L1 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preview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 Y </a:t>
                      </a:r>
                      <a:r>
                        <a:rPr lang="en-US" sz="1800" b="0" i="0" u="none" strike="noStrike" dirty="0" smtClean="0">
                          <a:latin typeface="+mn-lt"/>
                        </a:rPr>
                        <a:t>Freeze at Oxford AUW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DD0806"/>
                          </a:solidFill>
                          <a:latin typeface="Calibri"/>
                        </a:rPr>
                        <a:t>All digital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DD0806"/>
                          </a:solidFill>
                          <a:latin typeface="Calibri"/>
                        </a:rPr>
                        <a:t>P&amp;R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DD0806"/>
                          </a:solidFill>
                          <a:latin typeface="Calibri"/>
                        </a:rPr>
                        <a:t>Krakow/CERN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DD0806"/>
                          </a:solidFill>
                          <a:latin typeface="Calibri"/>
                        </a:rPr>
                        <a:t>1st semester 2012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DD0806"/>
                          </a:solidFill>
                          <a:latin typeface="Calibri"/>
                        </a:rPr>
                        <a:t>Krzysztof + ?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DD0806"/>
                          </a:solidFill>
                          <a:latin typeface="Calibri"/>
                        </a:rPr>
                        <a:t>Final chip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DD0806"/>
                          </a:solidFill>
                          <a:latin typeface="Calibri"/>
                        </a:rPr>
                        <a:t>layout assembly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DD0806"/>
                          </a:solidFill>
                          <a:latin typeface="Calibri"/>
                        </a:rPr>
                        <a:t>Krakow/CERN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DD0806"/>
                          </a:solidFill>
                          <a:latin typeface="Calibri"/>
                        </a:rPr>
                        <a:t>1st semester 2012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DD0806"/>
                          </a:solidFill>
                          <a:latin typeface="Calibri"/>
                        </a:rPr>
                        <a:t>Krzysztof + ?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Module Controller Chip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1998" y="1524000"/>
          <a:ext cx="7924802" cy="3474891"/>
        </p:xfrm>
        <a:graphic>
          <a:graphicData uri="http://schemas.openxmlformats.org/drawingml/2006/table">
            <a:tbl>
              <a:tblPr/>
              <a:tblGrid>
                <a:gridCol w="1680098"/>
                <a:gridCol w="1386587"/>
                <a:gridCol w="1761067"/>
                <a:gridCol w="1497919"/>
                <a:gridCol w="1599131"/>
              </a:tblGrid>
              <a:tr h="780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Element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Calibri"/>
                        </a:rPr>
                        <a:t>Work 1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Calibri"/>
                        </a:rPr>
                        <a:t>Institute/person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Calibri"/>
                        </a:rPr>
                        <a:t>Time period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Condition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MCC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713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Calibri"/>
                        </a:rPr>
                        <a:t>Verilog</a:t>
                      </a:r>
                      <a:r>
                        <a:rPr lang="en-US" sz="1800" b="0" i="0" u="none" strike="noStrike" dirty="0">
                          <a:latin typeface="Calibri"/>
                        </a:rPr>
                        <a:t> model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To check with the ABCN data format </a:t>
                      </a:r>
                      <a:r>
                        <a:rPr lang="en-US" sz="1800" b="0" i="0" u="none" strike="noStrike" dirty="0" smtClean="0">
                          <a:latin typeface="Calibri"/>
                        </a:rPr>
                        <a:t>definition </a:t>
                      </a: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MCC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713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Specification/Design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PENN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Calibri"/>
                        </a:rPr>
                        <a:t>Compatibility to GBT</a:t>
                      </a:r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7785" marR="7785" marT="7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en-US" dirty="0" smtClean="0"/>
              <a:t>Gain 100mV/fC</a:t>
            </a:r>
          </a:p>
          <a:p>
            <a:r>
              <a:rPr lang="en-US" dirty="0" smtClean="0"/>
              <a:t>Linear range 4fC (saturation at 6fC)</a:t>
            </a:r>
          </a:p>
          <a:p>
            <a:r>
              <a:rPr lang="en-US" dirty="0" smtClean="0"/>
              <a:t>Peaking time 22ns</a:t>
            </a:r>
          </a:p>
          <a:p>
            <a:r>
              <a:rPr lang="en-US" dirty="0" smtClean="0"/>
              <a:t>Current consumption of the front end channel; Iinput+80uA (Iinput = 100-160uA)</a:t>
            </a:r>
          </a:p>
          <a:p>
            <a:r>
              <a:rPr lang="en-US" dirty="0" smtClean="0"/>
              <a:t>Power consumption (1.2V supply);                 220 – 290uW / channel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800" y="1186805"/>
            <a:ext cx="371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130nm Front-end (J.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Kaplon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Channel 22um x 700um</a:t>
            </a:r>
          </a:p>
          <a:p>
            <a:r>
              <a:rPr lang="en-US" dirty="0" smtClean="0"/>
              <a:t>Chip width;</a:t>
            </a:r>
          </a:p>
          <a:p>
            <a:pPr lvl="1"/>
            <a:r>
              <a:rPr lang="en-US" dirty="0" smtClean="0"/>
              <a:t> channels; 256 x 22um = 5.6mm</a:t>
            </a:r>
          </a:p>
          <a:p>
            <a:pPr lvl="1"/>
            <a:r>
              <a:rPr lang="en-US" dirty="0" smtClean="0"/>
              <a:t> bias + decoupling; 500um</a:t>
            </a:r>
          </a:p>
          <a:p>
            <a:pPr lvl="1"/>
            <a:r>
              <a:rPr lang="en-US" dirty="0" smtClean="0"/>
              <a:t>Pads; 600um</a:t>
            </a:r>
          </a:p>
          <a:p>
            <a:pPr lvl="1"/>
            <a:r>
              <a:rPr lang="en-US" dirty="0" smtClean="0"/>
              <a:t>DACs + </a:t>
            </a:r>
            <a:r>
              <a:rPr lang="en-US" dirty="0" err="1" smtClean="0"/>
              <a:t>bandgap</a:t>
            </a:r>
            <a:r>
              <a:rPr lang="en-US" dirty="0" smtClean="0"/>
              <a:t>; 500um?</a:t>
            </a:r>
          </a:p>
          <a:p>
            <a:pPr lvl="1"/>
            <a:r>
              <a:rPr lang="en-US" dirty="0" smtClean="0"/>
              <a:t> Total; 7.2mm </a:t>
            </a:r>
            <a:r>
              <a:rPr lang="en-US" dirty="0" smtClean="0">
                <a:sym typeface="Wingdings" pitchFamily="2" charset="2"/>
              </a:rPr>
              <a:t> two questions to module: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Is it OK?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How much we can increase (if necessary) this number?</a:t>
            </a:r>
          </a:p>
          <a:p>
            <a:pPr lvl="2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1800" y="1186805"/>
            <a:ext cx="371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130nm Front-end (J.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Kaplon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5" y="955973"/>
            <a:ext cx="757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130nm Front-end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(Barrel layout proposal, UK, Geneva, KEK)</a:t>
            </a:r>
            <a:endParaRPr lang="en-US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14325" y="1731020"/>
            <a:ext cx="3825875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Max width 7.5 mm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Would like only FE on top edge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Data, clock, command on sides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ea typeface="+mn-ea"/>
              </a:rPr>
              <a:t>Maximizing spacing between pairs, no </a:t>
            </a:r>
            <a:r>
              <a:rPr lang="en-GB" dirty="0" err="1" smtClean="0">
                <a:ea typeface="+mn-ea"/>
              </a:rPr>
              <a:t>redunancy</a:t>
            </a:r>
            <a:endParaRPr lang="en-GB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Ground, power and chip ID on bottom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6712" y="1628775"/>
            <a:ext cx="4752975" cy="4535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122988" y="6164262"/>
            <a:ext cx="896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charset="0"/>
              </a:rPr>
              <a:t>7.5 mm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4663" y="1628775"/>
            <a:ext cx="4535487" cy="576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FE bonds only (4 rows of 64)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4663" y="2420938"/>
            <a:ext cx="935037" cy="936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Token and Data (2 pairs)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2088" y="2420938"/>
            <a:ext cx="936625" cy="936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Token and Data (2 pairs)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84663" y="3500438"/>
            <a:ext cx="863600" cy="18732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BCO, L1, Com, Clk, Reset (5 pairs)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56100" y="5445125"/>
            <a:ext cx="4248150" cy="504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Ground, Power, Chip 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02/12/2010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4F909-4A35-E04E-BE87-D052A5B31C2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Anghinolfi </a:t>
            </a:r>
            <a:endParaRPr lang="en-US" dirty="0"/>
          </a:p>
        </p:txBody>
      </p:sp>
      <p:sp>
        <p:nvSpPr>
          <p:cNvPr id="143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ABCN 130 nm</a:t>
            </a:r>
            <a:r>
              <a:rPr lang="en-US" sz="3200" dirty="0" smtClean="0"/>
              <a:t> :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5" y="955973"/>
            <a:ext cx="757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130nm Front-end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(Barrel layout proposal, UK, Geneva, KEK)</a:t>
            </a:r>
            <a:endParaRPr lang="en-US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716087"/>
            <a:ext cx="34671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Would like FE bond pads to take full width of ASIC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ea typeface="+mn-ea"/>
              </a:rPr>
              <a:t>Ground pads if needed below FE connections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</a:rPr>
              <a:t>Ground pads would have to bond to the  side, use same pad shape as for BE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Would like ~50x200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 pads with 100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 spacing  between rows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84663" y="1614487"/>
            <a:ext cx="4679950" cy="358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500563" y="1879600"/>
            <a:ext cx="889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4270376" y="1614487"/>
            <a:ext cx="0" cy="549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995738" y="2249487"/>
            <a:ext cx="576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9"/>
          <p:cNvSpPr txBox="1">
            <a:spLocks noChangeArrowheads="1"/>
          </p:cNvSpPr>
          <p:nvPr/>
        </p:nvSpPr>
        <p:spPr bwMode="auto">
          <a:xfrm rot="16200000">
            <a:off x="3367088" y="1868487"/>
            <a:ext cx="906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charset="0"/>
              </a:rPr>
              <a:t>200 </a:t>
            </a:r>
            <a:r>
              <a:rPr lang="en-GB">
                <a:latin typeface="Symbol" charset="2"/>
              </a:rPr>
              <a:t>m</a:t>
            </a:r>
            <a:r>
              <a:rPr lang="en-GB">
                <a:latin typeface="Calibri" charset="0"/>
              </a:rPr>
              <a:t>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97413" y="1879600"/>
            <a:ext cx="9048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884738" y="1889125"/>
            <a:ext cx="9048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076825" y="1889125"/>
            <a:ext cx="889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273675" y="1889125"/>
            <a:ext cx="904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75288" y="1889125"/>
            <a:ext cx="9048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572000" y="2419350"/>
            <a:ext cx="904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770438" y="2419350"/>
            <a:ext cx="889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957763" y="2419350"/>
            <a:ext cx="9048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4" name="Straight Connector 33"/>
          <p:cNvCxnSpPr>
            <a:stCxn id="30" idx="2"/>
          </p:cNvCxnSpPr>
          <p:nvPr/>
        </p:nvCxnSpPr>
        <p:spPr>
          <a:xfrm rot="16200000" flipH="1">
            <a:off x="5622925" y="2147887"/>
            <a:ext cx="0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92763" y="2392362"/>
            <a:ext cx="20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2"/>
          <p:cNvSpPr txBox="1">
            <a:spLocks noChangeArrowheads="1"/>
          </p:cNvSpPr>
          <p:nvPr/>
        </p:nvSpPr>
        <p:spPr bwMode="auto">
          <a:xfrm rot="16200000">
            <a:off x="5456237" y="2157413"/>
            <a:ext cx="904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charset="0"/>
              </a:rPr>
              <a:t>100 </a:t>
            </a:r>
            <a:r>
              <a:rPr lang="en-GB">
                <a:latin typeface="Symbol" charset="2"/>
              </a:rPr>
              <a:t>m</a:t>
            </a:r>
            <a:r>
              <a:rPr lang="en-GB">
                <a:latin typeface="Calibri" charset="0"/>
              </a:rPr>
              <a:t>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48263" y="2420937"/>
            <a:ext cx="9048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346700" y="2420937"/>
            <a:ext cx="889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534025" y="2420937"/>
            <a:ext cx="889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27538" y="2940050"/>
            <a:ext cx="9048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5508625" y="3832225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625975" y="2940050"/>
            <a:ext cx="904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813300" y="2947987"/>
            <a:ext cx="904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003800" y="2947987"/>
            <a:ext cx="904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202238" y="2947987"/>
            <a:ext cx="9048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403850" y="2947987"/>
            <a:ext cx="904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500563" y="3479800"/>
            <a:ext cx="889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697413" y="3479800"/>
            <a:ext cx="9048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884738" y="3479800"/>
            <a:ext cx="9048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076825" y="3481387"/>
            <a:ext cx="889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273675" y="3481387"/>
            <a:ext cx="904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461000" y="3481387"/>
            <a:ext cx="904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443413" y="4184650"/>
            <a:ext cx="179387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449763" y="4516437"/>
            <a:ext cx="179387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TextBox 51"/>
          <p:cNvSpPr txBox="1">
            <a:spLocks noChangeArrowheads="1"/>
          </p:cNvSpPr>
          <p:nvPr/>
        </p:nvSpPr>
        <p:spPr bwMode="auto">
          <a:xfrm>
            <a:off x="4716463" y="4256087"/>
            <a:ext cx="197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charset="0"/>
              </a:rPr>
              <a:t>Ground (if needed)</a:t>
            </a:r>
          </a:p>
        </p:txBody>
      </p:sp>
      <p:cxnSp>
        <p:nvCxnSpPr>
          <p:cNvPr id="56" name="Straight Connector 55"/>
          <p:cNvCxnSpPr>
            <a:stCxn id="30" idx="0"/>
          </p:cNvCxnSpPr>
          <p:nvPr/>
        </p:nvCxnSpPr>
        <p:spPr>
          <a:xfrm rot="5400000" flipH="1" flipV="1">
            <a:off x="6126957" y="1283493"/>
            <a:ext cx="0" cy="121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7"/>
          <p:cNvSpPr txBox="1">
            <a:spLocks noChangeArrowheads="1"/>
          </p:cNvSpPr>
          <p:nvPr/>
        </p:nvSpPr>
        <p:spPr bwMode="auto">
          <a:xfrm rot="16200000">
            <a:off x="6107907" y="2618581"/>
            <a:ext cx="102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charset="0"/>
              </a:rPr>
              <a:t>1100 </a:t>
            </a:r>
            <a:r>
              <a:rPr lang="en-GB">
                <a:latin typeface="Symbol" charset="2"/>
              </a:rPr>
              <a:t>m</a:t>
            </a:r>
            <a:r>
              <a:rPr lang="en-GB">
                <a:latin typeface="Calibri" charset="0"/>
              </a:rPr>
              <a:t>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B050"/>
          </a:solidFill>
        </a:ln>
      </a:spPr>
      <a:bodyPr wrap="none" rtlCol="0" anchor="ctr">
        <a:noAutofit/>
      </a:bodyPr>
      <a:lstStyle>
        <a:defPPr algn="ctr">
          <a:defRPr dirty="0" smtClean="0">
            <a:solidFill>
              <a:srgbClr val="C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2765</Words>
  <Application>Microsoft Macintosh PowerPoint</Application>
  <PresentationFormat>On-screen Show (4:3)</PresentationFormat>
  <Paragraphs>667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ABCN 130 nm Discussion </vt:lpstr>
      <vt:lpstr>ABCN 130 nm Discussion </vt:lpstr>
      <vt:lpstr>ABCN 130 nm Design Tasks </vt:lpstr>
      <vt:lpstr>ABCN 130 nm Design Tasks </vt:lpstr>
      <vt:lpstr>ABCN 130 nm : Module Controller Chip </vt:lpstr>
      <vt:lpstr>ABCN 130 nm : </vt:lpstr>
      <vt:lpstr>ABCN 130 nm :  </vt:lpstr>
      <vt:lpstr>ABCN 130 nm :  </vt:lpstr>
      <vt:lpstr>ABCN 130 nm :  </vt:lpstr>
      <vt:lpstr>ABCN 130 nm : RAM </vt:lpstr>
      <vt:lpstr>ABCN 130 nm : Digital Functions </vt:lpstr>
      <vt:lpstr>ABCN 130 nm : Digital Functions </vt:lpstr>
      <vt:lpstr>ABCN 130 nm : Digital Functions </vt:lpstr>
      <vt:lpstr>ABCN 130 nm : Digital Functions </vt:lpstr>
      <vt:lpstr>ABCN 130 nm : Module Controller </vt:lpstr>
      <vt:lpstr>Slide 16</vt:lpstr>
      <vt:lpstr>Slide 17</vt:lpstr>
      <vt:lpstr>Slide 18</vt:lpstr>
      <vt:lpstr>Slide 19</vt:lpstr>
      <vt:lpstr>ABCN 130 nm : Where we are  </vt:lpstr>
      <vt:lpstr>ABCN 130 nm : Where we are  </vt:lpstr>
      <vt:lpstr>ABCN 130 nm : Where we are (status) </vt:lpstr>
      <vt:lpstr>ABCN 130 nm Discussion </vt:lpstr>
      <vt:lpstr>ABCN-130 : number of channels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MAC_ANGHINOLFI</cp:lastModifiedBy>
  <cp:revision>115</cp:revision>
  <dcterms:created xsi:type="dcterms:W3CDTF">2010-12-01T16:27:33Z</dcterms:created>
  <dcterms:modified xsi:type="dcterms:W3CDTF">2010-12-02T13:53:16Z</dcterms:modified>
</cp:coreProperties>
</file>