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3" r:id="rId3"/>
    <p:sldId id="265" r:id="rId4"/>
    <p:sldId id="257" r:id="rId5"/>
    <p:sldId id="264" r:id="rId6"/>
    <p:sldId id="298" r:id="rId7"/>
    <p:sldId id="281" r:id="rId8"/>
    <p:sldId id="267" r:id="rId9"/>
    <p:sldId id="285" r:id="rId10"/>
    <p:sldId id="275" r:id="rId11"/>
    <p:sldId id="289" r:id="rId12"/>
    <p:sldId id="276" r:id="rId13"/>
    <p:sldId id="300" r:id="rId14"/>
    <p:sldId id="291" r:id="rId15"/>
    <p:sldId id="274" r:id="rId16"/>
    <p:sldId id="297" r:id="rId17"/>
    <p:sldId id="292" r:id="rId18"/>
    <p:sldId id="306" r:id="rId19"/>
    <p:sldId id="302" r:id="rId20"/>
    <p:sldId id="273" r:id="rId21"/>
    <p:sldId id="269" r:id="rId22"/>
    <p:sldId id="271" r:id="rId23"/>
    <p:sldId id="303" r:id="rId24"/>
    <p:sldId id="304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05" r:id="rId33"/>
    <p:sldId id="288" r:id="rId34"/>
    <p:sldId id="299" r:id="rId35"/>
    <p:sldId id="301" r:id="rId36"/>
    <p:sldId id="286" r:id="rId37"/>
    <p:sldId id="316" r:id="rId38"/>
    <p:sldId id="307" r:id="rId39"/>
    <p:sldId id="287" r:id="rId40"/>
    <p:sldId id="290" r:id="rId41"/>
    <p:sldId id="296" r:id="rId42"/>
    <p:sldId id="295" r:id="rId43"/>
    <p:sldId id="278" r:id="rId44"/>
    <p:sldId id="280" r:id="rId45"/>
    <p:sldId id="279" r:id="rId46"/>
    <p:sldId id="282" r:id="rId47"/>
    <p:sldId id="283" r:id="rId48"/>
    <p:sldId id="262" r:id="rId49"/>
    <p:sldId id="293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8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2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252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BF1DD9-B641-49EA-B5CF-11E5B7A5A607}" type="datetimeFigureOut">
              <a:rPr lang="en-US"/>
              <a:pPr>
                <a:defRPr/>
              </a:pPr>
              <a:t>2011-05-04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2571C6-DE54-482A-BAF6-487C77C02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982FF3-8AB0-4237-A95B-C9BB7E4DEC1F}" type="datetimeFigureOut">
              <a:rPr lang="en-US"/>
              <a:pPr>
                <a:defRPr/>
              </a:pPr>
              <a:t>2011-05-04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D2B703-F02B-431A-8B74-625BEC10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2B703-F02B-431A-8B74-625BEC1040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2B703-F02B-431A-8B74-625BEC1040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2B703-F02B-431A-8B74-625BEC10405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48776" y="991570"/>
            <a:ext cx="8680942" cy="53663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CERN, ID OP, 19/07/10</a:t>
            </a:r>
            <a:endParaRPr lang="en-US" i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BCM Status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</a:t>
            </a:r>
            <a:r>
              <a:rPr lang="en-US" err="1"/>
              <a:t>Gorišek</a:t>
            </a:r>
            <a:r>
              <a:rPr lang="en-US" i="0"/>
              <a:t> </a:t>
            </a:r>
            <a:fld id="{55DC21D7-E559-4A62-BBFF-260E9682C5C7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8776" y="984684"/>
            <a:ext cx="4323224" cy="5373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8220" y="981636"/>
            <a:ext cx="4297520" cy="5373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CERN, ID OP, 19/07/10</a:t>
            </a:r>
            <a:endParaRPr lang="en-US" i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BCM Status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</a:t>
            </a:r>
            <a:r>
              <a:rPr lang="en-US" err="1"/>
              <a:t>Gorišek</a:t>
            </a:r>
            <a:r>
              <a:rPr lang="en-US" i="0"/>
              <a:t> </a:t>
            </a:r>
            <a:fld id="{670C78D4-9E2F-41C9-AA51-7E80C0519093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44475" y="187325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4475" y="947738"/>
            <a:ext cx="8685213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28625" y="6421438"/>
            <a:ext cx="24511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i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CERN, ID OP, 19/07/10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00313" y="6421438"/>
            <a:ext cx="4357687" cy="365125"/>
          </a:xfrm>
          <a:prstGeom prst="rect">
            <a:avLst/>
          </a:prstGeom>
        </p:spPr>
        <p:txBody>
          <a:bodyPr vert="horz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i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BCM Status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215063" y="6421438"/>
            <a:ext cx="1981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i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A. </a:t>
            </a:r>
            <a:r>
              <a:rPr lang="en-US" err="1"/>
              <a:t>Gorišek</a:t>
            </a:r>
            <a:r>
              <a:rPr lang="en-US"/>
              <a:t> </a:t>
            </a:r>
            <a:fld id="{64AD1097-EFC2-47A2-AF56-C0EFD8CE883C}" type="slidenum">
              <a:rPr lang="en-GB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6838" y="6353175"/>
            <a:ext cx="8950325" cy="0"/>
          </a:xfrm>
          <a:prstGeom prst="line">
            <a:avLst/>
          </a:prstGeom>
          <a:noFill/>
          <a:ln w="15875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96838" y="857250"/>
            <a:ext cx="8950325" cy="0"/>
          </a:xfrm>
          <a:prstGeom prst="line">
            <a:avLst/>
          </a:prstGeom>
          <a:noFill/>
          <a:ln w="190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01613" y="6508750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4" name="Picture 2" descr="C:\Documents and Settings\gorisek\Desktop\work\talks\UCL-jan2009\ATL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075" y="19050"/>
            <a:ext cx="777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C:\Documents and Settings\gorisek\Desktop\work\talks\UCL-jan2009\IJS_logo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6413500"/>
            <a:ext cx="781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Blip>
          <a:blip r:embed="rId7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90000"/>
        <a:buBlip>
          <a:blip r:embed="rId7"/>
        </a:buBlip>
        <a:defRPr sz="2300" kern="1200">
          <a:solidFill>
            <a:schemeClr val="tx1"/>
          </a:solidFill>
          <a:latin typeface="+mj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90000"/>
        <a:buBlip>
          <a:blip r:embed="rId7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8261A"/>
        </a:buClr>
        <a:buSzPct val="90000"/>
        <a:buBlip>
          <a:blip r:embed="rId7"/>
        </a:buBlip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90000"/>
        <a:buBlip>
          <a:blip r:embed="rId7"/>
        </a:buBlip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Atlas/BcmRo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BCM FPGA </a:t>
            </a:r>
            <a:r>
              <a:rPr lang="sl-SI" dirty="0" err="1" smtClean="0"/>
              <a:t>Firmware</a:t>
            </a:r>
            <a:r>
              <a:rPr lang="sl-SI" dirty="0" smtClean="0"/>
              <a:t> </a:t>
            </a:r>
            <a:r>
              <a:rPr lang="sl-SI" dirty="0" smtClean="0"/>
              <a:t>v4</a:t>
            </a:r>
            <a:br>
              <a:rPr lang="sl-SI" dirty="0" smtClean="0"/>
            </a:br>
            <a:r>
              <a:rPr lang="sl-SI" sz="2000" dirty="0" smtClean="0"/>
              <a:t> </a:t>
            </a:r>
            <a:r>
              <a:rPr lang="sl-SI" sz="2400" i="1" dirty="0" err="1" smtClean="0"/>
              <a:t>Code</a:t>
            </a:r>
            <a:r>
              <a:rPr lang="sl-SI" sz="2400" i="1" dirty="0" smtClean="0"/>
              <a:t>/</a:t>
            </a:r>
            <a:r>
              <a:rPr lang="sl-SI" sz="2400" i="1" dirty="0" err="1" smtClean="0"/>
              <a:t>Design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R</a:t>
            </a:r>
            <a:r>
              <a:rPr lang="sl-SI" sz="2400" i="1" dirty="0" err="1" smtClean="0"/>
              <a:t>eview</a:t>
            </a:r>
            <a:endParaRPr lang="en-US" sz="2400" i="1" dirty="0" smtClean="0"/>
          </a:p>
        </p:txBody>
      </p:sp>
      <p:pic>
        <p:nvPicPr>
          <p:cNvPr id="5123" name="Picture 3" descr="ATL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66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75325" y="5929313"/>
            <a:ext cx="2127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Lucida Sans"/>
                <a:ea typeface="+mj-ea"/>
                <a:cs typeface="+mj-cs"/>
              </a:rPr>
              <a:t>CERN, </a:t>
            </a:r>
            <a:r>
              <a:rPr lang="sl-SI" sz="1600" dirty="0" smtClean="0">
                <a:solidFill>
                  <a:prstClr val="black"/>
                </a:solidFill>
                <a:latin typeface="Lucida Sans"/>
                <a:ea typeface="+mj-ea"/>
                <a:cs typeface="+mj-cs"/>
              </a:rPr>
              <a:t>2011-</a:t>
            </a:r>
            <a:r>
              <a:rPr lang="en-GB" sz="1600" dirty="0" smtClean="0">
                <a:solidFill>
                  <a:prstClr val="black"/>
                </a:solidFill>
                <a:latin typeface="Lucida Sans"/>
                <a:ea typeface="+mj-ea"/>
                <a:cs typeface="+mj-cs"/>
              </a:rPr>
              <a:t>0</a:t>
            </a:r>
            <a:r>
              <a:rPr lang="sl-SI" sz="1600" dirty="0" smtClean="0">
                <a:solidFill>
                  <a:prstClr val="black"/>
                </a:solidFill>
                <a:latin typeface="Lucida Sans"/>
                <a:ea typeface="+mj-ea"/>
                <a:cs typeface="+mj-cs"/>
              </a:rPr>
              <a:t>5-05</a:t>
            </a:r>
            <a:endParaRPr lang="en-US" sz="1050" dirty="0">
              <a:latin typeface="+mn-lt"/>
            </a:endParaRPr>
          </a:p>
        </p:txBody>
      </p:sp>
      <p:pic>
        <p:nvPicPr>
          <p:cNvPr id="6" name="Picture 5" descr="CERN_logo_200x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5838825"/>
            <a:ext cx="500063" cy="500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Aleš Svetek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J. Stefan Institute, Ljubljana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Gb </a:t>
            </a:r>
            <a:r>
              <a:rPr lang="en-US" smtClean="0"/>
              <a:t>Ethernet </a:t>
            </a:r>
            <a:r>
              <a:rPr lang="en-US" smtClean="0"/>
              <a:t>C</a:t>
            </a:r>
            <a:r>
              <a:rPr lang="en-US" smtClean="0"/>
              <a:t>ommunication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Available well-known socket communication APIs </a:t>
            </a:r>
          </a:p>
          <a:p>
            <a:r>
              <a:rPr lang="en-US" dirty="0" smtClean="0"/>
              <a:t>Post-Mortem buffer dump</a:t>
            </a:r>
          </a:p>
          <a:p>
            <a:r>
              <a:rPr lang="en-US" dirty="0" smtClean="0"/>
              <a:t>Startup parameter configuration from OKS</a:t>
            </a:r>
          </a:p>
          <a:p>
            <a:r>
              <a:rPr lang="en-US" dirty="0" smtClean="0"/>
              <a:t>DCS slow control</a:t>
            </a:r>
          </a:p>
          <a:p>
            <a:r>
              <a:rPr lang="en-US" dirty="0" err="1" smtClean="0"/>
              <a:t>Syslog</a:t>
            </a:r>
            <a:r>
              <a:rPr lang="en-US" dirty="0" smtClean="0"/>
              <a:t> daemon channel</a:t>
            </a:r>
          </a:p>
          <a:p>
            <a:r>
              <a:rPr lang="en-US" dirty="0" smtClean="0"/>
              <a:t>Command-line/Telnet interface to PPC </a:t>
            </a:r>
            <a:r>
              <a:rPr lang="en-US" sz="2000" dirty="0" smtClean="0"/>
              <a:t>(used to read/write to any register, parameter reconfiguration, diagnostics)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</a:t>
            </a:r>
            <a:r>
              <a:rPr lang="en-US" dirty="0" smtClean="0"/>
              <a:t> Ethernet throughput (LWIP)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Benchmark: </a:t>
            </a:r>
            <a:r>
              <a:rPr lang="en-US" b="1" dirty="0" err="1" smtClean="0"/>
              <a:t>iperf</a:t>
            </a:r>
            <a:r>
              <a:rPr lang="en-US" b="1" dirty="0" smtClean="0"/>
              <a:t> </a:t>
            </a:r>
            <a:r>
              <a:rPr lang="en-US" dirty="0" smtClean="0"/>
              <a:t>application for measuring </a:t>
            </a:r>
            <a:r>
              <a:rPr lang="en-US" dirty="0" smtClean="0"/>
              <a:t>maximum TCP and </a:t>
            </a:r>
            <a:r>
              <a:rPr lang="en-US" dirty="0" smtClean="0"/>
              <a:t>UDP bandwidth performance</a:t>
            </a:r>
          </a:p>
          <a:p>
            <a:r>
              <a:rPr lang="en-US" dirty="0" smtClean="0"/>
              <a:t>Using MTU </a:t>
            </a:r>
            <a:r>
              <a:rPr lang="en-US" b="1" dirty="0" smtClean="0"/>
              <a:t>1500</a:t>
            </a:r>
            <a:r>
              <a:rPr lang="en-US" dirty="0" smtClean="0"/>
              <a:t> </a:t>
            </a:r>
            <a:r>
              <a:rPr lang="en-US" sz="2000" dirty="0" smtClean="0"/>
              <a:t>(Maximum Transmission Unit)</a:t>
            </a:r>
          </a:p>
          <a:p>
            <a:r>
              <a:rPr lang="en-US" dirty="0" smtClean="0"/>
              <a:t>Using open-source </a:t>
            </a:r>
            <a:r>
              <a:rPr lang="en-US" b="1" dirty="0" smtClean="0"/>
              <a:t>LWIP </a:t>
            </a:r>
            <a:r>
              <a:rPr lang="en-US" dirty="0" smtClean="0"/>
              <a:t>(Lightweight IP) stack:</a:t>
            </a:r>
          </a:p>
          <a:p>
            <a:pPr>
              <a:buNone/>
            </a:pPr>
            <a:r>
              <a:rPr lang="en-US" dirty="0" smtClean="0"/>
              <a:t>   sustained throughput (BCM</a:t>
            </a:r>
            <a:r>
              <a:rPr lang="sl-SI" dirty="0" smtClean="0"/>
              <a:t> FPGA</a:t>
            </a:r>
            <a:r>
              <a:rPr lang="sl-SI" dirty="0" smtClean="0"/>
              <a:t> </a:t>
            </a:r>
            <a:r>
              <a:rPr lang="sl-SI" dirty="0" smtClean="0">
                <a:sym typeface="Wingdings" pitchFamily="2" charset="2"/>
              </a:rPr>
              <a:t> </a:t>
            </a:r>
            <a:r>
              <a:rPr lang="en-US" dirty="0" smtClean="0"/>
              <a:t>PC) </a:t>
            </a:r>
          </a:p>
          <a:p>
            <a:pPr>
              <a:buNone/>
            </a:pPr>
            <a:r>
              <a:rPr lang="en-US" dirty="0" smtClean="0"/>
              <a:t>      11 MB/s via TCP                  25 MB/s via UDP</a:t>
            </a:r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15" name="Picture 14" descr="TCP download 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1" y="3715063"/>
            <a:ext cx="4157290" cy="2504762"/>
          </a:xfrm>
          <a:prstGeom prst="rect">
            <a:avLst/>
          </a:prstGeom>
        </p:spPr>
      </p:pic>
      <p:pic>
        <p:nvPicPr>
          <p:cNvPr id="16" name="Picture 15" descr="UDP download t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7" y="3686175"/>
            <a:ext cx="4157290" cy="25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Gb</a:t>
            </a:r>
            <a:r>
              <a:rPr lang="sl-SI" dirty="0" smtClean="0"/>
              <a:t> </a:t>
            </a:r>
            <a:r>
              <a:rPr lang="sl-SI" dirty="0" err="1" smtClean="0"/>
              <a:t>Ethernet</a:t>
            </a:r>
            <a:r>
              <a:rPr lang="sl-SI" dirty="0" smtClean="0"/>
              <a:t> </a:t>
            </a:r>
            <a:r>
              <a:rPr lang="sl-SI" dirty="0" err="1" smtClean="0"/>
              <a:t>throughput</a:t>
            </a:r>
            <a:r>
              <a:rPr lang="sl-SI" dirty="0" smtClean="0"/>
              <a:t> (</a:t>
            </a:r>
            <a:r>
              <a:rPr lang="sl-SI" dirty="0" err="1" smtClean="0"/>
              <a:t>Treck</a:t>
            </a:r>
            <a:r>
              <a:rPr lang="sl-SI" dirty="0" smtClean="0"/>
              <a:t> </a:t>
            </a:r>
            <a:r>
              <a:rPr lang="sl-SI" dirty="0" err="1" smtClean="0"/>
              <a:t>Inc</a:t>
            </a:r>
            <a:r>
              <a:rPr lang="sl-SI" dirty="0" smtClean="0"/>
              <a:t>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 smtClean="0"/>
              <a:t>Commercial</a:t>
            </a:r>
            <a:r>
              <a:rPr lang="sl-SI" dirty="0" smtClean="0"/>
              <a:t> TCP/IP </a:t>
            </a:r>
            <a:r>
              <a:rPr lang="sl-SI" dirty="0" err="1" smtClean="0"/>
              <a:t>stack</a:t>
            </a:r>
            <a:r>
              <a:rPr lang="sl-SI" dirty="0" smtClean="0"/>
              <a:t> </a:t>
            </a:r>
            <a:r>
              <a:rPr lang="sl-SI" dirty="0" err="1" smtClean="0"/>
              <a:t>solution</a:t>
            </a:r>
            <a:endParaRPr lang="sl-SI" dirty="0" smtClean="0"/>
          </a:p>
          <a:p>
            <a:r>
              <a:rPr lang="sl-SI" b="1" dirty="0" err="1" smtClean="0"/>
              <a:t>Using</a:t>
            </a:r>
            <a:r>
              <a:rPr lang="sl-SI" b="1" dirty="0" smtClean="0"/>
              <a:t> </a:t>
            </a:r>
            <a:r>
              <a:rPr lang="sl-SI" b="1" dirty="0" err="1" smtClean="0"/>
              <a:t>the</a:t>
            </a:r>
            <a:r>
              <a:rPr lang="sl-SI" b="1" dirty="0" smtClean="0"/>
              <a:t> same FPGA </a:t>
            </a:r>
            <a:r>
              <a:rPr lang="sl-SI" b="1" dirty="0" err="1" smtClean="0"/>
              <a:t>hardware</a:t>
            </a:r>
            <a:r>
              <a:rPr lang="sl-SI" b="1" dirty="0" smtClean="0"/>
              <a:t>:</a:t>
            </a:r>
          </a:p>
          <a:p>
            <a:pPr>
              <a:buNone/>
            </a:pPr>
            <a:r>
              <a:rPr lang="sl-SI" dirty="0" smtClean="0"/>
              <a:t> </a:t>
            </a:r>
            <a:r>
              <a:rPr lang="sl-SI" dirty="0" smtClean="0"/>
              <a:t>  MTU 1500 </a:t>
            </a:r>
            <a:r>
              <a:rPr lang="sl-SI" dirty="0" smtClean="0">
                <a:sym typeface="Wingdings" pitchFamily="2" charset="2"/>
              </a:rPr>
              <a:t>   27 MB/s  (213 </a:t>
            </a:r>
            <a:r>
              <a:rPr lang="sl-SI" dirty="0" err="1" smtClean="0">
                <a:sym typeface="Wingdings" pitchFamily="2" charset="2"/>
              </a:rPr>
              <a:t>Mbps</a:t>
            </a:r>
            <a:r>
              <a:rPr lang="sl-SI" dirty="0" smtClean="0">
                <a:sym typeface="Wingdings" pitchFamily="2" charset="2"/>
              </a:rPr>
              <a:t>) </a:t>
            </a:r>
            <a:r>
              <a:rPr lang="sl-SI" dirty="0" err="1" smtClean="0">
                <a:sym typeface="Wingdings" pitchFamily="2" charset="2"/>
              </a:rPr>
              <a:t>via</a:t>
            </a:r>
            <a:r>
              <a:rPr lang="sl-SI" dirty="0" smtClean="0">
                <a:sym typeface="Wingdings" pitchFamily="2" charset="2"/>
              </a:rPr>
              <a:t> TCP</a:t>
            </a:r>
          </a:p>
          <a:p>
            <a:pPr>
              <a:buNone/>
            </a:pPr>
            <a:r>
              <a:rPr lang="sl-SI" dirty="0" smtClean="0">
                <a:sym typeface="Wingdings" pitchFamily="2" charset="2"/>
              </a:rPr>
              <a:t> </a:t>
            </a:r>
            <a:r>
              <a:rPr lang="sl-SI" dirty="0" smtClean="0">
                <a:sym typeface="Wingdings" pitchFamily="2" charset="2"/>
              </a:rPr>
              <a:t>  MTU 9000  115 MB/s  (922 </a:t>
            </a:r>
            <a:r>
              <a:rPr lang="sl-SI" dirty="0" err="1" smtClean="0">
                <a:sym typeface="Wingdings" pitchFamily="2" charset="2"/>
              </a:rPr>
              <a:t>Mbps</a:t>
            </a:r>
            <a:r>
              <a:rPr lang="sl-SI" dirty="0" smtClean="0">
                <a:sym typeface="Wingdings" pitchFamily="2" charset="2"/>
              </a:rPr>
              <a:t>) </a:t>
            </a:r>
            <a:r>
              <a:rPr lang="sl-SI" dirty="0" err="1" smtClean="0">
                <a:sym typeface="Wingdings" pitchFamily="2" charset="2"/>
              </a:rPr>
              <a:t>via</a:t>
            </a:r>
            <a:r>
              <a:rPr lang="sl-SI" dirty="0" smtClean="0">
                <a:sym typeface="Wingdings" pitchFamily="2" charset="2"/>
              </a:rPr>
              <a:t> TCP</a:t>
            </a:r>
            <a:endParaRPr lang="sl-SI" dirty="0" smtClean="0"/>
          </a:p>
          <a:p>
            <a:r>
              <a:rPr lang="sl-SI" dirty="0" err="1" smtClean="0"/>
              <a:t>Price</a:t>
            </a:r>
            <a:r>
              <a:rPr lang="sl-SI" dirty="0" smtClean="0"/>
              <a:t>: 20.000 €</a:t>
            </a:r>
          </a:p>
          <a:p>
            <a:pPr>
              <a:buNone/>
            </a:pPr>
            <a:r>
              <a:rPr lang="sl-SI" dirty="0" smtClean="0"/>
              <a:t>   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1600" dirty="0" err="1" smtClean="0"/>
              <a:t>Source</a:t>
            </a:r>
            <a:r>
              <a:rPr lang="sl-SI" sz="1600" dirty="0" smtClean="0"/>
              <a:t>: </a:t>
            </a:r>
            <a:r>
              <a:rPr lang="sl-SI" sz="1600" dirty="0" err="1" smtClean="0"/>
              <a:t>Xilinx</a:t>
            </a:r>
            <a:r>
              <a:rPr lang="sl-SI" sz="1600" dirty="0" smtClean="0"/>
              <a:t> </a:t>
            </a:r>
            <a:r>
              <a:rPr lang="sl-SI" sz="1600" dirty="0" err="1" smtClean="0"/>
              <a:t>Application</a:t>
            </a:r>
            <a:r>
              <a:rPr lang="sl-SI" sz="1600" dirty="0" smtClean="0"/>
              <a:t> Note </a:t>
            </a:r>
            <a:r>
              <a:rPr lang="en-US" sz="1600" dirty="0" smtClean="0"/>
              <a:t>XAPP1043</a:t>
            </a:r>
            <a:r>
              <a:rPr lang="en-US" sz="1600" dirty="0" smtClean="0"/>
              <a:t>: Measuring </a:t>
            </a:r>
            <a:r>
              <a:rPr lang="en-US" sz="1600" dirty="0" err="1" smtClean="0"/>
              <a:t>Treck</a:t>
            </a:r>
            <a:r>
              <a:rPr lang="en-US" sz="1600" dirty="0" smtClean="0"/>
              <a:t> TCP/IP Performance </a:t>
            </a:r>
            <a:r>
              <a:rPr lang="sl-SI" sz="1600" dirty="0" smtClean="0"/>
              <a:t>  </a:t>
            </a:r>
          </a:p>
          <a:p>
            <a:pPr>
              <a:buNone/>
            </a:pPr>
            <a:r>
              <a:rPr lang="sl-SI" sz="1600" dirty="0" smtClean="0"/>
              <a:t> </a:t>
            </a:r>
            <a:r>
              <a:rPr lang="sl-SI" sz="1600" dirty="0" smtClean="0"/>
              <a:t>           </a:t>
            </a:r>
            <a:r>
              <a:rPr lang="en-US" sz="1600" dirty="0" smtClean="0"/>
              <a:t>Using </a:t>
            </a:r>
            <a:r>
              <a:rPr lang="en-US" sz="1600" dirty="0" smtClean="0"/>
              <a:t>the </a:t>
            </a:r>
            <a:r>
              <a:rPr lang="en-US" sz="1600" dirty="0" smtClean="0"/>
              <a:t>XPS</a:t>
            </a:r>
            <a:r>
              <a:rPr lang="sl-SI" sz="1600" dirty="0" smtClean="0"/>
              <a:t> </a:t>
            </a:r>
            <a:r>
              <a:rPr lang="en-US" sz="1600" dirty="0" err="1" smtClean="0"/>
              <a:t>LocalLink</a:t>
            </a:r>
            <a:r>
              <a:rPr lang="en-US" sz="1600" dirty="0" smtClean="0"/>
              <a:t> </a:t>
            </a:r>
            <a:r>
              <a:rPr lang="en-US" sz="1600" dirty="0" smtClean="0"/>
              <a:t>TEMAC in an Embedded Processor System</a:t>
            </a:r>
            <a:endParaRPr lang="sl-SI" sz="1600" dirty="0" smtClean="0"/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0375" y="2000250"/>
            <a:ext cx="1295400" cy="103822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MGT </a:t>
            </a:r>
            <a:r>
              <a:rPr lang="sl-SI" dirty="0" err="1" smtClean="0"/>
              <a:t>Interface</a:t>
            </a:r>
            <a:endParaRPr lang="en-US" dirty="0"/>
          </a:p>
        </p:txBody>
      </p:sp>
      <p:pic>
        <p:nvPicPr>
          <p:cNvPr id="7" name="Content Placeholder 6" descr="MGT ctrl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0684" y="928270"/>
            <a:ext cx="8117558" cy="53602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MGT </a:t>
            </a:r>
            <a:r>
              <a:rPr lang="en-US" smtClean="0"/>
              <a:t>Transmit</a:t>
            </a:r>
            <a:r>
              <a:rPr lang="en-US" smtClean="0"/>
              <a:t> </a:t>
            </a:r>
            <a:r>
              <a:rPr lang="en-US" smtClean="0"/>
              <a:t>Path</a:t>
            </a:r>
            <a:endParaRPr lang="en-US"/>
          </a:p>
        </p:txBody>
      </p:sp>
      <p:pic>
        <p:nvPicPr>
          <p:cNvPr id="7" name="Content Placeholder 6" descr="MGT TX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300557"/>
            <a:ext cx="8680450" cy="47490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MGT RX </a:t>
            </a:r>
            <a:r>
              <a:rPr lang="sl-SI" dirty="0" err="1" smtClean="0"/>
              <a:t>Operating</a:t>
            </a:r>
            <a:r>
              <a:rPr lang="sl-SI" dirty="0" smtClean="0"/>
              <a:t>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594" y="1350236"/>
            <a:ext cx="6768270" cy="43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MGT </a:t>
            </a:r>
            <a:r>
              <a:rPr lang="sl-SI" dirty="0" err="1" smtClean="0"/>
              <a:t>Receive</a:t>
            </a:r>
            <a:r>
              <a:rPr lang="sl-SI" dirty="0" smtClean="0"/>
              <a:t> </a:t>
            </a:r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7" name="Content Placeholder 6" descr="MGT TX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940" y="1300557"/>
            <a:ext cx="8635046" cy="47490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8275" y="4581525"/>
            <a:ext cx="2343149" cy="8763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NPI </a:t>
            </a:r>
            <a:r>
              <a:rPr lang="sl-SI" dirty="0" err="1" smtClean="0"/>
              <a:t>Controller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Content Placeholder 7" descr="NPI data flow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626" y="3323138"/>
            <a:ext cx="4838700" cy="3098299"/>
          </a:xfrm>
        </p:spPr>
      </p:pic>
      <p:pic>
        <p:nvPicPr>
          <p:cNvPr id="9" name="Picture 8" descr="AND_OR_deflat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25" y="3691933"/>
            <a:ext cx="2872350" cy="176605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4951" y="991570"/>
            <a:ext cx="8895224" cy="17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Blip>
                <a:blip r:embed="rId4"/>
              </a:buBlip>
              <a:tabLst/>
              <a:defRPr/>
            </a:pPr>
            <a:r>
              <a:rPr lang="sl-SI" sz="2600" noProof="0" dirty="0" err="1" smtClean="0">
                <a:latin typeface="+mj-lt"/>
              </a:rPr>
              <a:t>Separate</a:t>
            </a:r>
            <a:r>
              <a:rPr lang="sl-SI" sz="2600" noProof="0" dirty="0" smtClean="0">
                <a:latin typeface="+mj-lt"/>
              </a:rPr>
              <a:t> 256 MB </a:t>
            </a:r>
            <a:r>
              <a:rPr lang="sl-SI" sz="2600" noProof="0" dirty="0" err="1" smtClean="0">
                <a:latin typeface="+mj-lt"/>
              </a:rPr>
              <a:t>of</a:t>
            </a:r>
            <a:r>
              <a:rPr lang="sl-SI" sz="2600" noProof="0" dirty="0" smtClean="0">
                <a:latin typeface="+mj-lt"/>
              </a:rPr>
              <a:t> DDR2 RAM in 2x128 MB </a:t>
            </a:r>
            <a:r>
              <a:rPr lang="sl-SI" sz="2600" noProof="0" dirty="0" err="1" smtClean="0">
                <a:latin typeface="+mj-lt"/>
              </a:rPr>
              <a:t>buffers</a:t>
            </a:r>
            <a:endParaRPr lang="sl-SI" sz="2600" noProof="0" dirty="0" smtClean="0">
              <a:latin typeface="+mj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sl-SI" sz="2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Simultaneous</a:t>
            </a:r>
            <a:r>
              <a:rPr kumimoji="0" lang="sl-SI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sz="2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read</a:t>
            </a:r>
            <a:r>
              <a:rPr kumimoji="0" lang="sl-SI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sl-SI" sz="2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write</a:t>
            </a:r>
            <a:r>
              <a:rPr kumimoji="0" lang="sl-SI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 MPMC</a:t>
            </a:r>
            <a:endParaRPr kumimoji="0" lang="sl-SI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Blip>
                <a:blip r:embed="rId4"/>
              </a:buBlip>
              <a:tabLst/>
              <a:defRPr/>
            </a:pPr>
            <a:r>
              <a:rPr lang="sl-SI" sz="2600" dirty="0" err="1" smtClean="0">
                <a:latin typeface="+mj-lt"/>
              </a:rPr>
              <a:t>Maximum</a:t>
            </a:r>
            <a:r>
              <a:rPr kumimoji="0" lang="sl-SI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write</a:t>
            </a:r>
            <a:r>
              <a:rPr kumimoji="0" lang="sl-SI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l-SI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speed</a:t>
            </a:r>
            <a:r>
              <a:rPr kumimoji="0" lang="sl-SI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1 MPMC </a:t>
            </a:r>
            <a:r>
              <a:rPr kumimoji="0" lang="sl-SI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port</a:t>
            </a:r>
            <a:r>
              <a:rPr kumimoji="0" lang="sl-SI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1600 MB/s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Blip>
                <a:blip r:embed="rId4"/>
              </a:buBlip>
              <a:tabLst/>
              <a:defRPr/>
            </a:pPr>
            <a:r>
              <a:rPr lang="sl-SI" sz="2600" baseline="0" noProof="0" dirty="0" err="1" smtClean="0">
                <a:latin typeface="+mj-lt"/>
              </a:rPr>
              <a:t>Actual</a:t>
            </a:r>
            <a:r>
              <a:rPr lang="sl-SI" sz="2600" noProof="0" dirty="0" smtClean="0">
                <a:latin typeface="+mj-lt"/>
              </a:rPr>
              <a:t> </a:t>
            </a:r>
            <a:r>
              <a:rPr lang="sl-SI" sz="2600" noProof="0" dirty="0" err="1" smtClean="0">
                <a:latin typeface="+mj-lt"/>
              </a:rPr>
              <a:t>data</a:t>
            </a:r>
            <a:r>
              <a:rPr lang="sl-SI" sz="2600" noProof="0" dirty="0" smtClean="0">
                <a:latin typeface="+mj-lt"/>
              </a:rPr>
              <a:t>: 2560 MB/s 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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reduce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the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amount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of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recorded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data</a:t>
            </a:r>
            <a:r>
              <a:rPr lang="sl-SI" sz="2600" dirty="0" smtClean="0">
                <a:latin typeface="+mj-lt"/>
                <a:sym typeface="Wingdings" pitchFamily="2" charset="2"/>
              </a:rPr>
              <a:t>,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reduce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resolution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from</a:t>
            </a:r>
            <a:r>
              <a:rPr lang="sl-SI" sz="2600" noProof="0" dirty="0" smtClean="0">
                <a:latin typeface="+mj-lt"/>
                <a:sym typeface="Wingdings" pitchFamily="2" charset="2"/>
              </a:rPr>
              <a:t> 390 to 780 </a:t>
            </a:r>
            <a:r>
              <a:rPr lang="sl-SI" sz="2600" noProof="0" dirty="0" err="1" smtClean="0">
                <a:latin typeface="+mj-lt"/>
                <a:sym typeface="Wingdings" pitchFamily="2" charset="2"/>
              </a:rPr>
              <a:t>ps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BCM </a:t>
            </a:r>
            <a:r>
              <a:rPr lang="en-US" smtClean="0"/>
              <a:t>FPGA </a:t>
            </a:r>
            <a:r>
              <a:rPr lang="en-US" smtClean="0"/>
              <a:t>M</a:t>
            </a:r>
            <a:r>
              <a:rPr lang="en-US" smtClean="0"/>
              <a:t>ain </a:t>
            </a:r>
            <a:r>
              <a:rPr lang="en-US" smtClean="0"/>
              <a:t>T</a:t>
            </a:r>
            <a:r>
              <a:rPr lang="en-US" smtClean="0"/>
              <a:t>asks</a:t>
            </a:r>
            <a:endParaRPr lang="en-US" smtClean="0"/>
          </a:p>
          <a:p>
            <a:r>
              <a:rPr lang="en-US" smtClean="0"/>
              <a:t>Upgrade v3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</a:t>
            </a:r>
            <a:r>
              <a:rPr lang="en-US" smtClean="0"/>
              <a:t>v4</a:t>
            </a:r>
            <a:endParaRPr lang="en-US" smtClean="0"/>
          </a:p>
          <a:p>
            <a:r>
              <a:rPr lang="en-US" smtClean="0"/>
              <a:t>BCM FPGA Data </a:t>
            </a:r>
            <a:r>
              <a:rPr lang="en-US" smtClean="0"/>
              <a:t>Flow</a:t>
            </a:r>
            <a:endParaRPr lang="en-US" smtClean="0"/>
          </a:p>
          <a:p>
            <a:r>
              <a:rPr lang="en-US" smtClean="0"/>
              <a:t>BCM FPGA Firmware v4 </a:t>
            </a:r>
            <a:r>
              <a:rPr lang="en-US" smtClean="0"/>
              <a:t>Design</a:t>
            </a:r>
            <a:endParaRPr lang="en-US" smtClean="0"/>
          </a:p>
          <a:p>
            <a:r>
              <a:rPr lang="en-US" smtClean="0"/>
              <a:t>FPGA Resource </a:t>
            </a:r>
            <a:r>
              <a:rPr lang="en-US" smtClean="0"/>
              <a:t>U</a:t>
            </a:r>
            <a:r>
              <a:rPr lang="en-US" smtClean="0"/>
              <a:t>tilization </a:t>
            </a:r>
            <a:endParaRPr lang="en-US" smtClean="0"/>
          </a:p>
          <a:p>
            <a:r>
              <a:rPr lang="en-US" smtClean="0"/>
              <a:t>Design </a:t>
            </a:r>
            <a:r>
              <a:rPr lang="en-US" smtClean="0"/>
              <a:t>Status</a:t>
            </a:r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en-US" dirty="0" smtClean="0">
                <a:solidFill>
                  <a:prstClr val="black"/>
                </a:solidFill>
              </a:rPr>
              <a:t>2011-05-05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NPI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Path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Content Placeholder 9" descr="NPI interface - MGT RX data flow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1283" y="963613"/>
            <a:ext cx="7533608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NPI Signaling (FIFO </a:t>
            </a:r>
            <a:r>
              <a:rPr lang="sl-SI" dirty="0" err="1" smtClean="0"/>
              <a:t>empty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" name="Content Placeholder 6" descr="Screenshot - 16_04_2011 , 07_16_2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2433508"/>
            <a:ext cx="8680450" cy="2483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NPI Signaling (FIFO </a:t>
            </a:r>
            <a:r>
              <a:rPr lang="sl-SI" dirty="0" smtClean="0"/>
              <a:t>not </a:t>
            </a:r>
            <a:r>
              <a:rPr lang="sl-SI" dirty="0" err="1" smtClean="0"/>
              <a:t>empty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" name="Content Placeholder 6" descr="Screenshot - 16_04_2011 , 07_18_37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2436492"/>
            <a:ext cx="8680450" cy="24771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6376" y="3343275"/>
            <a:ext cx="966788" cy="8763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pulse reconstruction on 64-bit data</a:t>
            </a:r>
          </a:p>
          <a:p>
            <a:r>
              <a:rPr lang="en-US" dirty="0" smtClean="0"/>
              <a:t>Reconstruct max. 2 pulses in one BC sample </a:t>
            </a:r>
          </a:p>
          <a:p>
            <a:r>
              <a:rPr lang="en-US" dirty="0" smtClean="0"/>
              <a:t>Count number of pulses (hits)</a:t>
            </a:r>
          </a:p>
          <a:p>
            <a:r>
              <a:rPr lang="en-US" dirty="0" smtClean="0"/>
              <a:t>Each pulse encoded in</a:t>
            </a:r>
            <a:r>
              <a:rPr lang="sl-SI" dirty="0" smtClean="0"/>
              <a:t>: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  6-bit rising edge position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  5-bit pulse width</a:t>
            </a:r>
          </a:p>
          <a:p>
            <a:r>
              <a:rPr lang="en-US" dirty="0" smtClean="0"/>
              <a:t>Calculate collision</a:t>
            </a:r>
            <a:r>
              <a:rPr lang="sl-SI" dirty="0" smtClean="0"/>
              <a:t>s</a:t>
            </a:r>
            <a:r>
              <a:rPr lang="en-US" dirty="0" smtClean="0"/>
              <a:t>, background events and </a:t>
            </a:r>
            <a:r>
              <a:rPr lang="en-US" dirty="0" err="1" smtClean="0"/>
              <a:t>lumi</a:t>
            </a:r>
            <a:r>
              <a:rPr lang="en-US" dirty="0" smtClean="0"/>
              <a:t> conditions by applying time-windows</a:t>
            </a:r>
          </a:p>
          <a:p>
            <a:r>
              <a:rPr lang="en-US" dirty="0" smtClean="0"/>
              <a:t>Provide 176-bit data stream to TDAQ </a:t>
            </a:r>
          </a:p>
          <a:p>
            <a:pPr>
              <a:buNone/>
            </a:pPr>
            <a:r>
              <a:rPr lang="en-US" dirty="0" smtClean="0"/>
              <a:t>   (8 </a:t>
            </a:r>
            <a:r>
              <a:rPr lang="en-US" dirty="0" err="1" smtClean="0"/>
              <a:t>ch</a:t>
            </a:r>
            <a:r>
              <a:rPr lang="en-US" dirty="0" smtClean="0"/>
              <a:t> × 2 pulses × (6-bit + 5-bit)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 smtClean="0"/>
              <a:t>Calculate</a:t>
            </a:r>
            <a:r>
              <a:rPr lang="sl-SI" dirty="0" smtClean="0"/>
              <a:t> </a:t>
            </a:r>
            <a:r>
              <a:rPr lang="sl-SI" dirty="0" err="1" smtClean="0"/>
              <a:t>rising</a:t>
            </a:r>
            <a:r>
              <a:rPr lang="sl-SI" dirty="0" smtClean="0"/>
              <a:t> (RE)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falling</a:t>
            </a:r>
            <a:r>
              <a:rPr lang="sl-SI" dirty="0" smtClean="0"/>
              <a:t>(FE) </a:t>
            </a:r>
            <a:r>
              <a:rPr lang="sl-SI" dirty="0" err="1" smtClean="0"/>
              <a:t>edges</a:t>
            </a:r>
            <a:r>
              <a:rPr lang="sl-SI" dirty="0" smtClean="0"/>
              <a:t> in a </a:t>
            </a:r>
            <a:r>
              <a:rPr lang="sl-SI" dirty="0" err="1" smtClean="0"/>
              <a:t>sample</a:t>
            </a:r>
            <a:endParaRPr lang="sl-SI" dirty="0" smtClean="0"/>
          </a:p>
          <a:p>
            <a:r>
              <a:rPr lang="sl-SI" dirty="0" err="1" smtClean="0"/>
              <a:t>Search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bit set (“1”)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forward</a:t>
            </a:r>
            <a:r>
              <a:rPr lang="sl-SI" dirty="0" smtClean="0"/>
              <a:t> (FWD)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reverse</a:t>
            </a:r>
            <a:r>
              <a:rPr lang="sl-SI" dirty="0" smtClean="0"/>
              <a:t> (REV) </a:t>
            </a:r>
            <a:r>
              <a:rPr lang="sl-SI" dirty="0" err="1" smtClean="0"/>
              <a:t>direction</a:t>
            </a:r>
            <a:r>
              <a:rPr lang="sl-SI" dirty="0" smtClean="0"/>
              <a:t> on RE </a:t>
            </a:r>
            <a:r>
              <a:rPr lang="sl-SI" dirty="0" err="1" smtClean="0"/>
              <a:t>and</a:t>
            </a:r>
            <a:r>
              <a:rPr lang="sl-SI" dirty="0" smtClean="0"/>
              <a:t> FE  </a:t>
            </a:r>
            <a:r>
              <a:rPr lang="sl-SI" dirty="0" smtClean="0">
                <a:sym typeface="Wingdings" pitchFamily="2" charset="2"/>
              </a:rPr>
              <a:t></a:t>
            </a:r>
          </a:p>
          <a:p>
            <a:r>
              <a:rPr lang="sl-SI" dirty="0" err="1" smtClean="0">
                <a:sym typeface="Wingdings" pitchFamily="2" charset="2"/>
              </a:rPr>
              <a:t>Pulse</a:t>
            </a:r>
            <a:r>
              <a:rPr lang="sl-SI" dirty="0" smtClean="0">
                <a:sym typeface="Wingdings" pitchFamily="2" charset="2"/>
              </a:rPr>
              <a:t> 1: </a:t>
            </a:r>
            <a:r>
              <a:rPr lang="sl-SI" dirty="0" err="1" smtClean="0">
                <a:sym typeface="Wingdings" pitchFamily="2" charset="2"/>
              </a:rPr>
              <a:t>position</a:t>
            </a:r>
            <a:r>
              <a:rPr lang="sl-SI" dirty="0" smtClean="0">
                <a:sym typeface="Wingdings" pitchFamily="2" charset="2"/>
              </a:rPr>
              <a:t> = FWD_RE</a:t>
            </a:r>
            <a:endParaRPr lang="en-US" dirty="0" smtClean="0"/>
          </a:p>
          <a:p>
            <a:pPr>
              <a:buNone/>
            </a:pPr>
            <a:r>
              <a:rPr lang="sl-SI" dirty="0" smtClean="0">
                <a:sym typeface="Wingdings" pitchFamily="2" charset="2"/>
              </a:rPr>
              <a:t>                </a:t>
            </a:r>
            <a:r>
              <a:rPr lang="sl-SI" dirty="0" err="1" smtClean="0">
                <a:sym typeface="Wingdings" pitchFamily="2" charset="2"/>
              </a:rPr>
              <a:t>width</a:t>
            </a:r>
            <a:r>
              <a:rPr lang="sl-SI" dirty="0" smtClean="0">
                <a:sym typeface="Wingdings" pitchFamily="2" charset="2"/>
              </a:rPr>
              <a:t>    = FWD_FE – </a:t>
            </a:r>
            <a:r>
              <a:rPr lang="sl-SI" dirty="0" smtClean="0">
                <a:sym typeface="Wingdings" pitchFamily="2" charset="2"/>
              </a:rPr>
              <a:t>FWD_RE</a:t>
            </a:r>
          </a:p>
          <a:p>
            <a:pPr>
              <a:buNone/>
            </a:pPr>
            <a:endParaRPr lang="sl-SI" dirty="0" smtClean="0">
              <a:sym typeface="Wingdings" pitchFamily="2" charset="2"/>
            </a:endParaRPr>
          </a:p>
          <a:p>
            <a:r>
              <a:rPr lang="sl-SI" dirty="0" err="1" smtClean="0">
                <a:sym typeface="Wingdings" pitchFamily="2" charset="2"/>
              </a:rPr>
              <a:t>Pulse</a:t>
            </a:r>
            <a:r>
              <a:rPr lang="sl-SI" dirty="0" smtClean="0">
                <a:sym typeface="Wingdings" pitchFamily="2" charset="2"/>
              </a:rPr>
              <a:t> 2: </a:t>
            </a:r>
            <a:r>
              <a:rPr lang="sl-SI" dirty="0" err="1" smtClean="0">
                <a:sym typeface="Wingdings" pitchFamily="2" charset="2"/>
              </a:rPr>
              <a:t>position</a:t>
            </a:r>
            <a:r>
              <a:rPr lang="sl-SI" dirty="0" smtClean="0">
                <a:sym typeface="Wingdings" pitchFamily="2" charset="2"/>
              </a:rPr>
              <a:t> = REV_RE</a:t>
            </a:r>
            <a:endParaRPr lang="en-US" dirty="0" smtClean="0"/>
          </a:p>
          <a:p>
            <a:pPr>
              <a:buNone/>
            </a:pPr>
            <a:r>
              <a:rPr lang="sl-SI" dirty="0" smtClean="0">
                <a:sym typeface="Wingdings" pitchFamily="2" charset="2"/>
              </a:rPr>
              <a:t>                </a:t>
            </a:r>
            <a:r>
              <a:rPr lang="sl-SI" dirty="0" err="1" smtClean="0">
                <a:sym typeface="Wingdings" pitchFamily="2" charset="2"/>
              </a:rPr>
              <a:t>width</a:t>
            </a:r>
            <a:r>
              <a:rPr lang="sl-SI" dirty="0" smtClean="0">
                <a:sym typeface="Wingdings" pitchFamily="2" charset="2"/>
              </a:rPr>
              <a:t>    = REV_FE – REV_RE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err="1" smtClean="0"/>
              <a:t>Examples</a:t>
            </a:r>
            <a:r>
              <a:rPr lang="sl-SI" dirty="0" smtClean="0"/>
              <a:t> </a:t>
            </a:r>
            <a:r>
              <a:rPr lang="sl-SI" dirty="0" err="1" smtClean="0"/>
              <a:t>follow</a:t>
            </a:r>
            <a:endParaRPr lang="sl-SI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 descr="Pulse Reconstruct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14" y="2033228"/>
            <a:ext cx="4542172" cy="279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Picture 8" descr="Screenshot - 05_05_2011 , 07_23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2" y="1847850"/>
            <a:ext cx="8818479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9" name="Picture 8" descr="Screenshot - 05_05_2011 , 07_23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6" y="1762125"/>
            <a:ext cx="8663443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" name="Picture 8" descr="Screenshot - 05_05_2011 , 07_23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6" y="1917718"/>
            <a:ext cx="8663443" cy="309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BCM FPGA main tasks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</a:t>
            </a:r>
            <a:r>
              <a:rPr lang="en-US" smtClean="0"/>
              <a:t>AQ of sensor data at 2.56 GHz </a:t>
            </a:r>
            <a:r>
              <a:rPr lang="en-US" smtClean="0"/>
              <a:t>(</a:t>
            </a:r>
            <a:r>
              <a:rPr lang="en-US" smtClean="0"/>
              <a:t>64 samples at 390 ps for each </a:t>
            </a:r>
            <a:r>
              <a:rPr lang="en-US" smtClean="0"/>
              <a:t>BC)</a:t>
            </a:r>
            <a:endParaRPr lang="en-US" smtClean="0"/>
          </a:p>
          <a:p>
            <a:r>
              <a:rPr lang="en-US" smtClean="0"/>
              <a:t>Beam Monitor  </a:t>
            </a:r>
            <a:r>
              <a:rPr lang="en-US" smtClean="0">
                <a:sym typeface="Wingdings" pitchFamily="2" charset="2"/>
              </a:rPr>
              <a:t> </a:t>
            </a:r>
            <a:r>
              <a:rPr lang="en-US" smtClean="0"/>
              <a:t>Controls </a:t>
            </a:r>
            <a:r>
              <a:rPr lang="en-US" smtClean="0"/>
              <a:t>Interlocks Beam User </a:t>
            </a:r>
            <a:r>
              <a:rPr lang="en-US" smtClean="0"/>
              <a:t>(</a:t>
            </a:r>
            <a:r>
              <a:rPr lang="en-US" smtClean="0"/>
              <a:t>CIBU</a:t>
            </a:r>
            <a:r>
              <a:rPr lang="en-US" smtClean="0"/>
              <a:t>) </a:t>
            </a:r>
            <a:r>
              <a:rPr lang="en-US" smtClean="0"/>
              <a:t>, Detector Safety System </a:t>
            </a:r>
            <a:r>
              <a:rPr lang="en-US" smtClean="0"/>
              <a:t>(DSS</a:t>
            </a:r>
            <a:r>
              <a:rPr lang="en-US" smtClean="0"/>
              <a:t>) and Post-Mortem </a:t>
            </a:r>
            <a:r>
              <a:rPr lang="en-US" smtClean="0"/>
              <a:t>Buffer</a:t>
            </a:r>
            <a:endParaRPr lang="en-US" smtClean="0"/>
          </a:p>
          <a:p>
            <a:r>
              <a:rPr lang="en-US" smtClean="0"/>
              <a:t>Luminosity </a:t>
            </a:r>
            <a:r>
              <a:rPr lang="en-US" smtClean="0"/>
              <a:t>Monitor</a:t>
            </a:r>
            <a:endParaRPr lang="en-US" smtClean="0"/>
          </a:p>
          <a:p>
            <a:r>
              <a:rPr lang="en-US" smtClean="0"/>
              <a:t>TDAQ ROD </a:t>
            </a:r>
            <a:r>
              <a:rPr lang="en-US" smtClean="0"/>
              <a:t>functionality</a:t>
            </a:r>
            <a:endParaRPr lang="en-US" smtClean="0"/>
          </a:p>
          <a:p>
            <a:r>
              <a:rPr lang="en-US" smtClean="0"/>
              <a:t>CTP </a:t>
            </a:r>
            <a:r>
              <a:rPr lang="en-US" smtClean="0"/>
              <a:t>triggers</a:t>
            </a:r>
            <a:endParaRPr lang="en-US" smtClean="0"/>
          </a:p>
          <a:p>
            <a:r>
              <a:rPr lang="en-US" smtClean="0"/>
              <a:t>Detector Control System </a:t>
            </a:r>
            <a:r>
              <a:rPr lang="en-US" smtClean="0"/>
              <a:t>(DCS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" name="Picture 8" descr="Screenshot - 05_05_2011 , 07_23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62" y="1504950"/>
            <a:ext cx="8383178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9" name="Picture 8" descr="Screenshot - 05_05_2011 , 07_23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4" y="1771651"/>
            <a:ext cx="8709726" cy="320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81776" y="3343275"/>
            <a:ext cx="966788" cy="8763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SLINK/ROD </a:t>
            </a:r>
            <a:r>
              <a:rPr lang="sl-SI" dirty="0" err="1" smtClean="0"/>
              <a:t>Data</a:t>
            </a:r>
            <a:r>
              <a:rPr lang="sl-SI" dirty="0" smtClean="0"/>
              <a:t> Format</a:t>
            </a:r>
            <a:endParaRPr lang="en-US" dirty="0"/>
          </a:p>
        </p:txBody>
      </p:sp>
      <p:pic>
        <p:nvPicPr>
          <p:cNvPr id="7" name="Content Placeholder 6" descr="Screenshot - 2011-05-05 , 1_15_5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2647" y="1264776"/>
            <a:ext cx="7683616" cy="46745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2647" y="5939325"/>
            <a:ext cx="532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>
                <a:solidFill>
                  <a:srgbClr val="0070C0"/>
                </a:solidFill>
                <a:hlinkClick r:id="rId3"/>
              </a:rPr>
              <a:t>https://twiki.cern.ch/twiki/bin/view/Atlas/BcmRod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646" y="3512321"/>
            <a:ext cx="7802411" cy="1281869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2308" y="928102"/>
            <a:ext cx="7395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P{1,2}{</a:t>
            </a:r>
            <a:r>
              <a:rPr lang="en-US" sz="1600" dirty="0" err="1" smtClean="0"/>
              <a:t>x,w</a:t>
            </a:r>
            <a:r>
              <a:rPr lang="en-US" sz="1600" dirty="0" smtClean="0"/>
              <a:t>}[n] refers to pulse 1/2 position/width for channel n.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0950" y="2034993"/>
            <a:ext cx="21403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b="1" dirty="0" smtClean="0">
              <a:solidFill>
                <a:srgbClr val="C00000"/>
              </a:solidFill>
            </a:endParaRPr>
          </a:p>
          <a:p>
            <a:r>
              <a:rPr lang="sl-SI" b="1" dirty="0" smtClean="0">
                <a:solidFill>
                  <a:srgbClr val="C00000"/>
                </a:solidFill>
              </a:rPr>
              <a:t>12-bit BCID </a:t>
            </a:r>
            <a:endParaRPr lang="sl-SI" b="1" dirty="0" smtClean="0">
              <a:solidFill>
                <a:srgbClr val="C00000"/>
              </a:solidFill>
            </a:endParaRPr>
          </a:p>
          <a:p>
            <a:r>
              <a:rPr lang="sl-SI" b="1" dirty="0" smtClean="0">
                <a:solidFill>
                  <a:srgbClr val="C00000"/>
                </a:solidFill>
              </a:rPr>
              <a:t>+ </a:t>
            </a:r>
            <a:r>
              <a:rPr lang="sl-SI" b="1" dirty="0" smtClean="0">
                <a:solidFill>
                  <a:srgbClr val="C00000"/>
                </a:solidFill>
              </a:rPr>
              <a:t>176-bit </a:t>
            </a:r>
            <a:r>
              <a:rPr lang="sl-SI" b="1" dirty="0" err="1" smtClean="0">
                <a:solidFill>
                  <a:srgbClr val="C00000"/>
                </a:solidFill>
              </a:rPr>
              <a:t>of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data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+ 4-bit </a:t>
            </a:r>
            <a:r>
              <a:rPr lang="sl-SI" b="1" dirty="0" err="1" smtClean="0">
                <a:solidFill>
                  <a:srgbClr val="C00000"/>
                </a:solidFill>
              </a:rPr>
              <a:t>error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code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sl-SI" b="1" dirty="0" err="1" smtClean="0">
                <a:solidFill>
                  <a:srgbClr val="C00000"/>
                </a:solidFill>
              </a:rPr>
              <a:t>per</a:t>
            </a:r>
            <a:r>
              <a:rPr lang="sl-SI" b="1" dirty="0" smtClean="0">
                <a:solidFill>
                  <a:srgbClr val="C00000"/>
                </a:solidFill>
              </a:rPr>
              <a:t> BC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SLINK ROD </a:t>
            </a:r>
            <a:r>
              <a:rPr lang="sl-SI" dirty="0" err="1" smtClean="0"/>
              <a:t>Controller</a:t>
            </a:r>
            <a:endParaRPr lang="en-US" dirty="0"/>
          </a:p>
        </p:txBody>
      </p:sp>
      <p:pic>
        <p:nvPicPr>
          <p:cNvPr id="7" name="Content Placeholder 6" descr="Slink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3124" y="1408597"/>
            <a:ext cx="7333139" cy="44602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72250" y="2114550"/>
            <a:ext cx="1019174" cy="8763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Abort</a:t>
            </a:r>
            <a:r>
              <a:rPr lang="sl-SI" dirty="0" smtClean="0"/>
              <a:t> </a:t>
            </a:r>
            <a:r>
              <a:rPr lang="sl-SI" dirty="0" err="1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4475" y="991570"/>
            <a:ext cx="8899525" cy="5366388"/>
          </a:xfrm>
        </p:spPr>
        <p:txBody>
          <a:bodyPr/>
          <a:lstStyle/>
          <a:p>
            <a:r>
              <a:rPr lang="sl-SI" dirty="0" err="1" smtClean="0"/>
              <a:t>Search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background</a:t>
            </a:r>
            <a:r>
              <a:rPr lang="sl-SI" dirty="0" smtClean="0"/>
              <a:t> </a:t>
            </a:r>
            <a:r>
              <a:rPr lang="sl-SI" dirty="0" err="1" smtClean="0"/>
              <a:t>pattern</a:t>
            </a:r>
            <a:endParaRPr lang="sl-SI" dirty="0" smtClean="0"/>
          </a:p>
          <a:p>
            <a:r>
              <a:rPr lang="sl-SI" dirty="0" err="1" smtClean="0"/>
              <a:t>The</a:t>
            </a:r>
            <a:r>
              <a:rPr lang="sl-SI" dirty="0" smtClean="0"/>
              <a:t> same </a:t>
            </a:r>
            <a:r>
              <a:rPr lang="sl-SI" dirty="0" err="1" smtClean="0"/>
              <a:t>pulse</a:t>
            </a:r>
            <a:r>
              <a:rPr lang="sl-SI" dirty="0" smtClean="0"/>
              <a:t> </a:t>
            </a:r>
            <a:r>
              <a:rPr lang="sl-SI" dirty="0" err="1" smtClean="0"/>
              <a:t>reconstruction</a:t>
            </a:r>
            <a:r>
              <a:rPr lang="sl-SI" dirty="0" smtClean="0"/>
              <a:t> </a:t>
            </a:r>
            <a:r>
              <a:rPr lang="sl-SI" dirty="0" err="1" smtClean="0"/>
              <a:t>logic</a:t>
            </a:r>
            <a:r>
              <a:rPr lang="sl-SI" dirty="0" smtClean="0"/>
              <a:t>, </a:t>
            </a:r>
            <a:r>
              <a:rPr lang="sl-SI" dirty="0" err="1" smtClean="0"/>
              <a:t>but</a:t>
            </a:r>
            <a:r>
              <a:rPr lang="sl-SI" dirty="0" smtClean="0"/>
              <a:t> </a:t>
            </a:r>
          </a:p>
          <a:p>
            <a:pPr>
              <a:buNone/>
            </a:pPr>
            <a:r>
              <a:rPr lang="sl-SI" dirty="0" smtClean="0"/>
              <a:t> </a:t>
            </a:r>
            <a:r>
              <a:rPr lang="sl-SI" dirty="0" smtClean="0"/>
              <a:t>  </a:t>
            </a:r>
            <a:r>
              <a:rPr lang="sl-SI" dirty="0" smtClean="0"/>
              <a:t>32-bit </a:t>
            </a:r>
            <a:r>
              <a:rPr lang="sl-SI" dirty="0" err="1" smtClean="0"/>
              <a:t>data</a:t>
            </a:r>
            <a:r>
              <a:rPr lang="sl-SI" dirty="0" smtClean="0"/>
              <a:t> @ 80 MHz</a:t>
            </a:r>
          </a:p>
          <a:p>
            <a:r>
              <a:rPr lang="sl-SI" sz="2800" dirty="0" smtClean="0">
                <a:latin typeface="Consolas" pitchFamily="49" charset="0"/>
              </a:rPr>
              <a:t>cond3_</a:t>
            </a:r>
            <a:r>
              <a:rPr lang="sl-SI" sz="2800" dirty="0" err="1" smtClean="0">
                <a:latin typeface="Consolas" pitchFamily="49" charset="0"/>
              </a:rPr>
              <a:t>sideX</a:t>
            </a:r>
            <a:r>
              <a:rPr lang="sl-SI" sz="2800" dirty="0" smtClean="0">
                <a:latin typeface="Consolas" pitchFamily="49" charset="0"/>
              </a:rPr>
              <a:t> = at </a:t>
            </a:r>
            <a:r>
              <a:rPr lang="sl-SI" sz="2800" dirty="0" err="1" smtClean="0">
                <a:latin typeface="Consolas" pitchFamily="49" charset="0"/>
              </a:rPr>
              <a:t>least</a:t>
            </a:r>
            <a:r>
              <a:rPr lang="sl-SI" sz="2800" dirty="0" smtClean="0">
                <a:latin typeface="Consolas" pitchFamily="49" charset="0"/>
              </a:rPr>
              <a:t> 3 </a:t>
            </a:r>
            <a:r>
              <a:rPr lang="sl-SI" sz="2800" dirty="0" err="1" smtClean="0">
                <a:latin typeface="Consolas" pitchFamily="49" charset="0"/>
              </a:rPr>
              <a:t>out</a:t>
            </a:r>
            <a:r>
              <a:rPr lang="sl-SI" sz="2800" dirty="0" smtClean="0">
                <a:latin typeface="Consolas" pitchFamily="49" charset="0"/>
              </a:rPr>
              <a:t> </a:t>
            </a:r>
            <a:r>
              <a:rPr lang="sl-SI" sz="2800" dirty="0" err="1" smtClean="0">
                <a:latin typeface="Consolas" pitchFamily="49" charset="0"/>
              </a:rPr>
              <a:t>of</a:t>
            </a:r>
            <a:r>
              <a:rPr lang="sl-SI" sz="2800" dirty="0" smtClean="0">
                <a:latin typeface="Consolas" pitchFamily="49" charset="0"/>
              </a:rPr>
              <a:t> 4 </a:t>
            </a:r>
            <a:r>
              <a:rPr lang="sl-SI" sz="2800" dirty="0" err="1" smtClean="0">
                <a:latin typeface="Consolas" pitchFamily="49" charset="0"/>
              </a:rPr>
              <a:t>valid</a:t>
            </a:r>
            <a:r>
              <a:rPr lang="sl-SI" sz="2800" dirty="0" smtClean="0">
                <a:latin typeface="Consolas" pitchFamily="49" charset="0"/>
              </a:rPr>
              <a:t>   </a:t>
            </a:r>
          </a:p>
          <a:p>
            <a:pPr>
              <a:buNone/>
            </a:pPr>
            <a:r>
              <a:rPr lang="sl-SI" sz="2800" dirty="0" smtClean="0">
                <a:latin typeface="Consolas" pitchFamily="49" charset="0"/>
              </a:rPr>
              <a:t>               </a:t>
            </a:r>
            <a:r>
              <a:rPr lang="sl-SI" sz="2800" dirty="0" err="1" smtClean="0">
                <a:latin typeface="Consolas" pitchFamily="49" charset="0"/>
              </a:rPr>
              <a:t>pulses</a:t>
            </a:r>
            <a:r>
              <a:rPr lang="sl-SI" sz="2800" dirty="0" smtClean="0">
                <a:latin typeface="Consolas" pitchFamily="49" charset="0"/>
              </a:rPr>
              <a:t> at </a:t>
            </a:r>
            <a:r>
              <a:rPr lang="sl-SI" sz="2800" dirty="0" err="1" smtClean="0">
                <a:latin typeface="Consolas" pitchFamily="49" charset="0"/>
              </a:rPr>
              <a:t>side</a:t>
            </a:r>
            <a:r>
              <a:rPr lang="sl-SI" sz="2800" dirty="0" smtClean="0">
                <a:latin typeface="Consolas" pitchFamily="49" charset="0"/>
              </a:rPr>
              <a:t> X</a:t>
            </a:r>
          </a:p>
          <a:p>
            <a:pPr>
              <a:buNone/>
            </a:pPr>
            <a:r>
              <a:rPr lang="sl-SI" sz="2800" dirty="0" err="1" smtClean="0">
                <a:latin typeface="Consolas" pitchFamily="49" charset="0"/>
              </a:rPr>
              <a:t>Basic</a:t>
            </a:r>
            <a:r>
              <a:rPr lang="sl-SI" sz="2800" dirty="0" smtClean="0">
                <a:latin typeface="Consolas" pitchFamily="49" charset="0"/>
              </a:rPr>
              <a:t> </a:t>
            </a:r>
            <a:r>
              <a:rPr lang="sl-SI" sz="2800" dirty="0" err="1" smtClean="0">
                <a:latin typeface="Consolas" pitchFamily="49" charset="0"/>
              </a:rPr>
              <a:t>Abort</a:t>
            </a:r>
            <a:r>
              <a:rPr lang="sl-SI" sz="2800" dirty="0" smtClean="0">
                <a:latin typeface="Consolas" pitchFamily="49" charset="0"/>
              </a:rPr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 descr="BA2_true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72" y="3540125"/>
            <a:ext cx="5030703" cy="2550512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4475" y="4010025"/>
            <a:ext cx="3530515" cy="1095375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If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</a:t>
            </a:r>
            <a:r>
              <a:rPr kumimoji="0" 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(cond3_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sideA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</a:t>
            </a:r>
            <a:r>
              <a:rPr kumimoji="0" 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AND 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cond3_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sideC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dly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)  </a:t>
            </a:r>
            <a:r>
              <a:rPr kumimoji="0" 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OR</a:t>
            </a: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   (cond3_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sideC</a:t>
            </a:r>
            <a:r>
              <a:rPr kumimoji="0" lang="sl-SI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AND 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cond3_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sideA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_</a:t>
            </a:r>
            <a:r>
              <a:rPr kumimoji="0" lang="sl-SI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dly</a:t>
            </a:r>
            <a:r>
              <a:rPr kumimoji="0" 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)))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     BA = ACTIVE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Else</a:t>
            </a:r>
            <a:endParaRPr kumimoji="0" lang="sl-SI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     BA = NOT ACTIVE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Additional</a:t>
            </a:r>
            <a:r>
              <a:rPr lang="sl-SI" dirty="0" smtClean="0"/>
              <a:t> </a:t>
            </a:r>
            <a:r>
              <a:rPr lang="sl-SI" dirty="0" err="1" smtClean="0"/>
              <a:t>Abort</a:t>
            </a:r>
            <a:r>
              <a:rPr lang="sl-SI" dirty="0" smtClean="0"/>
              <a:t> </a:t>
            </a:r>
            <a:r>
              <a:rPr lang="sl-SI" dirty="0" err="1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4476" y="991570"/>
            <a:ext cx="5970587" cy="5366388"/>
          </a:xfrm>
        </p:spPr>
        <p:txBody>
          <a:bodyPr/>
          <a:lstStyle/>
          <a:p>
            <a:r>
              <a:rPr lang="sl-SI" b="1" dirty="0" err="1" smtClean="0"/>
              <a:t>Basic</a:t>
            </a:r>
            <a:r>
              <a:rPr lang="sl-SI" b="1" dirty="0" smtClean="0"/>
              <a:t> </a:t>
            </a:r>
            <a:r>
              <a:rPr lang="sl-SI" b="1" dirty="0" err="1" smtClean="0"/>
              <a:t>Beam</a:t>
            </a:r>
            <a:r>
              <a:rPr lang="sl-SI" b="1" dirty="0" smtClean="0"/>
              <a:t> </a:t>
            </a:r>
            <a:r>
              <a:rPr lang="sl-SI" b="1" dirty="0" err="1" smtClean="0"/>
              <a:t>Abort</a:t>
            </a:r>
            <a:r>
              <a:rPr lang="sl-SI" b="1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desribed</a:t>
            </a:r>
            <a:r>
              <a:rPr lang="sl-SI" dirty="0" smtClean="0"/>
              <a:t> on </a:t>
            </a:r>
            <a:r>
              <a:rPr lang="sl-SI" dirty="0" err="1" smtClean="0"/>
              <a:t>previous</a:t>
            </a:r>
            <a:r>
              <a:rPr lang="sl-SI" dirty="0" smtClean="0"/>
              <a:t> </a:t>
            </a:r>
            <a:r>
              <a:rPr lang="sl-SI" dirty="0" err="1" smtClean="0"/>
              <a:t>slide</a:t>
            </a:r>
            <a:r>
              <a:rPr lang="sl-SI" dirty="0" smtClean="0"/>
              <a:t>)</a:t>
            </a:r>
            <a:endParaRPr lang="sl-SI" dirty="0" smtClean="0"/>
          </a:p>
          <a:p>
            <a:r>
              <a:rPr lang="sl-SI" b="1" dirty="0" smtClean="0"/>
              <a:t>X-</a:t>
            </a:r>
            <a:r>
              <a:rPr lang="sl-SI" b="1" dirty="0" err="1" smtClean="0"/>
              <a:t>of</a:t>
            </a:r>
            <a:r>
              <a:rPr lang="sl-SI" b="1" dirty="0" smtClean="0"/>
              <a:t>-Y </a:t>
            </a:r>
            <a:r>
              <a:rPr lang="sl-SI" dirty="0" smtClean="0"/>
              <a:t>: </a:t>
            </a:r>
            <a:r>
              <a:rPr lang="sl-SI" dirty="0" err="1" smtClean="0"/>
              <a:t>takes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account</a:t>
            </a:r>
            <a:r>
              <a:rPr lang="en-US" dirty="0" smtClean="0"/>
              <a:t> </a:t>
            </a:r>
            <a:r>
              <a:rPr lang="en-US" dirty="0" smtClean="0"/>
              <a:t>last Y </a:t>
            </a:r>
            <a:r>
              <a:rPr lang="sl-SI" dirty="0" err="1" smtClean="0"/>
              <a:t>Basic</a:t>
            </a:r>
            <a:r>
              <a:rPr lang="sl-SI" dirty="0" smtClean="0"/>
              <a:t> </a:t>
            </a:r>
            <a:r>
              <a:rPr lang="sl-SI" dirty="0" err="1" smtClean="0"/>
              <a:t>Abort</a:t>
            </a:r>
            <a:r>
              <a:rPr lang="sl-SI" dirty="0" smtClean="0"/>
              <a:t> </a:t>
            </a:r>
            <a:r>
              <a:rPr lang="sl-SI" dirty="0" err="1" smtClean="0"/>
              <a:t>results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demands that at least X of them will fire before it issues an abort condition. </a:t>
            </a:r>
            <a:endParaRPr lang="sl-SI" dirty="0" smtClean="0"/>
          </a:p>
          <a:p>
            <a:r>
              <a:rPr lang="en-US" b="1" dirty="0" smtClean="0"/>
              <a:t>Forgetting Factor </a:t>
            </a:r>
            <a:r>
              <a:rPr lang="en-US" dirty="0" smtClean="0"/>
              <a:t>(Leaky bucket) </a:t>
            </a:r>
            <a:r>
              <a:rPr lang="sl-SI" dirty="0" smtClean="0"/>
              <a:t>E</a:t>
            </a:r>
            <a:r>
              <a:rPr lang="en-US" dirty="0" err="1" smtClean="0"/>
              <a:t>xtension</a:t>
            </a:r>
            <a:r>
              <a:rPr lang="en-US" dirty="0" smtClean="0"/>
              <a:t> </a:t>
            </a:r>
            <a:r>
              <a:rPr lang="en-US" dirty="0" smtClean="0"/>
              <a:t>of Basic Abort algorithm. It provides a more dynamic </a:t>
            </a:r>
            <a:r>
              <a:rPr lang="en-US" dirty="0" err="1" smtClean="0"/>
              <a:t>behaviour</a:t>
            </a:r>
            <a:r>
              <a:rPr lang="en-US" dirty="0" smtClean="0"/>
              <a:t> by "forgetting« past results as they get older. </a:t>
            </a:r>
            <a:endParaRPr lang="sl-SI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 descr="BA mux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134" y="2128344"/>
            <a:ext cx="2846412" cy="332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9725" y="3333750"/>
            <a:ext cx="1577975" cy="8763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LTP </a:t>
            </a:r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L1ID bookkeeping with ECR load support</a:t>
            </a:r>
          </a:p>
          <a:p>
            <a:r>
              <a:rPr lang="en-US" dirty="0" smtClean="0"/>
              <a:t>BCID bookkeeping</a:t>
            </a:r>
          </a:p>
          <a:p>
            <a:r>
              <a:rPr lang="en-US" dirty="0" smtClean="0"/>
              <a:t>Post-Mortem delay</a:t>
            </a:r>
          </a:p>
          <a:p>
            <a:r>
              <a:rPr lang="en-US" dirty="0" smtClean="0"/>
              <a:t>Regenerate 40 MHz (BC) and 80 MHz from 320 MHz (or use 40 MHz available on the new Personality Modules)</a:t>
            </a:r>
            <a:endParaRPr lang="en-US" dirty="0" smtClean="0"/>
          </a:p>
          <a:p>
            <a:r>
              <a:rPr lang="en-US" dirty="0" smtClean="0"/>
              <a:t>LTP interface, proper latching of LTP signals (</a:t>
            </a:r>
            <a:r>
              <a:rPr lang="en-US" i="1" dirty="0" smtClean="0"/>
              <a:t>L1A, ECR, Orbit, Trigger Type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BCM FPGA </a:t>
            </a:r>
            <a:r>
              <a:rPr lang="en-US" smtClean="0"/>
              <a:t>F</a:t>
            </a:r>
            <a:r>
              <a:rPr lang="en-US" smtClean="0"/>
              <a:t>irmware Upgrade</a:t>
            </a: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249238" y="992188"/>
            <a:ext cx="8680450" cy="5365750"/>
          </a:xfrm>
        </p:spPr>
        <p:txBody>
          <a:bodyPr/>
          <a:lstStyle/>
          <a:p>
            <a:pPr eaLnBrk="1" hangingPunct="1"/>
            <a:r>
              <a:rPr lang="en-US" dirty="0" smtClean="0"/>
              <a:t>On-board (system) MGT synchronization support</a:t>
            </a:r>
          </a:p>
          <a:p>
            <a:pPr eaLnBrk="1" hangingPunct="1"/>
            <a:r>
              <a:rPr lang="en-US" dirty="0" smtClean="0"/>
              <a:t>Adapt to channel remapping  </a:t>
            </a:r>
          </a:p>
          <a:p>
            <a:pPr eaLnBrk="1" hangingPunct="1">
              <a:buNone/>
            </a:pPr>
            <a:r>
              <a:rPr lang="en-US" dirty="0" smtClean="0"/>
              <a:t>   (8 LG channels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Beam_Abort_ROD</a:t>
            </a:r>
            <a:r>
              <a:rPr lang="en-US" dirty="0" smtClean="0"/>
              <a:t>)</a:t>
            </a:r>
          </a:p>
          <a:p>
            <a:pPr eaLnBrk="1" hangingPunct="1">
              <a:buNone/>
            </a:pPr>
            <a:r>
              <a:rPr lang="en-US" dirty="0" smtClean="0"/>
              <a:t>   (8 HG channels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Lumi_ROD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eaLnBrk="1" hangingPunct="1"/>
            <a:r>
              <a:rPr lang="en-US" dirty="0" smtClean="0"/>
              <a:t>Redesign Basic Beam Abort Algorithm</a:t>
            </a:r>
          </a:p>
          <a:p>
            <a:pPr eaLnBrk="1" hangingPunct="1"/>
            <a:r>
              <a:rPr lang="en-US" dirty="0" smtClean="0"/>
              <a:t>Redesign </a:t>
            </a:r>
            <a:r>
              <a:rPr lang="en-US" dirty="0" smtClean="0"/>
              <a:t>CTP trigger </a:t>
            </a:r>
            <a:r>
              <a:rPr lang="en-US" dirty="0" smtClean="0"/>
              <a:t>outputs</a:t>
            </a:r>
          </a:p>
          <a:p>
            <a:pPr eaLnBrk="1" hangingPunct="1"/>
            <a:r>
              <a:rPr lang="en-US" dirty="0" smtClean="0"/>
              <a:t>Integrate Test Vector “play back”</a:t>
            </a:r>
            <a:endParaRPr lang="en-US" dirty="0" smtClean="0"/>
          </a:p>
          <a:p>
            <a:pPr eaLnBrk="1" hangingPunct="1"/>
            <a:r>
              <a:rPr lang="en-US" dirty="0" err="1" smtClean="0"/>
              <a:t>Gb</a:t>
            </a:r>
            <a:r>
              <a:rPr lang="en-US" dirty="0" smtClean="0"/>
              <a:t> Ethernet (TCP, UDP) – faster Post-Mortem buffer download</a:t>
            </a:r>
          </a:p>
          <a:p>
            <a:pPr eaLnBrk="1" hangingPunct="1"/>
            <a:r>
              <a:rPr lang="en-US" sz="2000" dirty="0" smtClean="0"/>
              <a:t>Prepare only 1 FPGA firmware, final operation defined by SW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C9942-A0AD-45B5-9C10-623ED74D07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40/80 MHz BC </a:t>
            </a:r>
            <a:r>
              <a:rPr lang="sl-SI" dirty="0" err="1" smtClean="0"/>
              <a:t>Clock</a:t>
            </a:r>
            <a:r>
              <a:rPr lang="sl-SI" dirty="0" smtClean="0"/>
              <a:t> </a:t>
            </a:r>
            <a:r>
              <a:rPr lang="sl-SI" dirty="0" err="1" smtClean="0"/>
              <a:t>Scheme</a:t>
            </a:r>
            <a:endParaRPr lang="en-US" dirty="0"/>
          </a:p>
        </p:txBody>
      </p:sp>
      <p:pic>
        <p:nvPicPr>
          <p:cNvPr id="7" name="Content Placeholder 6" descr="BC_clock_scheme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3927" y="992188"/>
            <a:ext cx="8371071" cy="53657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Xilinx</a:t>
            </a:r>
            <a:r>
              <a:rPr lang="sl-SI" dirty="0" smtClean="0"/>
              <a:t> </a:t>
            </a:r>
            <a:r>
              <a:rPr lang="sl-SI" dirty="0" err="1" smtClean="0"/>
              <a:t>Phase</a:t>
            </a:r>
            <a:r>
              <a:rPr lang="sl-SI" dirty="0" smtClean="0"/>
              <a:t>-</a:t>
            </a:r>
            <a:r>
              <a:rPr lang="sl-SI" dirty="0" err="1" smtClean="0"/>
              <a:t>Matched</a:t>
            </a:r>
            <a:r>
              <a:rPr lang="sl-SI" dirty="0" smtClean="0"/>
              <a:t> </a:t>
            </a:r>
            <a:r>
              <a:rPr lang="sl-SI" dirty="0" err="1" smtClean="0"/>
              <a:t>Clock</a:t>
            </a:r>
            <a:r>
              <a:rPr lang="sl-SI" dirty="0" smtClean="0"/>
              <a:t> </a:t>
            </a:r>
            <a:r>
              <a:rPr lang="sl-SI" dirty="0" err="1" smtClean="0"/>
              <a:t>Divider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25624"/>
            <a:ext cx="3854648" cy="26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325" y="1335458"/>
            <a:ext cx="4635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273" y="3659558"/>
            <a:ext cx="4538735" cy="25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Orbit Signal </a:t>
            </a:r>
            <a:r>
              <a:rPr lang="sl-SI" dirty="0" err="1" smtClean="0"/>
              <a:t>Aligning</a:t>
            </a:r>
            <a:endParaRPr lang="en-US" dirty="0"/>
          </a:p>
        </p:txBody>
      </p:sp>
      <p:pic>
        <p:nvPicPr>
          <p:cNvPr id="7" name="Content Placeholder 6" descr="Orbit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2033017"/>
            <a:ext cx="8680449" cy="32840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sl-SI" dirty="0" smtClean="0"/>
              <a:t>Device </a:t>
            </a:r>
            <a:r>
              <a:rPr lang="sl-SI" dirty="0" err="1" smtClean="0"/>
              <a:t>Utilization</a:t>
            </a:r>
            <a:r>
              <a:rPr lang="sl-SI" dirty="0" smtClean="0"/>
              <a:t> </a:t>
            </a:r>
            <a:r>
              <a:rPr lang="sl-SI" dirty="0" err="1" smtClean="0"/>
              <a:t>Summary</a:t>
            </a:r>
            <a:endParaRPr lang="sl-SI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  <a:p>
            <a:pPr>
              <a:defRPr/>
            </a:pPr>
            <a:endParaRPr lang="sl-SI" i="0" dirty="0" smtClean="0"/>
          </a:p>
          <a:p>
            <a:pPr>
              <a:defRPr/>
            </a:pPr>
            <a:r>
              <a:rPr lang="sl-SI" i="0" dirty="0" smtClean="0"/>
              <a:t>¸</a:t>
            </a: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249238" y="992188"/>
          <a:ext cx="8104187" cy="4427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9212"/>
                <a:gridCol w="1751014"/>
                <a:gridCol w="1982786"/>
                <a:gridCol w="178117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err="1"/>
                        <a:t>Logic</a:t>
                      </a:r>
                      <a:r>
                        <a:rPr lang="sl-SI" sz="1400" u="none" strike="noStrike" dirty="0"/>
                        <a:t> </a:t>
                      </a:r>
                      <a:r>
                        <a:rPr lang="sl-SI" sz="1400" u="none" strike="noStrike" dirty="0" err="1"/>
                        <a:t>Utilization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/>
                        <a:t>Used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err="1"/>
                        <a:t>Available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err="1"/>
                        <a:t>Utilization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Number of Slice Flip Flops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20,797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50,560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41%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Number of 4 input LUTs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28,465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50,560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56%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>
                          <a:solidFill>
                            <a:srgbClr val="FF0000"/>
                          </a:solidFill>
                        </a:rPr>
                        <a:t>Number of occupied Slices</a:t>
                      </a:r>
                      <a:endParaRPr lang="sl-SI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>
                          <a:solidFill>
                            <a:srgbClr val="FF0000"/>
                          </a:solidFill>
                        </a:rPr>
                        <a:t>21,611</a:t>
                      </a:r>
                      <a:endParaRPr lang="sl-SI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>
                          <a:solidFill>
                            <a:srgbClr val="FF0000"/>
                          </a:solidFill>
                        </a:rPr>
                        <a:t>25,280</a:t>
                      </a:r>
                      <a:endParaRPr lang="sl-SI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 err="1"/>
                        <a:t>Number</a:t>
                      </a:r>
                      <a:r>
                        <a:rPr lang="sl-SI" sz="1100" u="none" strike="noStrike" dirty="0"/>
                        <a:t> </a:t>
                      </a:r>
                      <a:r>
                        <a:rPr lang="sl-SI" sz="1100" u="none" strike="noStrike" dirty="0" err="1"/>
                        <a:t>of</a:t>
                      </a:r>
                      <a:r>
                        <a:rPr lang="sl-SI" sz="1100" u="none" strike="noStrike" dirty="0"/>
                        <a:t> </a:t>
                      </a:r>
                      <a:r>
                        <a:rPr lang="sl-SI" sz="1100" u="none" strike="noStrike" dirty="0" err="1"/>
                        <a:t>bonded</a:t>
                      </a:r>
                      <a:r>
                        <a:rPr lang="sl-SI" sz="1100" u="none" strike="noStrike" dirty="0"/>
                        <a:t> </a:t>
                      </a:r>
                      <a:r>
                        <a:rPr lang="sl-SI" sz="1100" u="none" strike="noStrike" dirty="0" err="1"/>
                        <a:t>IPADs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80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30%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24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bonded OPADs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56%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bonded IOBs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222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576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38%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399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BUFG/BUFGCTRLs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43%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2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err="1">
                          <a:solidFill>
                            <a:srgbClr val="FF0000"/>
                          </a:solidFill>
                        </a:rPr>
                        <a:t>Number</a:t>
                      </a:r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l-SI" sz="1400" b="1" u="none" strike="noStrike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</a:rPr>
                        <a:t> FIFO16/RAMB16s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>
                          <a:solidFill>
                            <a:srgbClr val="FF0000"/>
                          </a:solidFill>
                        </a:rPr>
                        <a:t>137</a:t>
                      </a:r>
                      <a:endParaRPr lang="sl-SI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>
                          <a:solidFill>
                            <a:srgbClr val="FF0000"/>
                          </a:solidFill>
                        </a:rPr>
                        <a:t>232</a:t>
                      </a:r>
                      <a:endParaRPr lang="sl-SI" sz="14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</a:rPr>
                        <a:t>59%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37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DCM_ADVs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33%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PMCDs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12%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PPC405_ADVs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100%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EMACs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50%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BUFRs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JTAGPPCs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100%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 err="1"/>
                        <a:t>Number</a:t>
                      </a:r>
                      <a:r>
                        <a:rPr lang="sl-SI" sz="1100" u="none" strike="noStrike" dirty="0"/>
                        <a:t> </a:t>
                      </a:r>
                      <a:r>
                        <a:rPr lang="sl-SI" sz="1100" u="none" strike="noStrike" dirty="0" err="1"/>
                        <a:t>of</a:t>
                      </a:r>
                      <a:r>
                        <a:rPr lang="sl-SI" sz="1100" u="none" strike="noStrike" dirty="0"/>
                        <a:t> </a:t>
                      </a:r>
                      <a:r>
                        <a:rPr lang="sl-SI" sz="1100" u="none" strike="noStrike" dirty="0" err="1"/>
                        <a:t>IDELAYCTRLs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50%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GT11s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16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62%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GT11CLKs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25%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/>
                        <a:t>Number of RPM macros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72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Average Fanout of Non-Clock Nets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/>
                        <a:t>3.23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sl-SI" dirty="0" smtClean="0"/>
              <a:t>Module </a:t>
            </a:r>
            <a:r>
              <a:rPr lang="sl-SI" dirty="0" err="1" smtClean="0"/>
              <a:t>Resource</a:t>
            </a:r>
            <a:r>
              <a:rPr lang="sl-SI" dirty="0" smtClean="0"/>
              <a:t> </a:t>
            </a:r>
            <a:r>
              <a:rPr lang="sl-SI" dirty="0" err="1" smtClean="0"/>
              <a:t>Utilization</a:t>
            </a:r>
            <a:r>
              <a:rPr lang="sl-SI" dirty="0" smtClean="0"/>
              <a:t> </a:t>
            </a:r>
            <a:r>
              <a:rPr lang="sl-SI" dirty="0" err="1" smtClean="0"/>
              <a:t>Breakdown</a:t>
            </a:r>
            <a:endParaRPr lang="sl-SI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249238" y="992188"/>
          <a:ext cx="8113712" cy="4442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9212"/>
                <a:gridCol w="2686050"/>
                <a:gridCol w="283845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XPS </a:t>
                      </a:r>
                      <a:r>
                        <a:rPr lang="sl-SI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Synthesis</a:t>
                      </a:r>
                      <a:r>
                        <a:rPr lang="sl-S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sl-SI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Summary</a:t>
                      </a:r>
                      <a:r>
                        <a:rPr lang="sl-S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sl-SI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Report</a:t>
                      </a:r>
                      <a:r>
                        <a:rPr lang="sl-S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*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Flip</a:t>
                      </a:r>
                      <a:r>
                        <a:rPr lang="sl-SI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sl-SI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Flops</a:t>
                      </a:r>
                      <a:r>
                        <a:rPr lang="sl-SI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Used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LUTs</a:t>
                      </a:r>
                      <a:r>
                        <a:rPr lang="sl-SI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Used</a:t>
                      </a:r>
                    </a:p>
                  </a:txBody>
                  <a:tcPr marL="9525" marR="9525" marT="9525" marB="0" anchor="b"/>
                </a:tc>
              </a:tr>
              <a:tr h="22764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proc_system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30401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ddr_sdram_wrapper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6400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ddr2_sdram_wrapper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3104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3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trimode</a:t>
                      </a:r>
                      <a:r>
                        <a:rPr lang="sl-SI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_</a:t>
                      </a:r>
                      <a:r>
                        <a:rPr lang="sl-SI" sz="13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mac</a:t>
                      </a:r>
                      <a:r>
                        <a:rPr lang="sl-SI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_</a:t>
                      </a:r>
                      <a:r>
                        <a:rPr lang="sl-SI" sz="13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mii</a:t>
                      </a:r>
                      <a:r>
                        <a:rPr lang="sl-SI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_</a:t>
                      </a:r>
                      <a:r>
                        <a:rPr lang="sl-SI" sz="13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wrapper</a:t>
                      </a:r>
                      <a:endParaRPr lang="sl-SI" sz="13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3712</a:t>
                      </a:r>
                      <a:endParaRPr lang="sl-SI" sz="13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3206</a:t>
                      </a:r>
                      <a:endParaRPr lang="sl-SI" sz="13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24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mgt</a:t>
                      </a:r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_ctrl_0_</a:t>
                      </a:r>
                      <a:r>
                        <a:rPr lang="sl-SI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wrapper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3073</a:t>
                      </a:r>
                    </a:p>
                  </a:txBody>
                  <a:tcPr marL="9525" marR="9525" marT="9525" marB="0" anchor="b"/>
                </a:tc>
              </a:tr>
              <a:tr h="22193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abort</a:t>
                      </a:r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_ctrl_0_</a:t>
                      </a:r>
                      <a:r>
                        <a:rPr lang="sl-SI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wrapper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2626</a:t>
                      </a:r>
                    </a:p>
                  </a:txBody>
                  <a:tcPr marL="9525" marR="9525" marT="9525" marB="0" anchor="b"/>
                </a:tc>
              </a:tr>
              <a:tr h="19399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data_proc_ctrl_0_wrapper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5976</a:t>
                      </a:r>
                    </a:p>
                  </a:txBody>
                  <a:tcPr marL="9525" marR="9525" marT="9525" marB="0" anchor="b"/>
                </a:tc>
              </a:tr>
              <a:tr h="22320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npi_ctrl_0_wrapper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1177</a:t>
                      </a:r>
                    </a:p>
                  </a:txBody>
                  <a:tcPr marL="9525" marR="9525" marT="9525" marB="0" anchor="b"/>
                </a:tc>
              </a:tr>
              <a:tr h="20637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slink_rod_ctrl_0_wrapper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1073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ltp_ctrl_0_wrapper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xps_central_dma_0_wrapper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ppc405_0_wrapper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xps_intc_0_wrapper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xps_bram_if_cntlr_1_wrapper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plb_wrapper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1034</a:t>
                      </a: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xps_timebase_wdt_0_wrapper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rs232_uart_1_wrapper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leds_8bit_wrapper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proc_sys_reset_0_wrapper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9238" y="5772150"/>
            <a:ext cx="8864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l-SI" sz="1400" dirty="0" smtClean="0">
                <a:latin typeface="Calibri"/>
              </a:rPr>
              <a:t>* XPS </a:t>
            </a:r>
            <a:r>
              <a:rPr lang="sl-SI" sz="1400" dirty="0" err="1" smtClean="0">
                <a:latin typeface="Calibri"/>
              </a:rPr>
              <a:t>Synthesis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Summary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produces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approximate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report</a:t>
            </a:r>
            <a:r>
              <a:rPr lang="sl-SI" sz="1400" dirty="0" smtClean="0">
                <a:latin typeface="Calibri"/>
              </a:rPr>
              <a:t>, </a:t>
            </a:r>
            <a:r>
              <a:rPr lang="sl-SI" sz="1400" dirty="0" err="1" smtClean="0">
                <a:latin typeface="Calibri"/>
              </a:rPr>
              <a:t>but</a:t>
            </a:r>
            <a:r>
              <a:rPr lang="sl-SI" sz="1400" dirty="0" smtClean="0">
                <a:latin typeface="Calibri"/>
              </a:rPr>
              <a:t> it is </a:t>
            </a:r>
            <a:r>
              <a:rPr lang="sl-SI" sz="1400" dirty="0" err="1" smtClean="0">
                <a:latin typeface="Calibri"/>
              </a:rPr>
              <a:t>still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relevant</a:t>
            </a:r>
            <a:r>
              <a:rPr lang="sl-SI" sz="1400" dirty="0" smtClean="0">
                <a:latin typeface="Calibri"/>
              </a:rPr>
              <a:t> to </a:t>
            </a:r>
            <a:r>
              <a:rPr lang="sl-SI" sz="1400" dirty="0" err="1" smtClean="0">
                <a:latin typeface="Calibri"/>
              </a:rPr>
              <a:t>determine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relative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size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of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the</a:t>
            </a:r>
            <a:r>
              <a:rPr lang="sl-SI" sz="1400" dirty="0" smtClean="0">
                <a:latin typeface="Calibri"/>
              </a:rPr>
              <a:t> </a:t>
            </a:r>
            <a:r>
              <a:rPr lang="sl-SI" sz="1400" dirty="0" err="1" smtClean="0">
                <a:latin typeface="Calibri"/>
              </a:rPr>
              <a:t>modules</a:t>
            </a:r>
            <a:r>
              <a:rPr lang="sl-SI" sz="1400" dirty="0" smtClean="0">
                <a:latin typeface="Calibri"/>
              </a:rPr>
              <a:t>.</a:t>
            </a:r>
            <a:endParaRPr lang="sl-SI" sz="14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</a:t>
            </a:r>
            <a:r>
              <a:rPr lang="en-US" smtClean="0"/>
              <a:t> Optimization </a:t>
            </a:r>
            <a:r>
              <a:rPr lang="en-US" smtClean="0"/>
              <a:t>Strategies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sl-SI" dirty="0" err="1" smtClean="0"/>
              <a:t>will</a:t>
            </a:r>
            <a:r>
              <a:rPr lang="sl-SI" dirty="0" smtClean="0"/>
              <a:t> </a:t>
            </a:r>
            <a:r>
              <a:rPr lang="sl-SI" dirty="0" err="1" smtClean="0"/>
              <a:t>be</a:t>
            </a:r>
            <a:r>
              <a:rPr lang="sl-SI" dirty="0" smtClean="0"/>
              <a:t> </a:t>
            </a:r>
            <a:r>
              <a:rPr lang="en-US" dirty="0" smtClean="0"/>
              <a:t>applied if necessary</a:t>
            </a:r>
          </a:p>
          <a:p>
            <a:r>
              <a:rPr lang="en-US" dirty="0" smtClean="0"/>
              <a:t>Trade Ethernet speed for FPGA resources</a:t>
            </a:r>
          </a:p>
          <a:p>
            <a:r>
              <a:rPr lang="en-US" dirty="0" smtClean="0"/>
              <a:t>Processor System Architecture Redesign </a:t>
            </a:r>
          </a:p>
          <a:p>
            <a:r>
              <a:rPr lang="en-US" dirty="0" smtClean="0"/>
              <a:t>More than 20% of resources can be saved by:</a:t>
            </a:r>
          </a:p>
          <a:p>
            <a:pPr>
              <a:buNone/>
            </a:pPr>
            <a:r>
              <a:rPr lang="en-US" dirty="0" smtClean="0"/>
              <a:t>   - reducing </a:t>
            </a:r>
            <a:r>
              <a:rPr lang="sl-SI" dirty="0" smtClean="0"/>
              <a:t>DDR 64 MB </a:t>
            </a:r>
            <a:r>
              <a:rPr lang="en-US" dirty="0" smtClean="0"/>
              <a:t>MPMC to one port</a:t>
            </a:r>
          </a:p>
          <a:p>
            <a:pPr>
              <a:buNone/>
            </a:pPr>
            <a:r>
              <a:rPr lang="en-US" dirty="0" smtClean="0"/>
              <a:t>   - excluding DMA controller</a:t>
            </a:r>
          </a:p>
          <a:p>
            <a:pPr>
              <a:buNone/>
            </a:pPr>
            <a:r>
              <a:rPr lang="en-US" dirty="0" smtClean="0"/>
              <a:t>   - excluding Ethernet Checksum HW offloading </a:t>
            </a:r>
          </a:p>
          <a:p>
            <a:r>
              <a:rPr lang="en-US" dirty="0" smtClean="0"/>
              <a:t>Matter of 10 minutes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Resource</a:t>
            </a:r>
            <a:r>
              <a:rPr lang="sl-SI" dirty="0" smtClean="0"/>
              <a:t> </a:t>
            </a:r>
            <a:r>
              <a:rPr lang="sl-SI" dirty="0" err="1" smtClean="0"/>
              <a:t>optimization</a:t>
            </a:r>
            <a:r>
              <a:rPr lang="sl-SI" dirty="0" smtClean="0"/>
              <a:t>: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this</a:t>
            </a:r>
            <a:r>
              <a:rPr lang="sl-SI" dirty="0" smtClean="0"/>
              <a:t>…</a:t>
            </a:r>
            <a:endParaRPr lang="en-US" dirty="0"/>
          </a:p>
        </p:txBody>
      </p:sp>
      <p:pic>
        <p:nvPicPr>
          <p:cNvPr id="7" name="Content Placeholder 6" descr="proc_system_blkd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72525"/>
            <a:ext cx="9144000" cy="47867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Resource</a:t>
            </a:r>
            <a:r>
              <a:rPr lang="sl-SI" dirty="0" smtClean="0"/>
              <a:t> </a:t>
            </a:r>
            <a:r>
              <a:rPr lang="sl-SI" dirty="0" err="1" smtClean="0"/>
              <a:t>optimization</a:t>
            </a:r>
            <a:r>
              <a:rPr lang="sl-SI" dirty="0" smtClean="0"/>
              <a:t>: …to </a:t>
            </a:r>
            <a:r>
              <a:rPr lang="sl-SI" dirty="0" err="1" smtClean="0"/>
              <a:t>this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en-US" dirty="0" smtClean="0">
                <a:solidFill>
                  <a:prstClr val="black"/>
                </a:solidFill>
              </a:rPr>
              <a:t>2011-05-05</a:t>
            </a:r>
            <a:endParaRPr lang="sl-SI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9" name="Content Placeholder 8" descr="proc_system_bldg_opti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2924" y="944563"/>
            <a:ext cx="8067675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Current </a:t>
            </a:r>
            <a:r>
              <a:rPr lang="sl-SI" dirty="0" err="1" smtClean="0"/>
              <a:t>Design</a:t>
            </a:r>
            <a:r>
              <a:rPr lang="sl-SI" dirty="0" smtClean="0"/>
              <a:t>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249238" y="992188"/>
            <a:ext cx="8680450" cy="5365750"/>
          </a:xfrm>
        </p:spPr>
        <p:txBody>
          <a:bodyPr/>
          <a:lstStyle/>
          <a:p>
            <a:pPr eaLnBrk="1" hangingPunct="1"/>
            <a:r>
              <a:rPr lang="en-US" dirty="0" smtClean="0"/>
              <a:t>Completed </a:t>
            </a:r>
          </a:p>
          <a:p>
            <a:pPr eaLnBrk="1" hangingPunct="1">
              <a:buNone/>
            </a:pPr>
            <a:r>
              <a:rPr lang="en-US" dirty="0" smtClean="0"/>
              <a:t>   - MGT DAQ</a:t>
            </a:r>
          </a:p>
          <a:p>
            <a:pPr eaLnBrk="1" hangingPunct="1">
              <a:buNone/>
            </a:pPr>
            <a:r>
              <a:rPr lang="en-US" dirty="0" smtClean="0"/>
              <a:t>   - MGT Test Vectors</a:t>
            </a:r>
          </a:p>
          <a:p>
            <a:pPr eaLnBrk="1" hangingPunct="1">
              <a:buNone/>
            </a:pPr>
            <a:r>
              <a:rPr lang="en-US" dirty="0" smtClean="0"/>
              <a:t>   - </a:t>
            </a:r>
            <a:r>
              <a:rPr lang="en-US" dirty="0" err="1" smtClean="0"/>
              <a:t>Gb</a:t>
            </a:r>
            <a:r>
              <a:rPr lang="en-US" dirty="0" smtClean="0"/>
              <a:t> Ethernet</a:t>
            </a:r>
          </a:p>
          <a:p>
            <a:pPr eaLnBrk="1" hangingPunct="1">
              <a:buNone/>
            </a:pPr>
            <a:r>
              <a:rPr lang="en-US" dirty="0" smtClean="0"/>
              <a:t>   - PPC development application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To-do</a:t>
            </a:r>
          </a:p>
          <a:p>
            <a:pPr eaLnBrk="1" hangingPunct="1">
              <a:buNone/>
            </a:pPr>
            <a:r>
              <a:rPr lang="en-US" dirty="0" smtClean="0"/>
              <a:t>   </a:t>
            </a:r>
            <a:r>
              <a:rPr lang="en-US" dirty="0" smtClean="0"/>
              <a:t>- Finalize SLINK/ROD controller</a:t>
            </a:r>
          </a:p>
          <a:p>
            <a:pPr eaLnBrk="1" hangingPunct="1">
              <a:buNone/>
            </a:pPr>
            <a:r>
              <a:rPr lang="en-US" dirty="0" smtClean="0"/>
              <a:t>   - LTP interface and BC clock</a:t>
            </a:r>
          </a:p>
          <a:p>
            <a:pPr eaLnBrk="1" hangingPunct="1">
              <a:buNone/>
            </a:pPr>
            <a:r>
              <a:rPr lang="en-US" dirty="0" smtClean="0"/>
              <a:t>   - Finalize PPC application</a:t>
            </a:r>
            <a:r>
              <a:rPr lang="sl-SI" dirty="0" smtClean="0"/>
              <a:t> 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- Slight modification of pulse reconstruction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en-US" dirty="0" smtClean="0">
                <a:solidFill>
                  <a:prstClr val="black"/>
                </a:solidFill>
              </a:rPr>
              <a:t>2011-05-05</a:t>
            </a:r>
            <a:endParaRPr lang="sl-SI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309C-FE13-4F84-90BC-E42337E7EF09}" type="slidenum">
              <a:rPr lang="en-GB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          </a:t>
            </a: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en-US" dirty="0" smtClean="0">
                <a:solidFill>
                  <a:prstClr val="black"/>
                </a:solidFill>
              </a:rPr>
              <a:t>2011-05-05</a:t>
            </a:r>
            <a:endParaRPr lang="sl-SI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 FPGA </a:t>
            </a:r>
            <a:r>
              <a:rPr lang="sl-SI" dirty="0" err="1" smtClean="0"/>
              <a:t>Data</a:t>
            </a:r>
            <a:r>
              <a:rPr lang="sl-SI" dirty="0" smtClean="0"/>
              <a:t> </a:t>
            </a:r>
            <a:r>
              <a:rPr lang="sl-SI" dirty="0" err="1" smtClean="0"/>
              <a:t>F</a:t>
            </a:r>
            <a:r>
              <a:rPr lang="sl-SI" dirty="0" err="1" smtClean="0"/>
              <a:t>low</a:t>
            </a:r>
            <a:endParaRPr lang="en-US" dirty="0"/>
          </a:p>
        </p:txBody>
      </p:sp>
      <p:pic>
        <p:nvPicPr>
          <p:cNvPr id="7" name="Content Placeholder 6" descr="Data Flow 3.em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9238" y="1635768"/>
            <a:ext cx="8680450" cy="4078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4638675"/>
            <a:ext cx="1676399" cy="107568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</a:t>
            </a:r>
            <a:r>
              <a:rPr lang="en-US" smtClean="0"/>
              <a:t> utilize PowerPC </a:t>
            </a:r>
            <a:r>
              <a:rPr lang="en-US" smtClean="0"/>
              <a:t>405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 err="1" smtClean="0"/>
              <a:t>GbE</a:t>
            </a:r>
            <a:r>
              <a:rPr lang="en-US" dirty="0" smtClean="0"/>
              <a:t> UDP and TCP/IP communication </a:t>
            </a:r>
          </a:p>
          <a:p>
            <a:r>
              <a:rPr lang="en-US" dirty="0" smtClean="0"/>
              <a:t>Execute the </a:t>
            </a:r>
            <a:r>
              <a:rPr lang="sl-SI" dirty="0" smtClean="0"/>
              <a:t>MGT </a:t>
            </a:r>
            <a:r>
              <a:rPr lang="sl-SI" dirty="0" err="1" smtClean="0"/>
              <a:t>calibration</a:t>
            </a:r>
            <a:r>
              <a:rPr lang="sl-SI" dirty="0" smtClean="0"/>
              <a:t> </a:t>
            </a:r>
            <a:r>
              <a:rPr lang="en-US" dirty="0" smtClean="0"/>
              <a:t>algorithms</a:t>
            </a:r>
          </a:p>
          <a:p>
            <a:r>
              <a:rPr lang="en-US" dirty="0" smtClean="0"/>
              <a:t>Generate and load MGT test vectors</a:t>
            </a:r>
          </a:p>
          <a:p>
            <a:r>
              <a:rPr lang="en-US" dirty="0" smtClean="0"/>
              <a:t>Startup Built-in Self Test(BIST), DDR and DDR2 RAM</a:t>
            </a:r>
          </a:p>
          <a:p>
            <a:r>
              <a:rPr lang="en-US" dirty="0" smtClean="0"/>
              <a:t>Provide additional debug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i="0" dirty="0" smtClean="0"/>
              <a:t> </a:t>
            </a:r>
            <a:fld id="{55DC21D7-E559-4A62-BBFF-260E9682C5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System Architecture</a:t>
            </a:r>
            <a:endParaRPr lang="en-US" dirty="0"/>
          </a:p>
        </p:txBody>
      </p:sp>
      <p:pic>
        <p:nvPicPr>
          <p:cNvPr id="7" name="Content Placeholder 6" descr="proc_system_blkd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72525"/>
            <a:ext cx="9144000" cy="47867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i="0" dirty="0" smtClean="0"/>
              <a:t> </a:t>
            </a:r>
            <a:fld id="{55DC21D7-E559-4A62-BBFF-260E9682C5C7}" type="slidenum">
              <a:rPr lang="en-GB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7581" y="4315627"/>
            <a:ext cx="495300" cy="4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5744" y="4315627"/>
            <a:ext cx="495300" cy="4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5813" y="4315627"/>
            <a:ext cx="495300" cy="4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7581" y="4919663"/>
            <a:ext cx="495300" cy="4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5744" y="4919663"/>
            <a:ext cx="495300" cy="4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45744" y="373141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CDC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sync</a:t>
            </a:r>
            <a:r>
              <a:rPr lang="sl-SI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Clock</a:t>
            </a:r>
            <a:r>
              <a:rPr lang="sl-SI" dirty="0" smtClean="0"/>
              <a:t> </a:t>
            </a:r>
            <a:r>
              <a:rPr lang="sl-SI" dirty="0" err="1" smtClean="0"/>
              <a:t>Domain</a:t>
            </a:r>
            <a:r>
              <a:rPr lang="sl-SI" dirty="0" smtClean="0"/>
              <a:t> </a:t>
            </a:r>
            <a:r>
              <a:rPr lang="sl-SI" dirty="0" err="1" smtClean="0"/>
              <a:t>Crossing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Sync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Content Placeholder 6" descr="Pulse_sync_2_wa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4475" y="4108396"/>
            <a:ext cx="8680450" cy="20671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2011-05-05</a:t>
            </a:r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i="0" dirty="0" smtClean="0"/>
              <a:t> </a:t>
            </a:r>
            <a:fld id="{55DC21D7-E559-4A62-BBFF-260E9682C5C7}" type="slidenum">
              <a:rPr lang="en-GB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 descr="Datapath_sync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15" y="2765995"/>
            <a:ext cx="2669943" cy="1014088"/>
          </a:xfrm>
          <a:prstGeom prst="rect">
            <a:avLst/>
          </a:prstGeom>
        </p:spPr>
      </p:pic>
      <p:pic>
        <p:nvPicPr>
          <p:cNvPr id="9" name="Picture 8" descr="Pulse sync 1 way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71" y="1151578"/>
            <a:ext cx="5469308" cy="1380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8176" y="2193174"/>
            <a:ext cx="1936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err="1" smtClean="0"/>
              <a:t>Pulse</a:t>
            </a:r>
            <a:r>
              <a:rPr lang="sl-SI" sz="1600" dirty="0" smtClean="0"/>
              <a:t>_</a:t>
            </a:r>
            <a:r>
              <a:rPr lang="sl-SI" sz="1600" dirty="0" err="1" smtClean="0"/>
              <a:t>sync</a:t>
            </a:r>
            <a:r>
              <a:rPr lang="sl-SI" sz="1600" dirty="0" smtClean="0"/>
              <a:t>_1_</a:t>
            </a:r>
            <a:r>
              <a:rPr lang="sl-SI" sz="1600" dirty="0" err="1" smtClean="0"/>
              <a:t>way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076486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err="1" smtClean="0"/>
              <a:t>Datapath</a:t>
            </a:r>
            <a:r>
              <a:rPr lang="sl-SI" sz="1600" dirty="0" smtClean="0"/>
              <a:t> </a:t>
            </a:r>
            <a:r>
              <a:rPr lang="sl-SI" sz="1600" dirty="0" err="1" smtClean="0"/>
              <a:t>sync</a:t>
            </a:r>
            <a:r>
              <a:rPr lang="sl-SI" sz="1600" dirty="0" smtClean="0"/>
              <a:t>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44475" y="1151578"/>
            <a:ext cx="2470548" cy="2118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sl-SI" dirty="0" err="1" smtClean="0"/>
              <a:t>Edge</a:t>
            </a:r>
            <a:r>
              <a:rPr lang="sl-SI" dirty="0" smtClean="0"/>
              <a:t> </a:t>
            </a:r>
            <a:r>
              <a:rPr lang="sl-SI" dirty="0" err="1" smtClean="0"/>
              <a:t>detector</a:t>
            </a:r>
            <a:endParaRPr lang="sl-SI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 2-</a:t>
            </a:r>
            <a:r>
              <a:rPr lang="sl-SI" dirty="0" err="1" smtClean="0"/>
              <a:t>stage</a:t>
            </a:r>
            <a:r>
              <a:rPr lang="sl-SI" dirty="0" smtClean="0"/>
              <a:t> </a:t>
            </a:r>
            <a:r>
              <a:rPr lang="sl-SI" dirty="0" err="1" smtClean="0"/>
              <a:t>synchronizer</a:t>
            </a:r>
            <a:endParaRPr lang="sl-SI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sl-SI" dirty="0" err="1" smtClean="0"/>
              <a:t>Pulse</a:t>
            </a:r>
            <a:r>
              <a:rPr lang="sl-SI" dirty="0" smtClean="0"/>
              <a:t>_</a:t>
            </a:r>
            <a:r>
              <a:rPr lang="sl-SI" dirty="0" err="1" smtClean="0"/>
              <a:t>sync</a:t>
            </a:r>
            <a:r>
              <a:rPr lang="sl-SI" dirty="0" smtClean="0"/>
              <a:t>_1_</a:t>
            </a:r>
            <a:r>
              <a:rPr lang="sl-SI" dirty="0" err="1" smtClean="0"/>
              <a:t>way</a:t>
            </a:r>
            <a:endParaRPr lang="sl-SI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sl-SI" dirty="0" err="1" smtClean="0"/>
              <a:t>Pulse</a:t>
            </a:r>
            <a:r>
              <a:rPr lang="sl-SI" dirty="0" smtClean="0"/>
              <a:t>_</a:t>
            </a:r>
            <a:r>
              <a:rPr lang="sl-SI" dirty="0" err="1" smtClean="0"/>
              <a:t>sync</a:t>
            </a:r>
            <a:r>
              <a:rPr lang="sl-SI" dirty="0" smtClean="0"/>
              <a:t>_2_</a:t>
            </a:r>
            <a:r>
              <a:rPr lang="sl-SI" dirty="0" err="1" smtClean="0"/>
              <a:t>way</a:t>
            </a:r>
            <a:endParaRPr lang="sl-SI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FIFOs</a:t>
            </a:r>
            <a:r>
              <a:rPr lang="sl-SI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Processor</a:t>
            </a:r>
            <a:r>
              <a:rPr lang="sl-SI" dirty="0" smtClean="0"/>
              <a:t> </a:t>
            </a:r>
            <a:r>
              <a:rPr lang="sl-SI" dirty="0" err="1" smtClean="0"/>
              <a:t>Support</a:t>
            </a:r>
            <a:r>
              <a:rPr lang="sl-SI" dirty="0" smtClean="0"/>
              <a:t> </a:t>
            </a:r>
            <a:r>
              <a:rPr lang="sl-SI" dirty="0" err="1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 smtClean="0"/>
              <a:t>Reset</a:t>
            </a:r>
            <a:r>
              <a:rPr lang="sl-SI" dirty="0" smtClean="0"/>
              <a:t> generator (</a:t>
            </a:r>
            <a:r>
              <a:rPr lang="sl-SI" dirty="0" err="1" smtClean="0"/>
              <a:t>reset</a:t>
            </a:r>
            <a:r>
              <a:rPr lang="sl-SI" dirty="0" smtClean="0"/>
              <a:t> </a:t>
            </a:r>
            <a:r>
              <a:rPr lang="sl-SI" dirty="0" err="1" smtClean="0"/>
              <a:t>sequencing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PPC405, PLB </a:t>
            </a:r>
            <a:r>
              <a:rPr lang="sl-SI" dirty="0" err="1" smtClean="0"/>
              <a:t>Bus</a:t>
            </a:r>
            <a:r>
              <a:rPr lang="sl-SI" dirty="0" smtClean="0"/>
              <a:t>, </a:t>
            </a:r>
            <a:r>
              <a:rPr lang="sl-SI" dirty="0" err="1" smtClean="0"/>
              <a:t>Peripherals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Clock</a:t>
            </a:r>
            <a:r>
              <a:rPr lang="sl-SI" dirty="0" smtClean="0"/>
              <a:t> generator (1x 300 MHz, 2x 100 MHz, 2x 200 MHz, 1x 50 MHz)</a:t>
            </a:r>
          </a:p>
          <a:p>
            <a:r>
              <a:rPr lang="sl-SI" dirty="0" smtClean="0"/>
              <a:t>JTAG </a:t>
            </a:r>
            <a:r>
              <a:rPr lang="sl-SI" dirty="0" err="1" smtClean="0"/>
              <a:t>controller</a:t>
            </a:r>
            <a:endParaRPr lang="sl-SI" dirty="0" smtClean="0"/>
          </a:p>
          <a:p>
            <a:r>
              <a:rPr lang="sl-SI" dirty="0" err="1" smtClean="0"/>
              <a:t>Interrupt</a:t>
            </a:r>
            <a:r>
              <a:rPr lang="sl-SI" dirty="0" smtClean="0"/>
              <a:t> </a:t>
            </a:r>
            <a:r>
              <a:rPr lang="sl-SI" dirty="0" err="1" smtClean="0"/>
              <a:t>controller</a:t>
            </a:r>
            <a:r>
              <a:rPr lang="sl-SI" dirty="0" smtClean="0"/>
              <a:t> (</a:t>
            </a:r>
            <a:r>
              <a:rPr lang="sl-SI" dirty="0" err="1" smtClean="0"/>
              <a:t>intc</a:t>
            </a:r>
            <a:r>
              <a:rPr lang="sl-SI" dirty="0" smtClean="0"/>
              <a:t>)</a:t>
            </a:r>
          </a:p>
          <a:p>
            <a:r>
              <a:rPr lang="sl-SI" dirty="0" smtClean="0"/>
              <a:t>UART/RS-232</a:t>
            </a:r>
            <a:endParaRPr lang="sl-SI" dirty="0" smtClean="0"/>
          </a:p>
          <a:p>
            <a:r>
              <a:rPr lang="sl-SI" dirty="0" err="1" smtClean="0"/>
              <a:t>Watchdog</a:t>
            </a:r>
            <a:r>
              <a:rPr lang="sl-SI" dirty="0" smtClean="0"/>
              <a:t> </a:t>
            </a:r>
            <a:r>
              <a:rPr lang="sl-SI" dirty="0" err="1" smtClean="0"/>
              <a:t>timer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CERN, </a:t>
            </a:r>
            <a:r>
              <a:rPr lang="sl-SI" dirty="0" smtClean="0">
                <a:solidFill>
                  <a:prstClr val="black"/>
                </a:solidFill>
              </a:rPr>
              <a:t>2011-</a:t>
            </a:r>
            <a:r>
              <a:rPr lang="en-GB" dirty="0" smtClean="0">
                <a:solidFill>
                  <a:prstClr val="black"/>
                </a:solidFill>
              </a:rPr>
              <a:t>0</a:t>
            </a:r>
            <a:r>
              <a:rPr lang="sl-SI" dirty="0" smtClean="0">
                <a:solidFill>
                  <a:prstClr val="black"/>
                </a:solidFill>
              </a:rPr>
              <a:t>5-05</a:t>
            </a:r>
            <a:endParaRPr lang="en-US" sz="1000" dirty="0" smtClean="0"/>
          </a:p>
          <a:p>
            <a:pPr>
              <a:defRPr/>
            </a:pPr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1D7-E559-4A62-BBFF-260E9682C5C7}" type="slidenum">
              <a:rPr lang="en-GB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 Diamond Tracker Upgrad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1506</Words>
  <Application>Microsoft Office PowerPoint</Application>
  <PresentationFormat>On-screen Show (4:3)</PresentationFormat>
  <Paragraphs>426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ATLAS Diamond Tracker Upgrade</vt:lpstr>
      <vt:lpstr>BCM FPGA Firmware v4  Code/Design Review</vt:lpstr>
      <vt:lpstr>Agenda</vt:lpstr>
      <vt:lpstr>BCM FPGA main tasks</vt:lpstr>
      <vt:lpstr>BCM FPGA Firmware Upgrade</vt:lpstr>
      <vt:lpstr>BCM FPGA Data Flow</vt:lpstr>
      <vt:lpstr>Why utilize PowerPC 405?</vt:lpstr>
      <vt:lpstr>Processor System Architecture</vt:lpstr>
      <vt:lpstr>Clock Domain Crossing and Sync.</vt:lpstr>
      <vt:lpstr>Processor Support Modules</vt:lpstr>
      <vt:lpstr>Gb Ethernet Communication</vt:lpstr>
      <vt:lpstr>Gb Ethernet throughput (LWIP)</vt:lpstr>
      <vt:lpstr>Gb Ethernet throughput (Treck Inc.)</vt:lpstr>
      <vt:lpstr>BCM FPGA Data Flow</vt:lpstr>
      <vt:lpstr>MGT Interface</vt:lpstr>
      <vt:lpstr>MGT Transmit Path</vt:lpstr>
      <vt:lpstr>MGT RX Operating Mode</vt:lpstr>
      <vt:lpstr>MGT Receive Path</vt:lpstr>
      <vt:lpstr>BCM FPGA Data Flow</vt:lpstr>
      <vt:lpstr>NPI Controller</vt:lpstr>
      <vt:lpstr>NPI Data Path</vt:lpstr>
      <vt:lpstr>NPI Signaling (FIFO empty) </vt:lpstr>
      <vt:lpstr>NPI Signaling (FIFO not empty) </vt:lpstr>
      <vt:lpstr>BCM FPGA Data Flow</vt:lpstr>
      <vt:lpstr>Data Processing</vt:lpstr>
      <vt:lpstr>Pulse Reconstruction 1/2</vt:lpstr>
      <vt:lpstr>Pulse Reconstruction 2/2</vt:lpstr>
      <vt:lpstr>Pulse Reconstruction Simulation</vt:lpstr>
      <vt:lpstr>Pulse Reconstruction Simulation</vt:lpstr>
      <vt:lpstr>Pulse Reconstruction Simulation</vt:lpstr>
      <vt:lpstr>Pulse Reconstruction Simulation</vt:lpstr>
      <vt:lpstr>Pulse Reconstruction Simulation</vt:lpstr>
      <vt:lpstr>BCM FPGA Data Flow</vt:lpstr>
      <vt:lpstr>BCM SLINK/ROD Data Format</vt:lpstr>
      <vt:lpstr>SLINK ROD Controller</vt:lpstr>
      <vt:lpstr>BCM FPGA Data Flow</vt:lpstr>
      <vt:lpstr>Abort Logic</vt:lpstr>
      <vt:lpstr>Additional Abort Algorithms</vt:lpstr>
      <vt:lpstr>BCM FPGA Data Flow</vt:lpstr>
      <vt:lpstr>LTP Controller</vt:lpstr>
      <vt:lpstr>40/80 MHz BC Clock Scheme</vt:lpstr>
      <vt:lpstr>Xilinx Phase-Matched Clock Divider</vt:lpstr>
      <vt:lpstr>Orbit Signal Aligning</vt:lpstr>
      <vt:lpstr>Device Utilization Summary</vt:lpstr>
      <vt:lpstr>Module Resource Utilization Breakdown</vt:lpstr>
      <vt:lpstr>Resource Optimization Strategies</vt:lpstr>
      <vt:lpstr>Resource optimization: From this…</vt:lpstr>
      <vt:lpstr>Resource optimization: …to this.</vt:lpstr>
      <vt:lpstr>Current Design Status</vt:lpstr>
      <vt:lpstr>Slide 49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 Gorisek</dc:creator>
  <cp:lastModifiedBy>Ales</cp:lastModifiedBy>
  <cp:revision>139</cp:revision>
  <dcterms:created xsi:type="dcterms:W3CDTF">2010-07-19T10:41:29Z</dcterms:created>
  <dcterms:modified xsi:type="dcterms:W3CDTF">2011-05-05T06:23:10Z</dcterms:modified>
</cp:coreProperties>
</file>