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1" r:id="rId2"/>
    <p:sldId id="323" r:id="rId3"/>
    <p:sldId id="330" r:id="rId4"/>
    <p:sldId id="329" r:id="rId5"/>
    <p:sldId id="32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Objects="1">
      <p:cViewPr>
        <p:scale>
          <a:sx n="90" d="100"/>
          <a:sy n="90" d="100"/>
        </p:scale>
        <p:origin x="-712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0FFDA-09C8-F145-B9FA-76383BEB3D57}" type="datetimeFigureOut">
              <a:rPr lang="en-US" smtClean="0"/>
              <a:pPr/>
              <a:t>12/15/10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58235-5FD5-AC4F-ADE8-AF9921239A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B887FF-5256-5542-BDE7-5D973B085E9B}" type="datetime1">
              <a:rPr lang="en-US"/>
              <a:pPr>
                <a:defRPr/>
              </a:pPr>
              <a:t>12/15/10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E2A954-8E23-1C4A-B2D1-9725F530C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6AF32-151A-674E-8D7D-18E01F1A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6F542-0930-C54A-90A8-2E380505F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55175-C7D3-314F-BE72-CB0C0F272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A12D2-AA48-7D4C-B7AE-45BF323D9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81D90-10FC-0343-8787-87E915D11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D53A-7148-164C-96AC-0D8FFFF26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C68AA-40B3-3644-B743-40BF43BC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BD7DB-59AE-8D4B-B7EE-AA9B4C187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FFE97-ACDF-754E-A2CE-FBF86F903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7762B-6063-9E4D-BA91-EDA5540E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7B787-6455-ED4A-AC30-23D7E159D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Anghinolfi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68D41591-233E-E547-AEFC-79F2FB6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Digital Functions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914400" y="1570038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Header</a:t>
            </a:r>
          </a:p>
        </p:txBody>
      </p:sp>
      <p:sp>
        <p:nvSpPr>
          <p:cNvPr id="9" name="Rectangle 8"/>
          <p:cNvSpPr/>
          <p:nvPr/>
        </p:nvSpPr>
        <p:spPr>
          <a:xfrm>
            <a:off x="2362200" y="1570038"/>
            <a:ext cx="762000" cy="3048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Data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00200" y="2255838"/>
            <a:ext cx="271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 Fixed size data packet</a:t>
            </a:r>
          </a:p>
          <a:p>
            <a:r>
              <a:rPr lang="en-US"/>
              <a:t>1 chip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29000" y="1570038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Header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76800" y="1570038"/>
            <a:ext cx="762000" cy="3048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Data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43600" y="1570038"/>
            <a:ext cx="1447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Header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91400" y="1570038"/>
            <a:ext cx="762000" cy="3048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Data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14400" y="2179638"/>
            <a:ext cx="4724400" cy="15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943600" y="2179638"/>
            <a:ext cx="2514600" cy="158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5867400" y="2255838"/>
            <a:ext cx="1146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Next chip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876300" y="3200400"/>
          <a:ext cx="5143500" cy="182880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010295"/>
                <a:gridCol w="3133205"/>
              </a:tblGrid>
              <a:tr h="10705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 need of Data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concat</a:t>
                      </a:r>
                      <a:r>
                        <a:rPr lang="en-US" sz="1800" baseline="0" dirty="0" smtClean="0"/>
                        <a:t>. Btw. chips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Constraint </a:t>
                      </a:r>
                      <a:r>
                        <a:rPr lang="en-US" sz="1800" dirty="0" err="1" smtClean="0"/>
                        <a:t>btw.chips</a:t>
                      </a:r>
                      <a:endParaRPr lang="en-US" sz="1800" dirty="0"/>
                    </a:p>
                  </a:txBody>
                  <a:tcPr/>
                </a:tc>
              </a:tr>
              <a:tr h="75828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Multiply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nbe</a:t>
                      </a:r>
                      <a:r>
                        <a:rPr lang="en-US" sz="1800" baseline="0" dirty="0" smtClean="0"/>
                        <a:t> of </a:t>
                      </a:r>
                      <a:r>
                        <a:rPr lang="en-US" sz="1800" dirty="0" smtClean="0"/>
                        <a:t> headers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Occupies</a:t>
                      </a:r>
                      <a:r>
                        <a:rPr lang="en-US" sz="1800" baseline="0" dirty="0" smtClean="0"/>
                        <a:t> BW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33668" y="635337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148" name="TextBox 147"/>
          <p:cNvSpPr txBox="1"/>
          <p:nvPr/>
        </p:nvSpPr>
        <p:spPr>
          <a:xfrm>
            <a:off x="473373" y="1417638"/>
            <a:ext cx="82134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Issues :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Can we simplify such that the </a:t>
            </a:r>
            <a:r>
              <a:rPr lang="en-US" sz="2400" dirty="0" smtClean="0">
                <a:latin typeface="+mn-lt"/>
              </a:rPr>
              <a:t>L0ID register bank is directly used as the address bank for the L1 buffer (My guess : yes)</a:t>
            </a:r>
          </a:p>
          <a:p>
            <a:endParaRPr lang="en-US" sz="2400" dirty="0" smtClean="0">
              <a:latin typeface="+mn-lt"/>
            </a:endParaRP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At the </a:t>
            </a:r>
            <a:r>
              <a:rPr lang="en-US" sz="2400" dirty="0" smtClean="0">
                <a:latin typeface="+mn-lt"/>
              </a:rPr>
              <a:t>end :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Do we have a simpler structure with a L1A/L1R structure ?</a:t>
            </a:r>
          </a:p>
          <a:p>
            <a:endParaRPr lang="en-US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33668" y="635337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148" name="TextBox 147"/>
          <p:cNvSpPr txBox="1"/>
          <p:nvPr/>
        </p:nvSpPr>
        <p:spPr>
          <a:xfrm>
            <a:off x="473373" y="1417638"/>
            <a:ext cx="8213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Next Issue :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The placement of DCL function (see next slide)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Do we need the same DCL for L0 and L1 data ? (For example do we read more than one cluster/chip for L0 or can we  limit to one cluster ?)</a:t>
            </a:r>
          </a:p>
          <a:p>
            <a:endParaRPr lang="en-US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F. </a:t>
            </a:r>
            <a:r>
              <a:rPr lang="en-US" dirty="0" err="1" smtClean="0"/>
              <a:t>Anghinolfi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64236" y="2391799"/>
            <a:ext cx="316422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58942" y="2001202"/>
            <a:ext cx="2368232" cy="1053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1969412" y="2226355"/>
            <a:ext cx="970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Pipeline</a:t>
            </a:r>
          </a:p>
        </p:txBody>
      </p:sp>
      <p:cxnSp>
        <p:nvCxnSpPr>
          <p:cNvPr id="23" name="Straight Arrow Connector 22"/>
          <p:cNvCxnSpPr>
            <a:stCxn id="39" idx="0"/>
          </p:cNvCxnSpPr>
          <p:nvPr/>
        </p:nvCxnSpPr>
        <p:spPr>
          <a:xfrm rot="5400000" flipH="1" flipV="1">
            <a:off x="1306788" y="3185431"/>
            <a:ext cx="2562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V="1">
            <a:off x="3287856" y="3240785"/>
            <a:ext cx="3694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34"/>
          <p:cNvSpPr txBox="1">
            <a:spLocks noChangeArrowheads="1"/>
          </p:cNvSpPr>
          <p:nvPr/>
        </p:nvSpPr>
        <p:spPr bwMode="auto">
          <a:xfrm>
            <a:off x="1119150" y="3258823"/>
            <a:ext cx="452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>
                <a:latin typeface="Calibri" charset="0"/>
              </a:rPr>
              <a:t>BC</a:t>
            </a:r>
            <a:endParaRPr lang="en-US">
              <a:latin typeface="Calibri" charset="0"/>
            </a:endParaRPr>
          </a:p>
        </p:txBody>
      </p:sp>
      <p:sp>
        <p:nvSpPr>
          <p:cNvPr id="30" name="TextBox 38"/>
          <p:cNvSpPr txBox="1">
            <a:spLocks noChangeArrowheads="1"/>
          </p:cNvSpPr>
          <p:nvPr/>
        </p:nvSpPr>
        <p:spPr bwMode="auto">
          <a:xfrm>
            <a:off x="1258942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WA</a:t>
            </a:r>
            <a:endParaRPr lang="en-US" sz="1400">
              <a:latin typeface="Calibri" charset="0"/>
            </a:endParaRPr>
          </a:p>
        </p:txBody>
      </p:sp>
      <p:sp>
        <p:nvSpPr>
          <p:cNvPr id="31" name="TextBox 39"/>
          <p:cNvSpPr txBox="1">
            <a:spLocks noChangeArrowheads="1"/>
          </p:cNvSpPr>
          <p:nvPr/>
        </p:nvSpPr>
        <p:spPr bwMode="auto">
          <a:xfrm>
            <a:off x="3174907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RA</a:t>
            </a:r>
            <a:endParaRPr lang="en-US" sz="1400">
              <a:latin typeface="Calibri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337405" y="2502509"/>
            <a:ext cx="631529" cy="13807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TextBox 48"/>
          <p:cNvSpPr txBox="1">
            <a:spLocks noChangeArrowheads="1"/>
          </p:cNvSpPr>
          <p:nvPr/>
        </p:nvSpPr>
        <p:spPr bwMode="auto">
          <a:xfrm>
            <a:off x="7495287" y="3000084"/>
            <a:ext cx="430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PE</a:t>
            </a:r>
          </a:p>
        </p:txBody>
      </p:sp>
      <p:cxnSp>
        <p:nvCxnSpPr>
          <p:cNvPr id="37" name="Straight Arrow Connector 36"/>
          <p:cNvCxnSpPr>
            <a:stCxn id="39" idx="3"/>
            <a:endCxn id="40" idx="1"/>
          </p:cNvCxnSpPr>
          <p:nvPr/>
        </p:nvCxnSpPr>
        <p:spPr>
          <a:xfrm>
            <a:off x="1829620" y="3424266"/>
            <a:ext cx="473646" cy="1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85"/>
          <p:cNvSpPr txBox="1">
            <a:spLocks noChangeArrowheads="1"/>
          </p:cNvSpPr>
          <p:nvPr/>
        </p:nvSpPr>
        <p:spPr bwMode="auto">
          <a:xfrm>
            <a:off x="1969412" y="3644443"/>
            <a:ext cx="13255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@L0: RA=WA-Nlat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40209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WAcalc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3266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RAcalc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95"/>
          <p:cNvSpPr txBox="1">
            <a:spLocks noChangeArrowheads="1"/>
          </p:cNvSpPr>
          <p:nvPr/>
        </p:nvSpPr>
        <p:spPr bwMode="auto">
          <a:xfrm>
            <a:off x="250798" y="3644443"/>
            <a:ext cx="15031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@BC : WA=WA+1</a:t>
            </a:r>
            <a:endParaRPr lang="en-US" sz="1400">
              <a:latin typeface="Calibri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5400000" flipH="1" flipV="1">
            <a:off x="2588705" y="3644243"/>
            <a:ext cx="220176" cy="1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575208" y="3628155"/>
            <a:ext cx="1762197" cy="1504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260586" y="1866857"/>
            <a:ext cx="2368232" cy="124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156"/>
          <p:cNvSpPr txBox="1">
            <a:spLocks noChangeArrowheads="1"/>
          </p:cNvSpPr>
          <p:nvPr/>
        </p:nvSpPr>
        <p:spPr bwMode="auto">
          <a:xfrm>
            <a:off x="1434914" y="1598167"/>
            <a:ext cx="1904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R3 latency (3us ?)</a:t>
            </a:r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3385467" y="3019987"/>
            <a:ext cx="12563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4028458" y="3648174"/>
            <a:ext cx="1019656" cy="12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 bwMode="auto">
          <a:xfrm>
            <a:off x="4776752" y="3328486"/>
            <a:ext cx="789411" cy="57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L0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Buffer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V="1">
            <a:off x="5559585" y="3457855"/>
            <a:ext cx="481869" cy="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152"/>
          <p:cNvSpPr txBox="1">
            <a:spLocks noChangeArrowheads="1"/>
          </p:cNvSpPr>
          <p:nvPr/>
        </p:nvSpPr>
        <p:spPr bwMode="auto">
          <a:xfrm>
            <a:off x="4770174" y="3328958"/>
            <a:ext cx="414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200">
                <a:latin typeface="Calibri" charset="0"/>
              </a:rPr>
              <a:t>W</a:t>
            </a:r>
            <a:endParaRPr lang="en-US" sz="1200">
              <a:latin typeface="Calibri" charset="0"/>
            </a:endParaRPr>
          </a:p>
        </p:txBody>
      </p:sp>
      <p:sp>
        <p:nvSpPr>
          <p:cNvPr id="75" name="TextBox 152"/>
          <p:cNvSpPr txBox="1">
            <a:spLocks noChangeArrowheads="1"/>
          </p:cNvSpPr>
          <p:nvPr/>
        </p:nvSpPr>
        <p:spPr bwMode="auto">
          <a:xfrm>
            <a:off x="5314537" y="3328958"/>
            <a:ext cx="414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200">
                <a:latin typeface="Calibri" charset="0"/>
              </a:rPr>
              <a:t>R</a:t>
            </a:r>
            <a:endParaRPr lang="en-US" sz="1200">
              <a:latin typeface="Calibri" charset="0"/>
            </a:endParaRPr>
          </a:p>
        </p:txBody>
      </p:sp>
      <p:cxnSp>
        <p:nvCxnSpPr>
          <p:cNvPr id="66" name="Straight Connector 65"/>
          <p:cNvCxnSpPr>
            <a:stCxn id="40" idx="3"/>
          </p:cNvCxnSpPr>
          <p:nvPr/>
        </p:nvCxnSpPr>
        <p:spPr>
          <a:xfrm flipV="1">
            <a:off x="3092677" y="3424266"/>
            <a:ext cx="379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135"/>
          <p:cNvSpPr txBox="1">
            <a:spLocks noChangeArrowheads="1"/>
          </p:cNvSpPr>
          <p:nvPr/>
        </p:nvSpPr>
        <p:spPr bwMode="auto">
          <a:xfrm>
            <a:off x="4195383" y="3057305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@L0</a:t>
            </a:r>
            <a:endParaRPr lang="en-US" dirty="0">
              <a:latin typeface="Calibri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195383" y="3471536"/>
            <a:ext cx="6011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135"/>
          <p:cNvSpPr txBox="1">
            <a:spLocks noChangeArrowheads="1"/>
          </p:cNvSpPr>
          <p:nvPr/>
        </p:nvSpPr>
        <p:spPr bwMode="auto">
          <a:xfrm>
            <a:off x="5566163" y="3057305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Read</a:t>
            </a:r>
            <a:endParaRPr lang="en-US" dirty="0">
              <a:latin typeface="Calibri" charset="0"/>
            </a:endParaRPr>
          </a:p>
        </p:txBody>
      </p:sp>
      <p:sp>
        <p:nvSpPr>
          <p:cNvPr id="82" name="TextBox 135"/>
          <p:cNvSpPr txBox="1">
            <a:spLocks noChangeArrowheads="1"/>
          </p:cNvSpPr>
          <p:nvPr/>
        </p:nvSpPr>
        <p:spPr bwMode="auto">
          <a:xfrm>
            <a:off x="6743701" y="3042036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@R3</a:t>
            </a:r>
            <a:endParaRPr lang="en-US" dirty="0">
              <a:latin typeface="Calibri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6743701" y="3456267"/>
            <a:ext cx="6011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968934" y="3141173"/>
            <a:ext cx="86835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17749" y="1868101"/>
            <a:ext cx="87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DCL ?</a:t>
            </a:r>
            <a:endParaRPr lang="en-US" sz="2400" dirty="0" smtClean="0">
              <a:latin typeface="+mn-lt"/>
            </a:endParaRPr>
          </a:p>
        </p:txBody>
      </p:sp>
      <p:cxnSp>
        <p:nvCxnSpPr>
          <p:cNvPr id="48" name="Curved Connector 47"/>
          <p:cNvCxnSpPr/>
          <p:nvPr/>
        </p:nvCxnSpPr>
        <p:spPr>
          <a:xfrm rot="5400000">
            <a:off x="5975390" y="2735747"/>
            <a:ext cx="920170" cy="2354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/>
          <p:cNvCxnSpPr/>
          <p:nvPr/>
        </p:nvCxnSpPr>
        <p:spPr>
          <a:xfrm>
            <a:off x="7337405" y="2226355"/>
            <a:ext cx="1349395" cy="607041"/>
          </a:xfrm>
          <a:prstGeom prst="curvedConnector3">
            <a:avLst>
              <a:gd name="adj1" fmla="val 8032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64236" y="2391799"/>
            <a:ext cx="41838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58942" y="2001202"/>
            <a:ext cx="2368232" cy="1053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55734" y="2001202"/>
            <a:ext cx="1797555" cy="1053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1969412" y="2226355"/>
            <a:ext cx="970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Pipeline</a:t>
            </a: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4576111" y="2076754"/>
            <a:ext cx="152126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charset="0"/>
              </a:rPr>
              <a:t>L1 buffer (</a:t>
            </a:r>
            <a:r>
              <a:rPr lang="en-US" dirty="0" err="1">
                <a:latin typeface="Calibri" charset="0"/>
              </a:rPr>
              <a:t>AddressableMemory</a:t>
            </a:r>
            <a:r>
              <a:rPr lang="en-US" dirty="0">
                <a:latin typeface="Calibri" charset="0"/>
              </a:rPr>
              <a:t>)</a:t>
            </a:r>
          </a:p>
        </p:txBody>
      </p:sp>
      <p:cxnSp>
        <p:nvCxnSpPr>
          <p:cNvPr id="23" name="Straight Arrow Connector 22"/>
          <p:cNvCxnSpPr>
            <a:stCxn id="39" idx="0"/>
          </p:cNvCxnSpPr>
          <p:nvPr/>
        </p:nvCxnSpPr>
        <p:spPr>
          <a:xfrm rot="5400000" flipH="1" flipV="1">
            <a:off x="1306788" y="3185431"/>
            <a:ext cx="2562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V="1">
            <a:off x="3287856" y="3240785"/>
            <a:ext cx="3694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4238345" y="3266708"/>
            <a:ext cx="440354" cy="1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V="1">
            <a:off x="5750478" y="3304848"/>
            <a:ext cx="460257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34"/>
          <p:cNvSpPr txBox="1">
            <a:spLocks noChangeArrowheads="1"/>
          </p:cNvSpPr>
          <p:nvPr/>
        </p:nvSpPr>
        <p:spPr bwMode="auto">
          <a:xfrm>
            <a:off x="1119150" y="3258823"/>
            <a:ext cx="452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>
                <a:latin typeface="Calibri" charset="0"/>
              </a:rPr>
              <a:t>BC</a:t>
            </a:r>
            <a:endParaRPr lang="en-US">
              <a:latin typeface="Calibri" charset="0"/>
            </a:endParaRPr>
          </a:p>
        </p:txBody>
      </p:sp>
      <p:sp>
        <p:nvSpPr>
          <p:cNvPr id="30" name="TextBox 38"/>
          <p:cNvSpPr txBox="1">
            <a:spLocks noChangeArrowheads="1"/>
          </p:cNvSpPr>
          <p:nvPr/>
        </p:nvSpPr>
        <p:spPr bwMode="auto">
          <a:xfrm>
            <a:off x="1258942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WA</a:t>
            </a:r>
            <a:endParaRPr lang="en-US" sz="1400">
              <a:latin typeface="Calibri" charset="0"/>
            </a:endParaRPr>
          </a:p>
        </p:txBody>
      </p:sp>
      <p:sp>
        <p:nvSpPr>
          <p:cNvPr id="31" name="TextBox 39"/>
          <p:cNvSpPr txBox="1">
            <a:spLocks noChangeArrowheads="1"/>
          </p:cNvSpPr>
          <p:nvPr/>
        </p:nvSpPr>
        <p:spPr bwMode="auto">
          <a:xfrm>
            <a:off x="3174907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RA</a:t>
            </a:r>
            <a:endParaRPr lang="en-US" sz="1400">
              <a:latin typeface="Calibri" charset="0"/>
            </a:endParaRPr>
          </a:p>
        </p:txBody>
      </p:sp>
      <p:sp>
        <p:nvSpPr>
          <p:cNvPr id="32" name="TextBox 40"/>
          <p:cNvSpPr txBox="1">
            <a:spLocks noChangeArrowheads="1"/>
          </p:cNvSpPr>
          <p:nvPr/>
        </p:nvSpPr>
        <p:spPr bwMode="auto">
          <a:xfrm>
            <a:off x="4355734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WA</a:t>
            </a:r>
            <a:endParaRPr lang="en-US" sz="1400">
              <a:latin typeface="Calibri" charset="0"/>
            </a:endParaRP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837524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RA</a:t>
            </a:r>
            <a:endParaRPr lang="en-US" sz="1400">
              <a:latin typeface="Calibri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21640" y="2502509"/>
            <a:ext cx="631529" cy="13807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TextBox 48"/>
          <p:cNvSpPr txBox="1">
            <a:spLocks noChangeArrowheads="1"/>
          </p:cNvSpPr>
          <p:nvPr/>
        </p:nvSpPr>
        <p:spPr bwMode="auto">
          <a:xfrm>
            <a:off x="7179522" y="3000084"/>
            <a:ext cx="430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PE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6153289" y="2778663"/>
            <a:ext cx="86835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9" idx="3"/>
            <a:endCxn id="40" idx="1"/>
          </p:cNvCxnSpPr>
          <p:nvPr/>
        </p:nvCxnSpPr>
        <p:spPr>
          <a:xfrm>
            <a:off x="1829620" y="3424266"/>
            <a:ext cx="473646" cy="1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85"/>
          <p:cNvSpPr txBox="1">
            <a:spLocks noChangeArrowheads="1"/>
          </p:cNvSpPr>
          <p:nvPr/>
        </p:nvSpPr>
        <p:spPr bwMode="auto">
          <a:xfrm>
            <a:off x="1969412" y="3644443"/>
            <a:ext cx="13255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@L0: RA=WA-Nlat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40209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WAcalc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3266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RAcalc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95"/>
          <p:cNvSpPr txBox="1">
            <a:spLocks noChangeArrowheads="1"/>
          </p:cNvSpPr>
          <p:nvPr/>
        </p:nvSpPr>
        <p:spPr bwMode="auto">
          <a:xfrm>
            <a:off x="250798" y="3644443"/>
            <a:ext cx="15031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@BC : WA=WA+1</a:t>
            </a:r>
            <a:endParaRPr lang="en-US" sz="1400">
              <a:latin typeface="Calibri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5400000" flipH="1" flipV="1">
            <a:off x="2588705" y="3644243"/>
            <a:ext cx="220176" cy="1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260586" y="1866857"/>
            <a:ext cx="2368232" cy="124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156"/>
          <p:cNvSpPr txBox="1">
            <a:spLocks noChangeArrowheads="1"/>
          </p:cNvSpPr>
          <p:nvPr/>
        </p:nvSpPr>
        <p:spPr bwMode="auto">
          <a:xfrm>
            <a:off x="1434914" y="1598167"/>
            <a:ext cx="1904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R3 latency (3us ?)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4345866" y="1866857"/>
            <a:ext cx="1807422" cy="124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159"/>
          <p:cNvSpPr txBox="1">
            <a:spLocks noChangeArrowheads="1"/>
          </p:cNvSpPr>
          <p:nvPr/>
        </p:nvSpPr>
        <p:spPr bwMode="auto">
          <a:xfrm>
            <a:off x="4028458" y="1598167"/>
            <a:ext cx="2835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charset="0"/>
              </a:rPr>
              <a:t>L1 latency and Event Buffer</a:t>
            </a:r>
          </a:p>
        </p:txBody>
      </p:sp>
      <p:cxnSp>
        <p:nvCxnSpPr>
          <p:cNvPr id="66" name="Straight Connector 65"/>
          <p:cNvCxnSpPr>
            <a:stCxn id="40" idx="3"/>
          </p:cNvCxnSpPr>
          <p:nvPr/>
        </p:nvCxnSpPr>
        <p:spPr>
          <a:xfrm flipV="1">
            <a:off x="3092677" y="3424266"/>
            <a:ext cx="379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135"/>
          <p:cNvSpPr txBox="1">
            <a:spLocks noChangeArrowheads="1"/>
          </p:cNvSpPr>
          <p:nvPr/>
        </p:nvSpPr>
        <p:spPr bwMode="auto">
          <a:xfrm>
            <a:off x="6431090" y="2862687"/>
            <a:ext cx="14968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@L1&amp;L0ID</a:t>
            </a:r>
            <a:endParaRPr lang="en-US" dirty="0">
              <a:latin typeface="Calibri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427936" y="3247627"/>
            <a:ext cx="6011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653169" y="3141173"/>
            <a:ext cx="86835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135"/>
          <p:cNvSpPr txBox="1">
            <a:spLocks noChangeArrowheads="1"/>
          </p:cNvSpPr>
          <p:nvPr/>
        </p:nvSpPr>
        <p:spPr bwMode="auto">
          <a:xfrm>
            <a:off x="5334000" y="3487708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@L1&amp;L0ID</a:t>
            </a:r>
            <a:endParaRPr lang="en-US" dirty="0">
              <a:latin typeface="Calibri" charset="0"/>
            </a:endParaRPr>
          </a:p>
        </p:txBody>
      </p:sp>
      <p:sp>
        <p:nvSpPr>
          <p:cNvPr id="84" name="TextBox 135"/>
          <p:cNvSpPr txBox="1">
            <a:spLocks noChangeArrowheads="1"/>
          </p:cNvSpPr>
          <p:nvPr/>
        </p:nvSpPr>
        <p:spPr bwMode="auto">
          <a:xfrm>
            <a:off x="4028458" y="3424266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@L0</a:t>
            </a:r>
            <a:endParaRPr lang="en-US" dirty="0">
              <a:latin typeface="Calibri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57201" y="4569767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L1 Buffer is not as a FIFO : it works as an effective addressable memory bank : the read address is generated form the L0ID attached to L1 signal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062619" y="1261060"/>
            <a:ext cx="87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DCL ?</a:t>
            </a:r>
            <a:endParaRPr lang="en-US" sz="2400" dirty="0" smtClean="0">
              <a:latin typeface="+mn-lt"/>
            </a:endParaRPr>
          </a:p>
        </p:txBody>
      </p:sp>
      <p:cxnSp>
        <p:nvCxnSpPr>
          <p:cNvPr id="44" name="Curved Connector 43"/>
          <p:cNvCxnSpPr/>
          <p:nvPr/>
        </p:nvCxnSpPr>
        <p:spPr>
          <a:xfrm rot="5400000">
            <a:off x="6484808" y="2128707"/>
            <a:ext cx="920170" cy="2354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/>
          <p:nvPr/>
        </p:nvCxnSpPr>
        <p:spPr>
          <a:xfrm rot="16200000" flipH="1">
            <a:off x="7493786" y="1972350"/>
            <a:ext cx="1380770" cy="67469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Digital Functions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20" name="Rectangle 19"/>
          <p:cNvSpPr/>
          <p:nvPr/>
        </p:nvSpPr>
        <p:spPr>
          <a:xfrm>
            <a:off x="536575" y="1981200"/>
            <a:ext cx="26670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03775" y="1981200"/>
            <a:ext cx="12954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536575" y="2286000"/>
            <a:ext cx="525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L0</a:t>
            </a:r>
            <a:r>
              <a:rPr lang="fr-CH" baseline="-25000"/>
              <a:t>1</a:t>
            </a:r>
            <a:endParaRPr lang="en-US" baseline="-25000"/>
          </a:p>
        </p:txBody>
      </p:sp>
      <p:sp>
        <p:nvSpPr>
          <p:cNvPr id="23" name="TextBox 9"/>
          <p:cNvSpPr txBox="1">
            <a:spLocks noChangeArrowheads="1"/>
          </p:cNvSpPr>
          <p:nvPr/>
        </p:nvSpPr>
        <p:spPr bwMode="auto">
          <a:xfrm>
            <a:off x="952500" y="2286000"/>
            <a:ext cx="525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L0</a:t>
            </a:r>
            <a:r>
              <a:rPr lang="fr-CH" baseline="-25000"/>
              <a:t>2</a:t>
            </a:r>
            <a:endParaRPr lang="en-US" baseline="-2500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800100" y="2133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222375" y="2133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3"/>
          <p:cNvSpPr txBox="1">
            <a:spLocks noChangeArrowheads="1"/>
          </p:cNvSpPr>
          <p:nvPr/>
        </p:nvSpPr>
        <p:spPr bwMode="auto">
          <a:xfrm>
            <a:off x="1679575" y="2286000"/>
            <a:ext cx="565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R3</a:t>
            </a:r>
            <a:r>
              <a:rPr lang="fr-CH" baseline="-25000"/>
              <a:t>1</a:t>
            </a:r>
            <a:endParaRPr lang="en-US" baseline="-25000"/>
          </a:p>
        </p:txBody>
      </p:sp>
      <p:sp>
        <p:nvSpPr>
          <p:cNvPr id="27" name="TextBox 14"/>
          <p:cNvSpPr txBox="1">
            <a:spLocks noChangeArrowheads="1"/>
          </p:cNvSpPr>
          <p:nvPr/>
        </p:nvSpPr>
        <p:spPr bwMode="auto">
          <a:xfrm>
            <a:off x="2397125" y="2286000"/>
            <a:ext cx="563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R3</a:t>
            </a:r>
            <a:r>
              <a:rPr lang="fr-CH" baseline="-25000"/>
              <a:t>2</a:t>
            </a:r>
            <a:endParaRPr lang="en-US" baseline="-25000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2092325" y="2133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3051175" y="2133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0" idx="3"/>
          </p:cNvCxnSpPr>
          <p:nvPr/>
        </p:nvCxnSpPr>
        <p:spPr>
          <a:xfrm>
            <a:off x="3203575" y="2133600"/>
            <a:ext cx="1600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9"/>
          <p:cNvSpPr txBox="1">
            <a:spLocks noChangeArrowheads="1"/>
          </p:cNvSpPr>
          <p:nvPr/>
        </p:nvSpPr>
        <p:spPr bwMode="auto">
          <a:xfrm>
            <a:off x="4803775" y="2286000"/>
            <a:ext cx="509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L1</a:t>
            </a:r>
            <a:r>
              <a:rPr lang="fr-CH" baseline="-25000"/>
              <a:t>1</a:t>
            </a:r>
            <a:endParaRPr lang="en-US" baseline="-25000"/>
          </a:p>
        </p:txBody>
      </p:sp>
      <p:sp>
        <p:nvSpPr>
          <p:cNvPr id="32" name="TextBox 20"/>
          <p:cNvSpPr txBox="1">
            <a:spLocks noChangeArrowheads="1"/>
          </p:cNvSpPr>
          <p:nvPr/>
        </p:nvSpPr>
        <p:spPr bwMode="auto">
          <a:xfrm>
            <a:off x="7089775" y="2286000"/>
            <a:ext cx="525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L1</a:t>
            </a:r>
            <a:r>
              <a:rPr lang="fr-CH" baseline="-25000"/>
              <a:t>2</a:t>
            </a:r>
            <a:endParaRPr lang="en-US" baseline="-25000"/>
          </a:p>
        </p:txBody>
      </p:sp>
      <p:cxnSp>
        <p:nvCxnSpPr>
          <p:cNvPr id="33" name="Straight Connector 32"/>
          <p:cNvCxnSpPr/>
          <p:nvPr/>
        </p:nvCxnSpPr>
        <p:spPr>
          <a:xfrm>
            <a:off x="6099175" y="2133600"/>
            <a:ext cx="9906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7089775" y="1981200"/>
            <a:ext cx="12954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5032375" y="2133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25"/>
          <p:cNvSpPr txBox="1">
            <a:spLocks noChangeArrowheads="1"/>
          </p:cNvSpPr>
          <p:nvPr/>
        </p:nvSpPr>
        <p:spPr bwMode="auto">
          <a:xfrm>
            <a:off x="5341938" y="2286000"/>
            <a:ext cx="757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L0ID</a:t>
            </a:r>
            <a:r>
              <a:rPr lang="fr-CH" baseline="-25000"/>
              <a:t>1</a:t>
            </a:r>
            <a:endParaRPr lang="en-US" baseline="-25000"/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7318375" y="2133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27"/>
          <p:cNvSpPr txBox="1">
            <a:spLocks noChangeArrowheads="1"/>
          </p:cNvSpPr>
          <p:nvPr/>
        </p:nvSpPr>
        <p:spPr bwMode="auto">
          <a:xfrm>
            <a:off x="7627938" y="2286000"/>
            <a:ext cx="757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L0ID</a:t>
            </a:r>
            <a:r>
              <a:rPr lang="fr-CH" baseline="-25000"/>
              <a:t>2</a:t>
            </a:r>
            <a:endParaRPr lang="en-US" baseline="-25000"/>
          </a:p>
        </p:txBody>
      </p:sp>
      <p:sp>
        <p:nvSpPr>
          <p:cNvPr id="39" name="Left Brace 38"/>
          <p:cNvSpPr/>
          <p:nvPr/>
        </p:nvSpPr>
        <p:spPr>
          <a:xfrm rot="16200000">
            <a:off x="875507" y="2385219"/>
            <a:ext cx="228600" cy="76993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Left Brace 39"/>
          <p:cNvSpPr/>
          <p:nvPr/>
        </p:nvSpPr>
        <p:spPr>
          <a:xfrm rot="16200000">
            <a:off x="2224882" y="1905794"/>
            <a:ext cx="228600" cy="172878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5591969" y="2377282"/>
            <a:ext cx="228600" cy="7858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TextBox 31"/>
          <p:cNvSpPr txBox="1">
            <a:spLocks noChangeArrowheads="1"/>
          </p:cNvSpPr>
          <p:nvPr/>
        </p:nvSpPr>
        <p:spPr bwMode="auto">
          <a:xfrm>
            <a:off x="603250" y="2884488"/>
            <a:ext cx="9191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CH" sz="1400"/>
              <a:t>Fixed Latency</a:t>
            </a:r>
            <a:endParaRPr lang="en-US" sz="1400"/>
          </a:p>
        </p:txBody>
      </p:sp>
      <p:sp>
        <p:nvSpPr>
          <p:cNvPr id="43" name="TextBox 32"/>
          <p:cNvSpPr txBox="1">
            <a:spLocks noChangeArrowheads="1"/>
          </p:cNvSpPr>
          <p:nvPr/>
        </p:nvSpPr>
        <p:spPr bwMode="auto">
          <a:xfrm>
            <a:off x="4422775" y="2884488"/>
            <a:ext cx="9191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CH" sz="1400"/>
              <a:t>No fixed Latency</a:t>
            </a:r>
            <a:endParaRPr lang="en-US" sz="1400"/>
          </a:p>
        </p:txBody>
      </p:sp>
      <p:sp>
        <p:nvSpPr>
          <p:cNvPr id="44" name="TextBox 33"/>
          <p:cNvSpPr txBox="1">
            <a:spLocks noChangeArrowheads="1"/>
          </p:cNvSpPr>
          <p:nvPr/>
        </p:nvSpPr>
        <p:spPr bwMode="auto">
          <a:xfrm>
            <a:off x="5341938" y="2884488"/>
            <a:ext cx="920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CH" sz="1400"/>
              <a:t>Time ID</a:t>
            </a:r>
            <a:endParaRPr lang="en-US" sz="1400"/>
          </a:p>
        </p:txBody>
      </p:sp>
      <p:cxnSp>
        <p:nvCxnSpPr>
          <p:cNvPr id="45" name="Straight Arrow Connector 44"/>
          <p:cNvCxnSpPr>
            <a:stCxn id="43" idx="0"/>
          </p:cNvCxnSpPr>
          <p:nvPr/>
        </p:nvCxnSpPr>
        <p:spPr>
          <a:xfrm rot="5400000" flipH="1" flipV="1">
            <a:off x="4805363" y="2733675"/>
            <a:ext cx="228600" cy="73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36"/>
          <p:cNvSpPr txBox="1">
            <a:spLocks noChangeArrowheads="1"/>
          </p:cNvSpPr>
          <p:nvPr/>
        </p:nvSpPr>
        <p:spPr bwMode="auto">
          <a:xfrm>
            <a:off x="1641475" y="2884488"/>
            <a:ext cx="1509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CH" sz="1400"/>
              <a:t>Geographical ID</a:t>
            </a:r>
            <a:endParaRPr lang="en-US" sz="1400"/>
          </a:p>
        </p:txBody>
      </p:sp>
      <p:sp>
        <p:nvSpPr>
          <p:cNvPr id="47" name="TextBox 37"/>
          <p:cNvSpPr txBox="1">
            <a:spLocks noChangeArrowheads="1"/>
          </p:cNvSpPr>
          <p:nvPr/>
        </p:nvSpPr>
        <p:spPr bwMode="auto">
          <a:xfrm>
            <a:off x="1203325" y="3406775"/>
            <a:ext cx="164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0.4-1MHz rate</a:t>
            </a:r>
          </a:p>
        </p:txBody>
      </p:sp>
      <p:sp>
        <p:nvSpPr>
          <p:cNvPr id="49" name="TextBox 42"/>
          <p:cNvSpPr txBox="1">
            <a:spLocks noChangeArrowheads="1"/>
          </p:cNvSpPr>
          <p:nvPr/>
        </p:nvSpPr>
        <p:spPr bwMode="auto">
          <a:xfrm>
            <a:off x="5362575" y="3408363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40-100KHz rate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374775" y="4849754"/>
            <a:ext cx="26670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2" name="TextBox 8"/>
          <p:cNvSpPr txBox="1">
            <a:spLocks noChangeArrowheads="1"/>
          </p:cNvSpPr>
          <p:nvPr/>
        </p:nvSpPr>
        <p:spPr bwMode="auto">
          <a:xfrm>
            <a:off x="1374775" y="5154554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Ty</a:t>
            </a:r>
          </a:p>
          <a:p>
            <a:r>
              <a:rPr lang="fr-CH"/>
              <a:t>pe</a:t>
            </a:r>
            <a:endParaRPr lang="en-US" baseline="-25000"/>
          </a:p>
        </p:txBody>
      </p:sp>
      <p:sp>
        <p:nvSpPr>
          <p:cNvPr id="53" name="TextBox 9"/>
          <p:cNvSpPr txBox="1">
            <a:spLocks noChangeArrowheads="1"/>
          </p:cNvSpPr>
          <p:nvPr/>
        </p:nvSpPr>
        <p:spPr bwMode="auto">
          <a:xfrm>
            <a:off x="1790700" y="5154554"/>
            <a:ext cx="671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L0ID</a:t>
            </a:r>
            <a:endParaRPr lang="en-US" baseline="-2500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1638300" y="5003742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2208212" y="5003742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13"/>
          <p:cNvSpPr txBox="1">
            <a:spLocks noChangeArrowheads="1"/>
          </p:cNvSpPr>
          <p:nvPr/>
        </p:nvSpPr>
        <p:spPr bwMode="auto">
          <a:xfrm>
            <a:off x="2668587" y="5154554"/>
            <a:ext cx="77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Event</a:t>
            </a:r>
            <a:endParaRPr lang="en-US" baseline="-25000"/>
          </a:p>
        </p:txBody>
      </p:sp>
      <p:sp>
        <p:nvSpPr>
          <p:cNvPr id="57" name="TextBox 14"/>
          <p:cNvSpPr txBox="1">
            <a:spLocks noChangeArrowheads="1"/>
          </p:cNvSpPr>
          <p:nvPr/>
        </p:nvSpPr>
        <p:spPr bwMode="auto">
          <a:xfrm>
            <a:off x="3508375" y="5156142"/>
            <a:ext cx="6715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CH"/>
              <a:t>ERC</a:t>
            </a:r>
            <a:endParaRPr lang="en-US" baseline="-25000"/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3355975" y="5002154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3889375" y="5002154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1" idx="3"/>
          </p:cNvCxnSpPr>
          <p:nvPr/>
        </p:nvCxnSpPr>
        <p:spPr>
          <a:xfrm>
            <a:off x="4041775" y="5002154"/>
            <a:ext cx="1600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38"/>
          <p:cNvSpPr txBox="1">
            <a:spLocks noChangeArrowheads="1"/>
          </p:cNvSpPr>
          <p:nvPr/>
        </p:nvSpPr>
        <p:spPr bwMode="auto">
          <a:xfrm>
            <a:off x="1971675" y="5800667"/>
            <a:ext cx="31783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/>
              <a:t>L0 </a:t>
            </a:r>
            <a:r>
              <a:rPr lang="en-US" sz="1400" dirty="0"/>
              <a:t>or L1 or Control Data or DCS Data 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rot="16200000" flipV="1">
            <a:off x="1743076" y="5572067"/>
            <a:ext cx="276225" cy="1809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55167" y="1417638"/>
            <a:ext cx="4214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Trigger command with L0/L1 capability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55167" y="4206816"/>
            <a:ext cx="37412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Data content with L0/L1 capability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grpSp>
        <p:nvGrpSpPr>
          <p:cNvPr id="2" name="Group 10"/>
          <p:cNvGrpSpPr/>
          <p:nvPr/>
        </p:nvGrpSpPr>
        <p:grpSpPr>
          <a:xfrm>
            <a:off x="250798" y="1598167"/>
            <a:ext cx="8507546" cy="3667125"/>
            <a:chOff x="381000" y="774700"/>
            <a:chExt cx="8212138" cy="4679950"/>
          </a:xfrm>
        </p:grpSpPr>
        <p:cxnSp>
          <p:nvCxnSpPr>
            <p:cNvPr id="12" name="Straight Arrow Connector 11"/>
            <p:cNvCxnSpPr>
              <a:stCxn id="55" idx="0"/>
            </p:cNvCxnSpPr>
            <p:nvPr/>
          </p:nvCxnSpPr>
          <p:spPr>
            <a:xfrm rot="16200000" flipV="1">
              <a:off x="4694238" y="4533900"/>
              <a:ext cx="1320800" cy="25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992688" y="4138613"/>
              <a:ext cx="762000" cy="7366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L0ID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solidFill>
                    <a:schemeClr val="tx1"/>
                  </a:solidFill>
                </a:rPr>
                <a:t>Mem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973138" y="1787525"/>
              <a:ext cx="4038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354138" y="1289050"/>
              <a:ext cx="2286000" cy="13446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343400" y="1289050"/>
              <a:ext cx="1735138" cy="134461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297738" y="1928813"/>
              <a:ext cx="609600" cy="17621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983538" y="1928813"/>
              <a:ext cx="609600" cy="17621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0"/>
            <p:cNvSpPr txBox="1">
              <a:spLocks noChangeArrowheads="1"/>
            </p:cNvSpPr>
            <p:nvPr/>
          </p:nvSpPr>
          <p:spPr bwMode="auto">
            <a:xfrm>
              <a:off x="2039938" y="1576388"/>
              <a:ext cx="936625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Pipeline</a:t>
              </a:r>
            </a:p>
          </p:txBody>
        </p:sp>
        <p:sp>
          <p:nvSpPr>
            <p:cNvPr id="20" name="TextBox 11"/>
            <p:cNvSpPr txBox="1">
              <a:spLocks noChangeArrowheads="1"/>
            </p:cNvSpPr>
            <p:nvPr/>
          </p:nvSpPr>
          <p:spPr bwMode="auto">
            <a:xfrm>
              <a:off x="4443413" y="1385468"/>
              <a:ext cx="1468438" cy="1178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alibri" charset="0"/>
                </a:rPr>
                <a:t>L1 buffer (</a:t>
              </a:r>
              <a:r>
                <a:rPr lang="en-US" dirty="0" err="1">
                  <a:latin typeface="Calibri" charset="0"/>
                </a:rPr>
                <a:t>AddressableMemory</a:t>
              </a:r>
              <a:r>
                <a:rPr lang="en-US" dirty="0">
                  <a:latin typeface="Calibri" charset="0"/>
                </a:rPr>
                <a:t>)</a:t>
              </a:r>
            </a:p>
          </p:txBody>
        </p:sp>
        <p:sp>
          <p:nvSpPr>
            <p:cNvPr id="21" name="TextBox 12"/>
            <p:cNvSpPr txBox="1">
              <a:spLocks noChangeArrowheads="1"/>
            </p:cNvSpPr>
            <p:nvPr/>
          </p:nvSpPr>
          <p:spPr bwMode="auto">
            <a:xfrm>
              <a:off x="7297738" y="2563813"/>
              <a:ext cx="549275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DCL</a:t>
              </a:r>
            </a:p>
          </p:txBody>
        </p:sp>
        <p:sp>
          <p:nvSpPr>
            <p:cNvPr id="22" name="TextBox 13"/>
            <p:cNvSpPr txBox="1">
              <a:spLocks noChangeArrowheads="1"/>
            </p:cNvSpPr>
            <p:nvPr/>
          </p:nvSpPr>
          <p:spPr bwMode="auto">
            <a:xfrm>
              <a:off x="8059738" y="2563813"/>
              <a:ext cx="527051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SER</a:t>
              </a:r>
            </a:p>
          </p:txBody>
        </p:sp>
        <p:cxnSp>
          <p:nvCxnSpPr>
            <p:cNvPr id="23" name="Straight Arrow Connector 22"/>
            <p:cNvCxnSpPr>
              <a:stCxn id="39" idx="0"/>
            </p:cNvCxnSpPr>
            <p:nvPr/>
          </p:nvCxnSpPr>
          <p:spPr>
            <a:xfrm rot="5400000" flipH="1" flipV="1">
              <a:off x="1360487" y="2800351"/>
              <a:ext cx="32702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16200000" flipV="1">
              <a:off x="3255169" y="2870994"/>
              <a:ext cx="4714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4161631" y="2904332"/>
              <a:ext cx="56197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5773738" y="2795588"/>
              <a:ext cx="274637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6059488" y="3902075"/>
              <a:ext cx="2533650" cy="5635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fr-CH">
                  <a:solidFill>
                    <a:srgbClr val="FFFFFF"/>
                  </a:solidFill>
                </a:rPr>
                <a:t>RR</a:t>
              </a: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TextBox 33"/>
            <p:cNvSpPr txBox="1">
              <a:spLocks noChangeArrowheads="1"/>
            </p:cNvSpPr>
            <p:nvPr/>
          </p:nvSpPr>
          <p:spPr bwMode="auto">
            <a:xfrm>
              <a:off x="6900862" y="4013201"/>
              <a:ext cx="557212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CH">
                  <a:latin typeface="Calibri" charset="0"/>
                </a:rPr>
                <a:t>ROL</a:t>
              </a:r>
              <a:endParaRPr lang="en-US">
                <a:latin typeface="Calibri" charset="0"/>
              </a:endParaRPr>
            </a:p>
          </p:txBody>
        </p:sp>
        <p:sp>
          <p:nvSpPr>
            <p:cNvPr id="29" name="TextBox 34"/>
            <p:cNvSpPr txBox="1">
              <a:spLocks noChangeArrowheads="1"/>
            </p:cNvSpPr>
            <p:nvPr/>
          </p:nvSpPr>
          <p:spPr bwMode="auto">
            <a:xfrm>
              <a:off x="1219200" y="2894013"/>
              <a:ext cx="436562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CH">
                  <a:latin typeface="Calibri" charset="0"/>
                </a:rPr>
                <a:t>BC</a:t>
              </a:r>
              <a:endParaRPr lang="en-US">
                <a:latin typeface="Calibri" charset="0"/>
              </a:endParaRPr>
            </a:p>
          </p:txBody>
        </p:sp>
        <p:sp>
          <p:nvSpPr>
            <p:cNvPr id="30" name="TextBox 38"/>
            <p:cNvSpPr txBox="1">
              <a:spLocks noChangeArrowheads="1"/>
            </p:cNvSpPr>
            <p:nvPr/>
          </p:nvSpPr>
          <p:spPr bwMode="auto">
            <a:xfrm>
              <a:off x="1354138" y="2351087"/>
              <a:ext cx="457200" cy="392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CH" sz="1400">
                  <a:latin typeface="Calibri" charset="0"/>
                </a:rPr>
                <a:t>WA</a:t>
              </a:r>
              <a:endParaRPr lang="en-US" sz="1400">
                <a:latin typeface="Calibri" charset="0"/>
              </a:endParaRPr>
            </a:p>
          </p:txBody>
        </p:sp>
        <p:sp>
          <p:nvSpPr>
            <p:cNvPr id="31" name="TextBox 39"/>
            <p:cNvSpPr txBox="1">
              <a:spLocks noChangeArrowheads="1"/>
            </p:cNvSpPr>
            <p:nvPr/>
          </p:nvSpPr>
          <p:spPr bwMode="auto">
            <a:xfrm>
              <a:off x="3203575" y="2351088"/>
              <a:ext cx="457200" cy="392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CH" sz="1400">
                  <a:latin typeface="Calibri" charset="0"/>
                </a:rPr>
                <a:t>RA</a:t>
              </a:r>
              <a:endParaRPr lang="en-US" sz="1400">
                <a:latin typeface="Calibri" charset="0"/>
              </a:endParaRPr>
            </a:p>
          </p:txBody>
        </p:sp>
        <p:sp>
          <p:nvSpPr>
            <p:cNvPr id="32" name="TextBox 40"/>
            <p:cNvSpPr txBox="1">
              <a:spLocks noChangeArrowheads="1"/>
            </p:cNvSpPr>
            <p:nvPr/>
          </p:nvSpPr>
          <p:spPr bwMode="auto">
            <a:xfrm>
              <a:off x="4343400" y="2351087"/>
              <a:ext cx="457200" cy="392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CH" sz="1400">
                  <a:latin typeface="Calibri" charset="0"/>
                </a:rPr>
                <a:t>WA</a:t>
              </a:r>
              <a:endParaRPr lang="en-US" sz="1400">
                <a:latin typeface="Calibri" charset="0"/>
              </a:endParaRPr>
            </a:p>
          </p:txBody>
        </p:sp>
        <p:sp>
          <p:nvSpPr>
            <p:cNvPr id="33" name="TextBox 41"/>
            <p:cNvSpPr txBox="1">
              <a:spLocks noChangeArrowheads="1"/>
            </p:cNvSpPr>
            <p:nvPr/>
          </p:nvSpPr>
          <p:spPr bwMode="auto">
            <a:xfrm>
              <a:off x="5773738" y="2351088"/>
              <a:ext cx="457200" cy="392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CH" sz="1400">
                  <a:latin typeface="Calibri" charset="0"/>
                </a:rPr>
                <a:t>RA</a:t>
              </a:r>
              <a:endParaRPr lang="en-US" sz="1400">
                <a:latin typeface="Calibri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11938" y="1928813"/>
              <a:ext cx="609600" cy="17621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TextBox 48"/>
            <p:cNvSpPr txBox="1">
              <a:spLocks noChangeArrowheads="1"/>
            </p:cNvSpPr>
            <p:nvPr/>
          </p:nvSpPr>
          <p:spPr bwMode="auto">
            <a:xfrm>
              <a:off x="6764338" y="2563813"/>
              <a:ext cx="415925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PE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078538" y="2281238"/>
              <a:ext cx="533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9" idx="3"/>
              <a:endCxn id="40" idx="1"/>
            </p:cNvCxnSpPr>
            <p:nvPr/>
          </p:nvCxnSpPr>
          <p:spPr>
            <a:xfrm>
              <a:off x="1905000" y="3105150"/>
              <a:ext cx="457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85"/>
            <p:cNvSpPr txBox="1">
              <a:spLocks noChangeArrowheads="1"/>
            </p:cNvSpPr>
            <p:nvPr/>
          </p:nvSpPr>
          <p:spPr bwMode="auto">
            <a:xfrm>
              <a:off x="2039938" y="3386138"/>
              <a:ext cx="1279526" cy="667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latin typeface="Calibri" charset="0"/>
                </a:rPr>
                <a:t>@L0: RA=WA-Nlat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3000" y="2963863"/>
              <a:ext cx="762000" cy="28257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solidFill>
                    <a:schemeClr val="tx1"/>
                  </a:solidFill>
                </a:rPr>
                <a:t>WAcalc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362200" y="2963863"/>
              <a:ext cx="762000" cy="28257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solidFill>
                    <a:schemeClr val="tx1"/>
                  </a:solidFill>
                </a:rPr>
                <a:t>RAcalc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95"/>
            <p:cNvSpPr txBox="1">
              <a:spLocks noChangeArrowheads="1"/>
            </p:cNvSpPr>
            <p:nvPr/>
          </p:nvSpPr>
          <p:spPr bwMode="auto">
            <a:xfrm>
              <a:off x="381000" y="3386138"/>
              <a:ext cx="1450975" cy="392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CH" sz="1400">
                  <a:latin typeface="Calibri" charset="0"/>
                </a:rPr>
                <a:t>@BC : WA=WA+1</a:t>
              </a:r>
              <a:endParaRPr lang="en-US" sz="1400">
                <a:latin typeface="Calibri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rot="5400000" flipH="1" flipV="1">
              <a:off x="2603500" y="3386138"/>
              <a:ext cx="28098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Chord 42"/>
            <p:cNvSpPr/>
            <p:nvPr/>
          </p:nvSpPr>
          <p:spPr>
            <a:xfrm rot="12219222">
              <a:off x="6345238" y="3194050"/>
              <a:ext cx="304800" cy="282575"/>
            </a:xfrm>
            <a:prstGeom prst="chor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5562600" y="3390900"/>
              <a:ext cx="900113" cy="1588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1355725" y="1117600"/>
              <a:ext cx="2286000" cy="1588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156"/>
            <p:cNvSpPr txBox="1">
              <a:spLocks noChangeArrowheads="1"/>
            </p:cNvSpPr>
            <p:nvPr/>
          </p:nvSpPr>
          <p:spPr bwMode="auto">
            <a:xfrm>
              <a:off x="1524000" y="774700"/>
              <a:ext cx="1838325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R3 latency (3us ?)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4333875" y="1117600"/>
              <a:ext cx="1744663" cy="1588"/>
            </a:xfrm>
            <a:prstGeom prst="straightConnector1">
              <a:avLst/>
            </a:prstGeom>
            <a:ln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159"/>
            <p:cNvSpPr txBox="1">
              <a:spLocks noChangeArrowheads="1"/>
            </p:cNvSpPr>
            <p:nvPr/>
          </p:nvSpPr>
          <p:spPr bwMode="auto">
            <a:xfrm>
              <a:off x="4027488" y="774700"/>
              <a:ext cx="2736850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alibri" charset="0"/>
                </a:rPr>
                <a:t>L1 latency and Event Buffer</a:t>
              </a:r>
            </a:p>
          </p:txBody>
        </p:sp>
        <p:sp>
          <p:nvSpPr>
            <p:cNvPr id="49" name="TextBox 135"/>
            <p:cNvSpPr txBox="1">
              <a:spLocks noChangeArrowheads="1"/>
            </p:cNvSpPr>
            <p:nvPr/>
          </p:nvSpPr>
          <p:spPr bwMode="auto">
            <a:xfrm>
              <a:off x="4565650" y="4413249"/>
              <a:ext cx="400050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L0</a:t>
              </a:r>
              <a:endParaRPr lang="en-US" sz="1200">
                <a:latin typeface="Calibri" charset="0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4556125" y="4724400"/>
              <a:ext cx="4206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4994275" y="3890963"/>
              <a:ext cx="760413" cy="2476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Match</a:t>
              </a:r>
            </a:p>
          </p:txBody>
        </p:sp>
        <p:sp>
          <p:nvSpPr>
            <p:cNvPr id="52" name="TextBox 135"/>
            <p:cNvSpPr txBox="1">
              <a:spLocks noChangeArrowheads="1"/>
            </p:cNvSpPr>
            <p:nvPr/>
          </p:nvSpPr>
          <p:spPr bwMode="auto">
            <a:xfrm>
              <a:off x="4411663" y="3690938"/>
              <a:ext cx="600075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L0ID</a:t>
              </a:r>
              <a:endParaRPr lang="en-US" sz="1200">
                <a:latin typeface="Calibri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4556125" y="4014788"/>
              <a:ext cx="420688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152"/>
            <p:cNvSpPr txBox="1">
              <a:spLocks noChangeArrowheads="1"/>
            </p:cNvSpPr>
            <p:nvPr/>
          </p:nvSpPr>
          <p:spPr bwMode="auto">
            <a:xfrm>
              <a:off x="4946650" y="4597400"/>
              <a:ext cx="400050" cy="353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CH" sz="1200">
                  <a:latin typeface="Calibri" charset="0"/>
                </a:rPr>
                <a:t>W</a:t>
              </a:r>
              <a:endParaRPr lang="en-US" sz="1200">
                <a:latin typeface="Calibri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986338" y="5207000"/>
              <a:ext cx="762000" cy="2476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L0ID gen</a:t>
              </a:r>
            </a:p>
          </p:txBody>
        </p:sp>
        <p:cxnSp>
          <p:nvCxnSpPr>
            <p:cNvPr id="56" name="Elbow Connector 76"/>
            <p:cNvCxnSpPr>
              <a:endCxn id="55" idx="1"/>
            </p:cNvCxnSpPr>
            <p:nvPr/>
          </p:nvCxnSpPr>
          <p:spPr>
            <a:xfrm rot="16200000" flipH="1">
              <a:off x="4564063" y="4908550"/>
              <a:ext cx="604837" cy="239713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Elbow Connector 56"/>
            <p:cNvCxnSpPr/>
            <p:nvPr/>
          </p:nvCxnSpPr>
          <p:spPr>
            <a:xfrm rot="16200000" flipV="1">
              <a:off x="3963195" y="3625056"/>
              <a:ext cx="1884362" cy="923925"/>
            </a:xfrm>
            <a:prstGeom prst="bentConnector3">
              <a:avLst>
                <a:gd name="adj1" fmla="val -217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3211512" y="2589213"/>
              <a:ext cx="160337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5754688" y="401320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Elbow Connector 59"/>
            <p:cNvCxnSpPr/>
            <p:nvPr/>
          </p:nvCxnSpPr>
          <p:spPr>
            <a:xfrm rot="16200000" flipH="1">
              <a:off x="5566570" y="3237706"/>
              <a:ext cx="1008062" cy="320675"/>
            </a:xfrm>
            <a:prstGeom prst="bentConnector3">
              <a:avLst>
                <a:gd name="adj1" fmla="val 71095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4565650" y="4267200"/>
              <a:ext cx="4206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152"/>
            <p:cNvSpPr txBox="1">
              <a:spLocks noChangeArrowheads="1"/>
            </p:cNvSpPr>
            <p:nvPr/>
          </p:nvSpPr>
          <p:spPr bwMode="auto">
            <a:xfrm>
              <a:off x="4941889" y="4127500"/>
              <a:ext cx="400050" cy="353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fr-CH" sz="1200">
                  <a:latin typeface="Calibri" charset="0"/>
                </a:rPr>
                <a:t>R</a:t>
              </a:r>
              <a:endParaRPr lang="en-US" sz="1200">
                <a:latin typeface="Calibri" charset="0"/>
              </a:endParaRPr>
            </a:p>
          </p:txBody>
        </p:sp>
        <p:sp>
          <p:nvSpPr>
            <p:cNvPr id="63" name="TextBox 135"/>
            <p:cNvSpPr txBox="1">
              <a:spLocks noChangeArrowheads="1"/>
            </p:cNvSpPr>
            <p:nvPr/>
          </p:nvSpPr>
          <p:spPr bwMode="auto">
            <a:xfrm>
              <a:off x="4500563" y="3984625"/>
              <a:ext cx="400050" cy="471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alibri" charset="0"/>
                </a:rPr>
                <a:t>L1</a:t>
              </a:r>
              <a:endParaRPr lang="en-US" sz="1200">
                <a:latin typeface="Calibri" charset="0"/>
              </a:endParaRPr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4027488" y="3390900"/>
              <a:ext cx="9842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94"/>
            <p:cNvGrpSpPr>
              <a:grpSpLocks/>
            </p:cNvGrpSpPr>
            <p:nvPr/>
          </p:nvGrpSpPr>
          <p:grpSpPr bwMode="auto">
            <a:xfrm>
              <a:off x="4986338" y="2746379"/>
              <a:ext cx="1476374" cy="969963"/>
              <a:chOff x="4986338" y="2745583"/>
              <a:chExt cx="1476374" cy="970755"/>
            </a:xfrm>
          </p:grpSpPr>
          <p:grpSp>
            <p:nvGrpSpPr>
              <p:cNvPr id="5" name="Group 69"/>
              <p:cNvGrpSpPr>
                <a:grpSpLocks/>
              </p:cNvGrpSpPr>
              <p:nvPr/>
            </p:nvGrpSpPr>
            <p:grpSpPr bwMode="auto">
              <a:xfrm>
                <a:off x="6019800" y="2745583"/>
                <a:ext cx="388938" cy="393102"/>
                <a:chOff x="6036470" y="2867026"/>
                <a:chExt cx="388938" cy="393102"/>
              </a:xfrm>
            </p:grpSpPr>
            <p:sp>
              <p:nvSpPr>
                <p:cNvPr id="76" name="TextBox 131"/>
                <p:cNvSpPr txBox="1">
                  <a:spLocks noChangeArrowheads="1"/>
                </p:cNvSpPr>
                <p:nvPr/>
              </p:nvSpPr>
              <p:spPr bwMode="auto">
                <a:xfrm>
                  <a:off x="6036470" y="2867026"/>
                  <a:ext cx="373062" cy="39310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Calibri" charset="0"/>
                    </a:rPr>
                    <a:t>R3</a:t>
                  </a: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6036470" y="2933754"/>
                  <a:ext cx="388938" cy="217666"/>
                </a:xfrm>
                <a:prstGeom prst="rect">
                  <a:avLst/>
                </a:prstGeom>
                <a:noFill/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/>
                </a:p>
              </p:txBody>
            </p:sp>
          </p:grpSp>
          <p:sp>
            <p:nvSpPr>
              <p:cNvPr id="71" name="Rectangle 70"/>
              <p:cNvSpPr/>
              <p:nvPr/>
            </p:nvSpPr>
            <p:spPr>
              <a:xfrm>
                <a:off x="4992688" y="2979136"/>
                <a:ext cx="762000" cy="73720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L0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 err="1">
                    <a:solidFill>
                      <a:schemeClr val="tx1"/>
                    </a:solidFill>
                  </a:rPr>
                  <a:t>Mem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2" name="Straight Arrow Connector 71"/>
              <p:cNvCxnSpPr/>
              <p:nvPr/>
            </p:nvCxnSpPr>
            <p:spPr>
              <a:xfrm flipV="1">
                <a:off x="5748338" y="3144371"/>
                <a:ext cx="465137" cy="0"/>
              </a:xfrm>
              <a:prstGeom prst="straightConnector1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hape 72"/>
              <p:cNvCxnSpPr>
                <a:stCxn id="77" idx="2"/>
              </p:cNvCxnSpPr>
              <p:nvPr/>
            </p:nvCxnSpPr>
            <p:spPr>
              <a:xfrm rot="16200000" flipH="1">
                <a:off x="6235616" y="3007836"/>
                <a:ext cx="204954" cy="249238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Box 152"/>
              <p:cNvSpPr txBox="1">
                <a:spLocks noChangeArrowheads="1"/>
              </p:cNvSpPr>
              <p:nvPr/>
            </p:nvSpPr>
            <p:spPr bwMode="auto">
              <a:xfrm>
                <a:off x="4986338" y="2979739"/>
                <a:ext cx="400050" cy="353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fr-CH" sz="1200">
                    <a:latin typeface="Calibri" charset="0"/>
                  </a:rPr>
                  <a:t>W</a:t>
                </a:r>
                <a:endParaRPr lang="en-US" sz="1200">
                  <a:latin typeface="Calibri" charset="0"/>
                </a:endParaRPr>
              </a:p>
            </p:txBody>
          </p:sp>
          <p:sp>
            <p:nvSpPr>
              <p:cNvPr id="75" name="TextBox 152"/>
              <p:cNvSpPr txBox="1">
                <a:spLocks noChangeArrowheads="1"/>
              </p:cNvSpPr>
              <p:nvPr/>
            </p:nvSpPr>
            <p:spPr bwMode="auto">
              <a:xfrm>
                <a:off x="5511799" y="2979739"/>
                <a:ext cx="400050" cy="353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r>
                  <a:rPr lang="fr-CH" sz="1200">
                    <a:latin typeface="Calibri" charset="0"/>
                  </a:rPr>
                  <a:t>R</a:t>
                </a:r>
                <a:endParaRPr lang="en-US" sz="1200">
                  <a:latin typeface="Calibri" charset="0"/>
                </a:endParaRPr>
              </a:p>
            </p:txBody>
          </p:sp>
        </p:grpSp>
        <p:cxnSp>
          <p:nvCxnSpPr>
            <p:cNvPr id="66" name="Straight Connector 65"/>
            <p:cNvCxnSpPr>
              <a:stCxn id="40" idx="3"/>
            </p:cNvCxnSpPr>
            <p:nvPr/>
          </p:nvCxnSpPr>
          <p:spPr>
            <a:xfrm flipV="1">
              <a:off x="3124200" y="3105150"/>
              <a:ext cx="36671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135"/>
            <p:cNvSpPr txBox="1">
              <a:spLocks noChangeArrowheads="1"/>
            </p:cNvSpPr>
            <p:nvPr/>
          </p:nvSpPr>
          <p:spPr bwMode="auto">
            <a:xfrm>
              <a:off x="4660900" y="2898775"/>
              <a:ext cx="350839" cy="392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latin typeface="Calibri" charset="0"/>
                </a:rPr>
                <a:t>L0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>
            <a:xfrm flipV="1">
              <a:off x="4794250" y="3162300"/>
              <a:ext cx="21748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743949" y="5034459"/>
            <a:ext cx="2841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proposed system </a:t>
            </a:r>
            <a:endParaRPr lang="en-US" sz="24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4355734" y="3057304"/>
            <a:ext cx="1777819" cy="281009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709946" y="5496124"/>
            <a:ext cx="2743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  <a:latin typeface="+mn-lt"/>
              </a:rPr>
              <a:t>Not exact see next slides</a:t>
            </a:r>
            <a:endParaRPr lang="en-US" sz="2000" dirty="0" smtClean="0">
              <a:solidFill>
                <a:srgbClr val="008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64236" y="2391799"/>
            <a:ext cx="340296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58942" y="2001202"/>
            <a:ext cx="2368232" cy="1053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1969412" y="2226355"/>
            <a:ext cx="970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Pipeline</a:t>
            </a:r>
          </a:p>
        </p:txBody>
      </p:sp>
      <p:cxnSp>
        <p:nvCxnSpPr>
          <p:cNvPr id="23" name="Straight Arrow Connector 22"/>
          <p:cNvCxnSpPr>
            <a:stCxn id="39" idx="0"/>
          </p:cNvCxnSpPr>
          <p:nvPr/>
        </p:nvCxnSpPr>
        <p:spPr>
          <a:xfrm rot="5400000" flipH="1" flipV="1">
            <a:off x="1306788" y="3185431"/>
            <a:ext cx="2562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V="1">
            <a:off x="3287856" y="3240785"/>
            <a:ext cx="3694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34"/>
          <p:cNvSpPr txBox="1">
            <a:spLocks noChangeArrowheads="1"/>
          </p:cNvSpPr>
          <p:nvPr/>
        </p:nvSpPr>
        <p:spPr bwMode="auto">
          <a:xfrm>
            <a:off x="1119150" y="3258823"/>
            <a:ext cx="452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>
                <a:latin typeface="Calibri" charset="0"/>
              </a:rPr>
              <a:t>BC</a:t>
            </a:r>
            <a:endParaRPr lang="en-US">
              <a:latin typeface="Calibri" charset="0"/>
            </a:endParaRPr>
          </a:p>
        </p:txBody>
      </p:sp>
      <p:sp>
        <p:nvSpPr>
          <p:cNvPr id="30" name="TextBox 38"/>
          <p:cNvSpPr txBox="1">
            <a:spLocks noChangeArrowheads="1"/>
          </p:cNvSpPr>
          <p:nvPr/>
        </p:nvSpPr>
        <p:spPr bwMode="auto">
          <a:xfrm>
            <a:off x="1258942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WA</a:t>
            </a:r>
            <a:endParaRPr lang="en-US" sz="1400">
              <a:latin typeface="Calibri" charset="0"/>
            </a:endParaRPr>
          </a:p>
        </p:txBody>
      </p:sp>
      <p:sp>
        <p:nvSpPr>
          <p:cNvPr id="31" name="TextBox 39"/>
          <p:cNvSpPr txBox="1">
            <a:spLocks noChangeArrowheads="1"/>
          </p:cNvSpPr>
          <p:nvPr/>
        </p:nvSpPr>
        <p:spPr bwMode="auto">
          <a:xfrm>
            <a:off x="3174907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RA</a:t>
            </a:r>
            <a:endParaRPr lang="en-US" sz="1400">
              <a:latin typeface="Calibri" charset="0"/>
            </a:endParaRPr>
          </a:p>
        </p:txBody>
      </p:sp>
      <p:cxnSp>
        <p:nvCxnSpPr>
          <p:cNvPr id="37" name="Straight Arrow Connector 36"/>
          <p:cNvCxnSpPr>
            <a:stCxn id="39" idx="3"/>
            <a:endCxn id="40" idx="1"/>
          </p:cNvCxnSpPr>
          <p:nvPr/>
        </p:nvCxnSpPr>
        <p:spPr>
          <a:xfrm>
            <a:off x="1829620" y="3424266"/>
            <a:ext cx="473646" cy="1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85"/>
          <p:cNvSpPr txBox="1">
            <a:spLocks noChangeArrowheads="1"/>
          </p:cNvSpPr>
          <p:nvPr/>
        </p:nvSpPr>
        <p:spPr bwMode="auto">
          <a:xfrm>
            <a:off x="1969412" y="3644443"/>
            <a:ext cx="13255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@L0: RA=WA-Nlat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40209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WAcalc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3266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RAcalc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95"/>
          <p:cNvSpPr txBox="1">
            <a:spLocks noChangeArrowheads="1"/>
          </p:cNvSpPr>
          <p:nvPr/>
        </p:nvSpPr>
        <p:spPr bwMode="auto">
          <a:xfrm>
            <a:off x="250798" y="3644443"/>
            <a:ext cx="15031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@BC : WA=WA+1</a:t>
            </a:r>
            <a:endParaRPr lang="en-US" sz="1400">
              <a:latin typeface="Calibri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5400000" flipH="1" flipV="1">
            <a:off x="2588705" y="3644243"/>
            <a:ext cx="220176" cy="1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260586" y="1866857"/>
            <a:ext cx="2368232" cy="124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156"/>
          <p:cNvSpPr txBox="1">
            <a:spLocks noChangeArrowheads="1"/>
          </p:cNvSpPr>
          <p:nvPr/>
        </p:nvSpPr>
        <p:spPr bwMode="auto">
          <a:xfrm>
            <a:off x="1434914" y="1598167"/>
            <a:ext cx="1904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R3 latency (3us ?)</a:t>
            </a:r>
          </a:p>
        </p:txBody>
      </p:sp>
      <p:cxnSp>
        <p:nvCxnSpPr>
          <p:cNvPr id="66" name="Straight Connector 65"/>
          <p:cNvCxnSpPr>
            <a:stCxn id="40" idx="3"/>
          </p:cNvCxnSpPr>
          <p:nvPr/>
        </p:nvCxnSpPr>
        <p:spPr>
          <a:xfrm flipV="1">
            <a:off x="3092677" y="3424266"/>
            <a:ext cx="379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>
            <a:off x="3851103" y="2417299"/>
            <a:ext cx="8321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4267994" y="2001996"/>
            <a:ext cx="6088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4266406" y="2834190"/>
            <a:ext cx="60880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903289" y="1736666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To “L1” buffer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903289" y="2593152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To “L0” buffer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F. </a:t>
            </a:r>
            <a:r>
              <a:rPr lang="en-US" dirty="0" err="1" smtClean="0"/>
              <a:t>Anghinolfi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64236" y="2391799"/>
            <a:ext cx="316422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58942" y="2001202"/>
            <a:ext cx="2368232" cy="1053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1969412" y="2226355"/>
            <a:ext cx="970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Pipeline</a:t>
            </a:r>
          </a:p>
        </p:txBody>
      </p:sp>
      <p:cxnSp>
        <p:nvCxnSpPr>
          <p:cNvPr id="23" name="Straight Arrow Connector 22"/>
          <p:cNvCxnSpPr>
            <a:stCxn id="39" idx="0"/>
          </p:cNvCxnSpPr>
          <p:nvPr/>
        </p:nvCxnSpPr>
        <p:spPr>
          <a:xfrm rot="5400000" flipH="1" flipV="1">
            <a:off x="1306788" y="3185431"/>
            <a:ext cx="2562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V="1">
            <a:off x="3287856" y="3240785"/>
            <a:ext cx="3694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34"/>
          <p:cNvSpPr txBox="1">
            <a:spLocks noChangeArrowheads="1"/>
          </p:cNvSpPr>
          <p:nvPr/>
        </p:nvSpPr>
        <p:spPr bwMode="auto">
          <a:xfrm>
            <a:off x="1119150" y="3258823"/>
            <a:ext cx="452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>
                <a:latin typeface="Calibri" charset="0"/>
              </a:rPr>
              <a:t>BC</a:t>
            </a:r>
            <a:endParaRPr lang="en-US">
              <a:latin typeface="Calibri" charset="0"/>
            </a:endParaRPr>
          </a:p>
        </p:txBody>
      </p:sp>
      <p:sp>
        <p:nvSpPr>
          <p:cNvPr id="30" name="TextBox 38"/>
          <p:cNvSpPr txBox="1">
            <a:spLocks noChangeArrowheads="1"/>
          </p:cNvSpPr>
          <p:nvPr/>
        </p:nvSpPr>
        <p:spPr bwMode="auto">
          <a:xfrm>
            <a:off x="1258942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WA</a:t>
            </a:r>
            <a:endParaRPr lang="en-US" sz="1400">
              <a:latin typeface="Calibri" charset="0"/>
            </a:endParaRPr>
          </a:p>
        </p:txBody>
      </p:sp>
      <p:sp>
        <p:nvSpPr>
          <p:cNvPr id="31" name="TextBox 39"/>
          <p:cNvSpPr txBox="1">
            <a:spLocks noChangeArrowheads="1"/>
          </p:cNvSpPr>
          <p:nvPr/>
        </p:nvSpPr>
        <p:spPr bwMode="auto">
          <a:xfrm>
            <a:off x="3174907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RA</a:t>
            </a:r>
            <a:endParaRPr lang="en-US" sz="1400">
              <a:latin typeface="Calibri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337405" y="2502509"/>
            <a:ext cx="631529" cy="13807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TextBox 48"/>
          <p:cNvSpPr txBox="1">
            <a:spLocks noChangeArrowheads="1"/>
          </p:cNvSpPr>
          <p:nvPr/>
        </p:nvSpPr>
        <p:spPr bwMode="auto">
          <a:xfrm>
            <a:off x="7495287" y="3000084"/>
            <a:ext cx="430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PE</a:t>
            </a:r>
          </a:p>
        </p:txBody>
      </p:sp>
      <p:cxnSp>
        <p:nvCxnSpPr>
          <p:cNvPr id="37" name="Straight Arrow Connector 36"/>
          <p:cNvCxnSpPr>
            <a:stCxn id="39" idx="3"/>
            <a:endCxn id="40" idx="1"/>
          </p:cNvCxnSpPr>
          <p:nvPr/>
        </p:nvCxnSpPr>
        <p:spPr>
          <a:xfrm>
            <a:off x="1829620" y="3424266"/>
            <a:ext cx="473646" cy="1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85"/>
          <p:cNvSpPr txBox="1">
            <a:spLocks noChangeArrowheads="1"/>
          </p:cNvSpPr>
          <p:nvPr/>
        </p:nvSpPr>
        <p:spPr bwMode="auto">
          <a:xfrm>
            <a:off x="1969412" y="3644443"/>
            <a:ext cx="13255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@L0: RA=WA-Nlat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40209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WAcalc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3266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RAcalc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95"/>
          <p:cNvSpPr txBox="1">
            <a:spLocks noChangeArrowheads="1"/>
          </p:cNvSpPr>
          <p:nvPr/>
        </p:nvSpPr>
        <p:spPr bwMode="auto">
          <a:xfrm>
            <a:off x="250798" y="3644443"/>
            <a:ext cx="15031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@BC : WA=WA+1</a:t>
            </a:r>
            <a:endParaRPr lang="en-US" sz="1400">
              <a:latin typeface="Calibri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5400000" flipH="1" flipV="1">
            <a:off x="2588705" y="3644243"/>
            <a:ext cx="220176" cy="1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575208" y="3628155"/>
            <a:ext cx="1762197" cy="1504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260586" y="1866857"/>
            <a:ext cx="2368232" cy="124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156"/>
          <p:cNvSpPr txBox="1">
            <a:spLocks noChangeArrowheads="1"/>
          </p:cNvSpPr>
          <p:nvPr/>
        </p:nvSpPr>
        <p:spPr bwMode="auto">
          <a:xfrm>
            <a:off x="1434914" y="1598167"/>
            <a:ext cx="1904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R3 latency (3us ?)</a:t>
            </a:r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3385467" y="3019987"/>
            <a:ext cx="12563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4028458" y="3648174"/>
            <a:ext cx="1019656" cy="12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 bwMode="auto">
          <a:xfrm>
            <a:off x="4776752" y="3328486"/>
            <a:ext cx="789411" cy="577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L0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Buffer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V="1">
            <a:off x="5559585" y="3457855"/>
            <a:ext cx="481869" cy="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152"/>
          <p:cNvSpPr txBox="1">
            <a:spLocks noChangeArrowheads="1"/>
          </p:cNvSpPr>
          <p:nvPr/>
        </p:nvSpPr>
        <p:spPr bwMode="auto">
          <a:xfrm>
            <a:off x="4770174" y="3328958"/>
            <a:ext cx="414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200">
                <a:latin typeface="Calibri" charset="0"/>
              </a:rPr>
              <a:t>W</a:t>
            </a:r>
            <a:endParaRPr lang="en-US" sz="1200">
              <a:latin typeface="Calibri" charset="0"/>
            </a:endParaRPr>
          </a:p>
        </p:txBody>
      </p:sp>
      <p:sp>
        <p:nvSpPr>
          <p:cNvPr id="75" name="TextBox 152"/>
          <p:cNvSpPr txBox="1">
            <a:spLocks noChangeArrowheads="1"/>
          </p:cNvSpPr>
          <p:nvPr/>
        </p:nvSpPr>
        <p:spPr bwMode="auto">
          <a:xfrm>
            <a:off x="5314537" y="3328958"/>
            <a:ext cx="4144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200">
                <a:latin typeface="Calibri" charset="0"/>
              </a:rPr>
              <a:t>R</a:t>
            </a:r>
            <a:endParaRPr lang="en-US" sz="1200">
              <a:latin typeface="Calibri" charset="0"/>
            </a:endParaRPr>
          </a:p>
        </p:txBody>
      </p:sp>
      <p:cxnSp>
        <p:nvCxnSpPr>
          <p:cNvPr id="66" name="Straight Connector 65"/>
          <p:cNvCxnSpPr>
            <a:stCxn id="40" idx="3"/>
          </p:cNvCxnSpPr>
          <p:nvPr/>
        </p:nvCxnSpPr>
        <p:spPr>
          <a:xfrm flipV="1">
            <a:off x="3092677" y="3424266"/>
            <a:ext cx="379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135"/>
          <p:cNvSpPr txBox="1">
            <a:spLocks noChangeArrowheads="1"/>
          </p:cNvSpPr>
          <p:nvPr/>
        </p:nvSpPr>
        <p:spPr bwMode="auto">
          <a:xfrm>
            <a:off x="4195383" y="3057305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@L0</a:t>
            </a:r>
            <a:endParaRPr lang="en-US" dirty="0">
              <a:latin typeface="Calibri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195383" y="3471536"/>
            <a:ext cx="6011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135"/>
          <p:cNvSpPr txBox="1">
            <a:spLocks noChangeArrowheads="1"/>
          </p:cNvSpPr>
          <p:nvPr/>
        </p:nvSpPr>
        <p:spPr bwMode="auto">
          <a:xfrm>
            <a:off x="5566162" y="3057305"/>
            <a:ext cx="987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L0Read</a:t>
            </a:r>
            <a:endParaRPr lang="en-US" dirty="0">
              <a:latin typeface="Calibri" charset="0"/>
            </a:endParaRPr>
          </a:p>
        </p:txBody>
      </p:sp>
      <p:sp>
        <p:nvSpPr>
          <p:cNvPr id="82" name="TextBox 135"/>
          <p:cNvSpPr txBox="1">
            <a:spLocks noChangeArrowheads="1"/>
          </p:cNvSpPr>
          <p:nvPr/>
        </p:nvSpPr>
        <p:spPr bwMode="auto">
          <a:xfrm>
            <a:off x="6743701" y="3042036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@R3</a:t>
            </a:r>
            <a:endParaRPr lang="en-US" dirty="0">
              <a:latin typeface="Calibri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6743701" y="3456267"/>
            <a:ext cx="6011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968934" y="3141173"/>
            <a:ext cx="86835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74886" y="4876800"/>
            <a:ext cx="7564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“L0REead” is driven by occurrence of L0 or L0 and token (as on present ABCN)</a:t>
            </a:r>
          </a:p>
          <a:p>
            <a:r>
              <a:rPr lang="en-US" dirty="0" smtClean="0">
                <a:latin typeface="+mn-lt"/>
              </a:rPr>
              <a:t>The data is passed to the PE only if R3 is yes (rejection of L0 data outside of R3) </a:t>
            </a:r>
            <a:endParaRPr lang="en-US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64236" y="2391799"/>
            <a:ext cx="41838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58942" y="2001202"/>
            <a:ext cx="2368232" cy="1053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55734" y="2001202"/>
            <a:ext cx="1797555" cy="1053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1969412" y="2226355"/>
            <a:ext cx="970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Pipeline</a:t>
            </a: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4576111" y="2076754"/>
            <a:ext cx="152126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charset="0"/>
              </a:rPr>
              <a:t>L1 buffer (</a:t>
            </a:r>
            <a:r>
              <a:rPr lang="en-US" dirty="0" err="1">
                <a:latin typeface="Calibri" charset="0"/>
              </a:rPr>
              <a:t>AddressableMemory</a:t>
            </a:r>
            <a:r>
              <a:rPr lang="en-US" dirty="0">
                <a:latin typeface="Calibri" charset="0"/>
              </a:rPr>
              <a:t>)</a:t>
            </a:r>
          </a:p>
        </p:txBody>
      </p:sp>
      <p:cxnSp>
        <p:nvCxnSpPr>
          <p:cNvPr id="23" name="Straight Arrow Connector 22"/>
          <p:cNvCxnSpPr>
            <a:stCxn id="39" idx="0"/>
          </p:cNvCxnSpPr>
          <p:nvPr/>
        </p:nvCxnSpPr>
        <p:spPr>
          <a:xfrm rot="5400000" flipH="1" flipV="1">
            <a:off x="1306788" y="3185431"/>
            <a:ext cx="2562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V="1">
            <a:off x="3287856" y="3240785"/>
            <a:ext cx="3694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4238345" y="3266708"/>
            <a:ext cx="440354" cy="1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V="1">
            <a:off x="5750478" y="3304848"/>
            <a:ext cx="460257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34"/>
          <p:cNvSpPr txBox="1">
            <a:spLocks noChangeArrowheads="1"/>
          </p:cNvSpPr>
          <p:nvPr/>
        </p:nvSpPr>
        <p:spPr bwMode="auto">
          <a:xfrm>
            <a:off x="1119150" y="3258823"/>
            <a:ext cx="452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>
                <a:latin typeface="Calibri" charset="0"/>
              </a:rPr>
              <a:t>BC</a:t>
            </a:r>
            <a:endParaRPr lang="en-US">
              <a:latin typeface="Calibri" charset="0"/>
            </a:endParaRPr>
          </a:p>
        </p:txBody>
      </p:sp>
      <p:sp>
        <p:nvSpPr>
          <p:cNvPr id="30" name="TextBox 38"/>
          <p:cNvSpPr txBox="1">
            <a:spLocks noChangeArrowheads="1"/>
          </p:cNvSpPr>
          <p:nvPr/>
        </p:nvSpPr>
        <p:spPr bwMode="auto">
          <a:xfrm>
            <a:off x="1258942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WA</a:t>
            </a:r>
            <a:endParaRPr lang="en-US" sz="1400">
              <a:latin typeface="Calibri" charset="0"/>
            </a:endParaRPr>
          </a:p>
        </p:txBody>
      </p:sp>
      <p:sp>
        <p:nvSpPr>
          <p:cNvPr id="31" name="TextBox 39"/>
          <p:cNvSpPr txBox="1">
            <a:spLocks noChangeArrowheads="1"/>
          </p:cNvSpPr>
          <p:nvPr/>
        </p:nvSpPr>
        <p:spPr bwMode="auto">
          <a:xfrm>
            <a:off x="3174907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RA</a:t>
            </a:r>
            <a:endParaRPr lang="en-US" sz="1400">
              <a:latin typeface="Calibri" charset="0"/>
            </a:endParaRPr>
          </a:p>
        </p:txBody>
      </p:sp>
      <p:sp>
        <p:nvSpPr>
          <p:cNvPr id="32" name="TextBox 40"/>
          <p:cNvSpPr txBox="1">
            <a:spLocks noChangeArrowheads="1"/>
          </p:cNvSpPr>
          <p:nvPr/>
        </p:nvSpPr>
        <p:spPr bwMode="auto">
          <a:xfrm>
            <a:off x="4355734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WA</a:t>
            </a:r>
            <a:endParaRPr lang="en-US" sz="1400">
              <a:latin typeface="Calibri" charset="0"/>
            </a:endParaRP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837524" y="2833396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RA</a:t>
            </a:r>
            <a:endParaRPr lang="en-US" sz="1400">
              <a:latin typeface="Calibri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21640" y="2502509"/>
            <a:ext cx="631529" cy="13807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TextBox 48"/>
          <p:cNvSpPr txBox="1">
            <a:spLocks noChangeArrowheads="1"/>
          </p:cNvSpPr>
          <p:nvPr/>
        </p:nvSpPr>
        <p:spPr bwMode="auto">
          <a:xfrm>
            <a:off x="7179522" y="3000084"/>
            <a:ext cx="430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PE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6153289" y="2778663"/>
            <a:ext cx="86835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9" idx="3"/>
            <a:endCxn id="40" idx="1"/>
          </p:cNvCxnSpPr>
          <p:nvPr/>
        </p:nvCxnSpPr>
        <p:spPr>
          <a:xfrm>
            <a:off x="1829620" y="3424266"/>
            <a:ext cx="473646" cy="1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85"/>
          <p:cNvSpPr txBox="1">
            <a:spLocks noChangeArrowheads="1"/>
          </p:cNvSpPr>
          <p:nvPr/>
        </p:nvSpPr>
        <p:spPr bwMode="auto">
          <a:xfrm>
            <a:off x="1969412" y="3644443"/>
            <a:ext cx="13255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@L0: RA=WA-Nlat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40209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WAcalc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3266" y="3313556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RAcalc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95"/>
          <p:cNvSpPr txBox="1">
            <a:spLocks noChangeArrowheads="1"/>
          </p:cNvSpPr>
          <p:nvPr/>
        </p:nvSpPr>
        <p:spPr bwMode="auto">
          <a:xfrm>
            <a:off x="250798" y="3644443"/>
            <a:ext cx="15031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@BC : WA=WA+1</a:t>
            </a:r>
            <a:endParaRPr lang="en-US" sz="1400">
              <a:latin typeface="Calibri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5400000" flipH="1" flipV="1">
            <a:off x="2588705" y="3644243"/>
            <a:ext cx="220176" cy="1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260586" y="1866857"/>
            <a:ext cx="2368232" cy="124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156"/>
          <p:cNvSpPr txBox="1">
            <a:spLocks noChangeArrowheads="1"/>
          </p:cNvSpPr>
          <p:nvPr/>
        </p:nvSpPr>
        <p:spPr bwMode="auto">
          <a:xfrm>
            <a:off x="1434914" y="1598167"/>
            <a:ext cx="1904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R3 latency (3us ?)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4345866" y="1866857"/>
            <a:ext cx="1807422" cy="124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159"/>
          <p:cNvSpPr txBox="1">
            <a:spLocks noChangeArrowheads="1"/>
          </p:cNvSpPr>
          <p:nvPr/>
        </p:nvSpPr>
        <p:spPr bwMode="auto">
          <a:xfrm>
            <a:off x="4028458" y="1598167"/>
            <a:ext cx="2835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charset="0"/>
              </a:rPr>
              <a:t>L1 latency and Event Buffer</a:t>
            </a:r>
          </a:p>
        </p:txBody>
      </p:sp>
      <p:cxnSp>
        <p:nvCxnSpPr>
          <p:cNvPr id="66" name="Straight Connector 65"/>
          <p:cNvCxnSpPr>
            <a:stCxn id="40" idx="3"/>
          </p:cNvCxnSpPr>
          <p:nvPr/>
        </p:nvCxnSpPr>
        <p:spPr>
          <a:xfrm flipV="1">
            <a:off x="3092677" y="3424266"/>
            <a:ext cx="379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135"/>
          <p:cNvSpPr txBox="1">
            <a:spLocks noChangeArrowheads="1"/>
          </p:cNvSpPr>
          <p:nvPr/>
        </p:nvSpPr>
        <p:spPr bwMode="auto">
          <a:xfrm>
            <a:off x="6431090" y="2862687"/>
            <a:ext cx="14968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@L1&amp;L0ID</a:t>
            </a:r>
            <a:endParaRPr lang="en-US" dirty="0">
              <a:latin typeface="Calibri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427936" y="3247627"/>
            <a:ext cx="6011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653169" y="3141173"/>
            <a:ext cx="86835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135"/>
          <p:cNvSpPr txBox="1">
            <a:spLocks noChangeArrowheads="1"/>
          </p:cNvSpPr>
          <p:nvPr/>
        </p:nvSpPr>
        <p:spPr bwMode="auto">
          <a:xfrm>
            <a:off x="5334000" y="3487708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@L1&amp;L0ID</a:t>
            </a:r>
            <a:endParaRPr lang="en-US" dirty="0">
              <a:latin typeface="Calibri" charset="0"/>
            </a:endParaRPr>
          </a:p>
        </p:txBody>
      </p:sp>
      <p:sp>
        <p:nvSpPr>
          <p:cNvPr id="84" name="TextBox 135"/>
          <p:cNvSpPr txBox="1">
            <a:spLocks noChangeArrowheads="1"/>
          </p:cNvSpPr>
          <p:nvPr/>
        </p:nvSpPr>
        <p:spPr bwMode="auto">
          <a:xfrm>
            <a:off x="4028458" y="3424266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@L0</a:t>
            </a:r>
            <a:endParaRPr lang="en-US" dirty="0">
              <a:latin typeface="Calibri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57201" y="4569767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L1 Buffer is not as a FIFO : it works as an effective addressable memory bank : the read address is generated form the L0ID attached to L1 signal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H" smtClean="0"/>
              <a:t>11/11/2010</a:t>
            </a:r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13" name="Rectangle 12"/>
          <p:cNvSpPr/>
          <p:nvPr/>
        </p:nvSpPr>
        <p:spPr>
          <a:xfrm>
            <a:off x="5068394" y="3417145"/>
            <a:ext cx="1524822" cy="926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Address Bank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039384" y="2104448"/>
            <a:ext cx="41838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434090" y="1713851"/>
            <a:ext cx="2368232" cy="1053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30882" y="1713851"/>
            <a:ext cx="1797555" cy="10536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2144560" y="1939004"/>
            <a:ext cx="970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Pipeline</a:t>
            </a:r>
          </a:p>
        </p:txBody>
      </p:sp>
      <p:sp>
        <p:nvSpPr>
          <p:cNvPr id="20" name="TextBox 11"/>
          <p:cNvSpPr txBox="1">
            <a:spLocks noChangeArrowheads="1"/>
          </p:cNvSpPr>
          <p:nvPr/>
        </p:nvSpPr>
        <p:spPr bwMode="auto">
          <a:xfrm>
            <a:off x="4673687" y="1736079"/>
            <a:ext cx="152126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charset="0"/>
              </a:rPr>
              <a:t>L1 buffer (</a:t>
            </a:r>
            <a:r>
              <a:rPr lang="en-US" dirty="0" err="1">
                <a:latin typeface="Calibri" charset="0"/>
              </a:rPr>
              <a:t>AddressableMemory</a:t>
            </a:r>
            <a:r>
              <a:rPr lang="en-US" dirty="0">
                <a:latin typeface="Calibri" charset="0"/>
              </a:rPr>
              <a:t>)</a:t>
            </a:r>
          </a:p>
        </p:txBody>
      </p:sp>
      <p:cxnSp>
        <p:nvCxnSpPr>
          <p:cNvPr id="23" name="Straight Arrow Connector 22"/>
          <p:cNvCxnSpPr>
            <a:stCxn id="39" idx="0"/>
          </p:cNvCxnSpPr>
          <p:nvPr/>
        </p:nvCxnSpPr>
        <p:spPr>
          <a:xfrm rot="5400000" flipH="1" flipV="1">
            <a:off x="1481936" y="2898080"/>
            <a:ext cx="2562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V="1">
            <a:off x="3463004" y="2953434"/>
            <a:ext cx="3694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4296051" y="3147592"/>
            <a:ext cx="760210" cy="49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5980982" y="2962143"/>
            <a:ext cx="34954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TextBox 34"/>
          <p:cNvSpPr txBox="1">
            <a:spLocks noChangeArrowheads="1"/>
          </p:cNvSpPr>
          <p:nvPr/>
        </p:nvSpPr>
        <p:spPr bwMode="auto">
          <a:xfrm>
            <a:off x="1294298" y="2971472"/>
            <a:ext cx="452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>
                <a:latin typeface="Calibri" charset="0"/>
              </a:rPr>
              <a:t>BC</a:t>
            </a:r>
            <a:endParaRPr lang="en-US">
              <a:latin typeface="Calibri" charset="0"/>
            </a:endParaRPr>
          </a:p>
        </p:txBody>
      </p:sp>
      <p:sp>
        <p:nvSpPr>
          <p:cNvPr id="30" name="TextBox 38"/>
          <p:cNvSpPr txBox="1">
            <a:spLocks noChangeArrowheads="1"/>
          </p:cNvSpPr>
          <p:nvPr/>
        </p:nvSpPr>
        <p:spPr bwMode="auto">
          <a:xfrm>
            <a:off x="1434090" y="2546045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 dirty="0">
                <a:latin typeface="Calibri" charset="0"/>
              </a:rPr>
              <a:t>WA</a:t>
            </a:r>
            <a:endParaRPr lang="en-US" sz="1400" dirty="0">
              <a:latin typeface="Calibri" charset="0"/>
            </a:endParaRPr>
          </a:p>
        </p:txBody>
      </p:sp>
      <p:sp>
        <p:nvSpPr>
          <p:cNvPr id="31" name="TextBox 39"/>
          <p:cNvSpPr txBox="1">
            <a:spLocks noChangeArrowheads="1"/>
          </p:cNvSpPr>
          <p:nvPr/>
        </p:nvSpPr>
        <p:spPr bwMode="auto">
          <a:xfrm>
            <a:off x="3350055" y="2546045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RA</a:t>
            </a:r>
            <a:endParaRPr lang="en-US" sz="1400">
              <a:latin typeface="Calibri" charset="0"/>
            </a:endParaRPr>
          </a:p>
        </p:txBody>
      </p:sp>
      <p:sp>
        <p:nvSpPr>
          <p:cNvPr id="32" name="TextBox 40"/>
          <p:cNvSpPr txBox="1">
            <a:spLocks noChangeArrowheads="1"/>
          </p:cNvSpPr>
          <p:nvPr/>
        </p:nvSpPr>
        <p:spPr bwMode="auto">
          <a:xfrm>
            <a:off x="4530882" y="2546045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 dirty="0">
                <a:latin typeface="Calibri" charset="0"/>
              </a:rPr>
              <a:t>WA</a:t>
            </a:r>
            <a:endParaRPr lang="en-US" sz="1400" dirty="0">
              <a:latin typeface="Calibri" charset="0"/>
            </a:endParaRP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6012672" y="2546045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 dirty="0">
                <a:latin typeface="Calibri" charset="0"/>
              </a:rPr>
              <a:t>RA</a:t>
            </a:r>
            <a:endParaRPr lang="en-US" sz="1400" dirty="0">
              <a:latin typeface="Calibri" charset="0"/>
            </a:endParaRPr>
          </a:p>
        </p:txBody>
      </p:sp>
      <p:cxnSp>
        <p:nvCxnSpPr>
          <p:cNvPr id="37" name="Straight Arrow Connector 36"/>
          <p:cNvCxnSpPr>
            <a:stCxn id="39" idx="3"/>
            <a:endCxn id="40" idx="1"/>
          </p:cNvCxnSpPr>
          <p:nvPr/>
        </p:nvCxnSpPr>
        <p:spPr>
          <a:xfrm>
            <a:off x="2004768" y="3136915"/>
            <a:ext cx="473646" cy="1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85"/>
          <p:cNvSpPr txBox="1">
            <a:spLocks noChangeArrowheads="1"/>
          </p:cNvSpPr>
          <p:nvPr/>
        </p:nvSpPr>
        <p:spPr bwMode="auto">
          <a:xfrm>
            <a:off x="2144560" y="3357092"/>
            <a:ext cx="13255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@L0: RA=WA-Nlat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215357" y="3026205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WAcalc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478414" y="3026205"/>
            <a:ext cx="789411" cy="221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</a:rPr>
              <a:t>RAcalc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95"/>
          <p:cNvSpPr txBox="1">
            <a:spLocks noChangeArrowheads="1"/>
          </p:cNvSpPr>
          <p:nvPr/>
        </p:nvSpPr>
        <p:spPr bwMode="auto">
          <a:xfrm>
            <a:off x="425946" y="3357092"/>
            <a:ext cx="15031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>
                <a:latin typeface="Calibri" charset="0"/>
              </a:rPr>
              <a:t>@BC : WA=WA+1</a:t>
            </a:r>
            <a:endParaRPr lang="en-US" sz="1400">
              <a:latin typeface="Calibri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5400000" flipH="1" flipV="1">
            <a:off x="2763853" y="3356892"/>
            <a:ext cx="220176" cy="16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435734" y="1579506"/>
            <a:ext cx="2368232" cy="124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156"/>
          <p:cNvSpPr txBox="1">
            <a:spLocks noChangeArrowheads="1"/>
          </p:cNvSpPr>
          <p:nvPr/>
        </p:nvSpPr>
        <p:spPr bwMode="auto">
          <a:xfrm>
            <a:off x="1610062" y="1310816"/>
            <a:ext cx="19044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R3 latency (3us ?)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4521014" y="1579506"/>
            <a:ext cx="1807422" cy="124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159"/>
          <p:cNvSpPr txBox="1">
            <a:spLocks noChangeArrowheads="1"/>
          </p:cNvSpPr>
          <p:nvPr/>
        </p:nvSpPr>
        <p:spPr bwMode="auto">
          <a:xfrm>
            <a:off x="4203606" y="1310816"/>
            <a:ext cx="2835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charset="0"/>
              </a:rPr>
              <a:t>L1 latency and Event Buffer</a:t>
            </a:r>
          </a:p>
        </p:txBody>
      </p:sp>
      <p:sp>
        <p:nvSpPr>
          <p:cNvPr id="52" name="TextBox 135"/>
          <p:cNvSpPr txBox="1">
            <a:spLocks noChangeArrowheads="1"/>
          </p:cNvSpPr>
          <p:nvPr/>
        </p:nvSpPr>
        <p:spPr bwMode="auto">
          <a:xfrm>
            <a:off x="4010912" y="4565558"/>
            <a:ext cx="621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charset="0"/>
              </a:rPr>
              <a:t>L0ID</a:t>
            </a:r>
            <a:endParaRPr lang="en-US" sz="1200" dirty="0">
              <a:latin typeface="Calibri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4033250" y="3530164"/>
            <a:ext cx="103514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961847" y="5161489"/>
            <a:ext cx="789411" cy="3787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L0ID gen</a:t>
            </a:r>
          </a:p>
        </p:txBody>
      </p:sp>
      <p:cxnSp>
        <p:nvCxnSpPr>
          <p:cNvPr id="66" name="Straight Connector 65"/>
          <p:cNvCxnSpPr>
            <a:stCxn id="40" idx="3"/>
          </p:cNvCxnSpPr>
          <p:nvPr/>
        </p:nvCxnSpPr>
        <p:spPr>
          <a:xfrm flipV="1">
            <a:off x="3267825" y="3136915"/>
            <a:ext cx="379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7186920" y="1866857"/>
            <a:ext cx="631529" cy="13807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6318569" y="2143011"/>
            <a:ext cx="86835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135"/>
          <p:cNvSpPr txBox="1">
            <a:spLocks noChangeArrowheads="1"/>
          </p:cNvSpPr>
          <p:nvPr/>
        </p:nvSpPr>
        <p:spPr bwMode="auto">
          <a:xfrm>
            <a:off x="6593216" y="2197744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@L1</a:t>
            </a:r>
            <a:endParaRPr lang="en-US" dirty="0">
              <a:latin typeface="Calibri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6593216" y="2611975"/>
            <a:ext cx="60110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18449" y="2505521"/>
            <a:ext cx="86835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3535897" y="5350849"/>
            <a:ext cx="448975" cy="4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108" idx="0"/>
            <a:endCxn id="13" idx="2"/>
          </p:cNvCxnSpPr>
          <p:nvPr/>
        </p:nvCxnSpPr>
        <p:spPr>
          <a:xfrm rot="5400000" flipH="1" flipV="1">
            <a:off x="5695606" y="4478677"/>
            <a:ext cx="2703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135"/>
          <p:cNvSpPr txBox="1">
            <a:spLocks noChangeArrowheads="1"/>
          </p:cNvSpPr>
          <p:nvPr/>
        </p:nvSpPr>
        <p:spPr bwMode="auto">
          <a:xfrm>
            <a:off x="3364858" y="4934890"/>
            <a:ext cx="4144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L0</a:t>
            </a:r>
            <a:endParaRPr lang="en-US" sz="1200" dirty="0">
              <a:latin typeface="Calibri" charset="0"/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4632573" y="4750224"/>
            <a:ext cx="435821" cy="12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5068394" y="5077042"/>
            <a:ext cx="1524822" cy="9263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L0ID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Register Bank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4774283" y="5350849"/>
            <a:ext cx="29411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1" name="TextBox 135"/>
          <p:cNvSpPr txBox="1">
            <a:spLocks noChangeArrowheads="1"/>
          </p:cNvSpPr>
          <p:nvPr/>
        </p:nvSpPr>
        <p:spPr bwMode="auto">
          <a:xfrm>
            <a:off x="4033250" y="5629349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@L0</a:t>
            </a:r>
            <a:endParaRPr lang="en-US" dirty="0">
              <a:latin typeface="Calibri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741471" y="3340804"/>
            <a:ext cx="789411" cy="3787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</a:rPr>
              <a:t>Addr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gen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5068394" y="4613876"/>
            <a:ext cx="1524822" cy="2843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L0ID match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2" name="Straight Arrow Connector 111"/>
          <p:cNvCxnSpPr/>
          <p:nvPr/>
        </p:nvCxnSpPr>
        <p:spPr>
          <a:xfrm flipV="1">
            <a:off x="4632573" y="5814015"/>
            <a:ext cx="448975" cy="4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rot="16200000" flipV="1">
            <a:off x="5742567" y="4934492"/>
            <a:ext cx="178862" cy="7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068394" y="4035701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WP</a:t>
            </a:r>
            <a:endParaRPr lang="en-US" sz="1400" dirty="0" smtClean="0">
              <a:latin typeface="Calibri"/>
              <a:cs typeface="Calibri"/>
            </a:endParaRPr>
          </a:p>
        </p:txBody>
      </p:sp>
      <p:sp>
        <p:nvSpPr>
          <p:cNvPr id="54" name="TextBox 135"/>
          <p:cNvSpPr txBox="1">
            <a:spLocks noChangeArrowheads="1"/>
          </p:cNvSpPr>
          <p:nvPr/>
        </p:nvSpPr>
        <p:spPr bwMode="auto">
          <a:xfrm>
            <a:off x="4022697" y="3974940"/>
            <a:ext cx="7515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@L0</a:t>
            </a:r>
            <a:endParaRPr lang="en-US" dirty="0">
              <a:latin typeface="Calibri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4622020" y="4159606"/>
            <a:ext cx="448975" cy="4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661940" y="4032724"/>
            <a:ext cx="441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RP</a:t>
            </a:r>
            <a:endParaRPr lang="en-US" sz="1400" dirty="0" smtClean="0">
              <a:latin typeface="Calibri"/>
              <a:cs typeface="Calibri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081548" y="5695598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/>
                <a:cs typeface="Calibri"/>
              </a:rPr>
              <a:t>WP</a:t>
            </a:r>
            <a:endParaRPr lang="en-US" sz="1400" dirty="0" smtClean="0">
              <a:latin typeface="Calibri"/>
              <a:cs typeface="Calibri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6593216" y="3531752"/>
            <a:ext cx="4456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4" name="TextBox 41"/>
          <p:cNvSpPr txBox="1">
            <a:spLocks noChangeArrowheads="1"/>
          </p:cNvSpPr>
          <p:nvPr/>
        </p:nvSpPr>
        <p:spPr bwMode="auto">
          <a:xfrm>
            <a:off x="7038906" y="3417145"/>
            <a:ext cx="4736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fr-CH" sz="1400" dirty="0">
                <a:latin typeface="Calibri" charset="0"/>
              </a:rPr>
              <a:t>RA</a:t>
            </a:r>
            <a:endParaRPr lang="en-US" sz="14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33668" y="635337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69" name="Rectangle 68"/>
          <p:cNvSpPr/>
          <p:nvPr/>
        </p:nvSpPr>
        <p:spPr>
          <a:xfrm>
            <a:off x="1752600" y="16720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L0IDC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752600" y="19768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L0IDB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752600" y="22816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L0IDA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752600" y="25864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L0ID9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752600" y="28912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L0ID8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752600" y="31960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L0ID7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1752600" y="4007820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L0ID0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657600" y="4007820"/>
            <a:ext cx="457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77" name="TextBox 135"/>
          <p:cNvSpPr txBox="1">
            <a:spLocks noChangeArrowheads="1"/>
          </p:cNvSpPr>
          <p:nvPr/>
        </p:nvSpPr>
        <p:spPr bwMode="auto">
          <a:xfrm>
            <a:off x="3657600" y="4603622"/>
            <a:ext cx="1143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L0ID9</a:t>
            </a:r>
          </a:p>
          <a:p>
            <a:r>
              <a:rPr lang="en-US" sz="1200" dirty="0" smtClean="0">
                <a:latin typeface="Calibri" charset="0"/>
              </a:rPr>
              <a:t>Comparison</a:t>
            </a:r>
            <a:endParaRPr lang="en-US" sz="1200" dirty="0">
              <a:latin typeface="Calibri" charset="0"/>
            </a:endParaRPr>
          </a:p>
        </p:txBody>
      </p:sp>
      <p:cxnSp>
        <p:nvCxnSpPr>
          <p:cNvPr id="84" name="Straight Arrow Connector 83"/>
          <p:cNvCxnSpPr>
            <a:endCxn id="76" idx="2"/>
          </p:cNvCxnSpPr>
          <p:nvPr/>
        </p:nvCxnSpPr>
        <p:spPr>
          <a:xfrm rot="5400000" flipH="1" flipV="1">
            <a:off x="3702599" y="4420021"/>
            <a:ext cx="291002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3657600" y="3196063"/>
            <a:ext cx="457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657600" y="2891263"/>
            <a:ext cx="457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657600" y="2586463"/>
            <a:ext cx="457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657600" y="2281663"/>
            <a:ext cx="457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657600" y="1976863"/>
            <a:ext cx="457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657600" y="1672063"/>
            <a:ext cx="457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181600" y="16720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ADDRC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181600" y="19768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ADDRB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181600" y="22816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ADDRA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181600" y="25864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ADDR9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181600" y="28912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ADDR8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181600" y="3196063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ADDR7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181600" y="4007820"/>
            <a:ext cx="16002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ADDR0</a:t>
            </a:r>
            <a:endParaRPr lang="en-US" dirty="0" smtClean="0">
              <a:solidFill>
                <a:srgbClr val="C00000"/>
              </a:solidFill>
            </a:endParaRPr>
          </a:p>
        </p:txBody>
      </p:sp>
      <p:cxnSp>
        <p:nvCxnSpPr>
          <p:cNvPr id="122" name="Straight Arrow Connector 121"/>
          <p:cNvCxnSpPr>
            <a:stCxn id="93" idx="3"/>
            <a:endCxn id="105" idx="1"/>
          </p:cNvCxnSpPr>
          <p:nvPr/>
        </p:nvCxnSpPr>
        <p:spPr>
          <a:xfrm>
            <a:off x="4114800" y="2738863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4343223" y="2400309"/>
            <a:ext cx="7878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Read </a:t>
            </a:r>
          </a:p>
          <a:p>
            <a:r>
              <a:rPr lang="en-US" sz="1600" dirty="0" smtClean="0">
                <a:latin typeface="+mn-lt"/>
              </a:rPr>
              <a:t>Pointer</a:t>
            </a:r>
            <a:endParaRPr lang="en-US" sz="1600" dirty="0" smtClean="0">
              <a:latin typeface="+mn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667323" y="1167824"/>
            <a:ext cx="1685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L0ID register bank</a:t>
            </a:r>
            <a:endParaRPr lang="en-US" sz="1600" dirty="0" smtClean="0">
              <a:latin typeface="+mn-lt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181600" y="1167824"/>
            <a:ext cx="2070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L1 buffer address bank</a:t>
            </a:r>
            <a:endParaRPr lang="en-US" sz="1600" dirty="0" smtClean="0">
              <a:latin typeface="+mn-lt"/>
            </a:endParaRPr>
          </a:p>
        </p:txBody>
      </p:sp>
      <p:cxnSp>
        <p:nvCxnSpPr>
          <p:cNvPr id="127" name="Straight Arrow Connector 126"/>
          <p:cNvCxnSpPr>
            <a:stCxn id="69" idx="3"/>
            <a:endCxn id="98" idx="1"/>
          </p:cNvCxnSpPr>
          <p:nvPr/>
        </p:nvCxnSpPr>
        <p:spPr>
          <a:xfrm>
            <a:off x="3352800" y="1824463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3381022" y="2124557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>
            <a:off x="3352800" y="4156557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>
            <a:off x="3381022" y="2437181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3409244" y="2737275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3352800" y="307564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3381022" y="337574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 rot="5400000">
            <a:off x="5637218" y="3286843"/>
            <a:ext cx="322956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05" idx="3"/>
          </p:cNvCxnSpPr>
          <p:nvPr/>
        </p:nvCxnSpPr>
        <p:spPr>
          <a:xfrm flipV="1">
            <a:off x="6781800" y="2737275"/>
            <a:ext cx="46940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V="1">
            <a:off x="6781800" y="3070882"/>
            <a:ext cx="46940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6781800" y="3374152"/>
            <a:ext cx="46940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6781800" y="2435593"/>
            <a:ext cx="46940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6781800" y="2124557"/>
            <a:ext cx="46940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6783389" y="1826051"/>
            <a:ext cx="46940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V="1">
            <a:off x="6781800" y="4156557"/>
            <a:ext cx="46940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252793" y="1943109"/>
            <a:ext cx="94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Read Bus</a:t>
            </a:r>
            <a:endParaRPr lang="en-US" sz="1600" dirty="0" smtClean="0">
              <a:latin typeface="+mn-l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777857" y="4988343"/>
            <a:ext cx="13131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Read Address</a:t>
            </a:r>
          </a:p>
          <a:p>
            <a:r>
              <a:rPr lang="en-US" sz="1600" dirty="0" smtClean="0">
                <a:latin typeface="+mn-lt"/>
              </a:rPr>
              <a:t>For L1 buffer</a:t>
            </a:r>
            <a:endParaRPr lang="en-US" sz="1600" dirty="0" smtClean="0">
              <a:latin typeface="+mn-l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143000" y="5867400"/>
            <a:ext cx="2655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Issues : nex</a:t>
            </a:r>
            <a:r>
              <a:rPr lang="en-US" sz="2400" dirty="0" smtClean="0">
                <a:latin typeface="+mn-lt"/>
              </a:rPr>
              <a:t>t slide …</a:t>
            </a:r>
            <a:endParaRPr lang="en-US" sz="24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64F909-4A35-E04E-BE87-D052A5B31C2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33668" y="6353373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Anghinolfi </a:t>
            </a:r>
            <a:endParaRPr lang="en-US" dirty="0"/>
          </a:p>
        </p:txBody>
      </p:sp>
      <p:sp>
        <p:nvSpPr>
          <p:cNvPr id="14342" name="Title 7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r>
              <a:rPr lang="en-US" sz="3200" dirty="0"/>
              <a:t>ABCN 130 nm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FF0000"/>
                </a:solidFill>
              </a:rPr>
              <a:t>L0L1 architecture lookup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148" name="TextBox 147"/>
          <p:cNvSpPr txBox="1"/>
          <p:nvPr/>
        </p:nvSpPr>
        <p:spPr>
          <a:xfrm>
            <a:off x="473373" y="1417638"/>
            <a:ext cx="8213427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Issues :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Do we need  </a:t>
            </a:r>
            <a:r>
              <a:rPr lang="en-US" sz="2400" dirty="0" smtClean="0">
                <a:latin typeface="+mn-lt"/>
              </a:rPr>
              <a:t>L0ID registers bank same size as L1 Address Bank and L1 buffer ? 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How many bits for L0ID ? 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L0ID and Address are cyclic modulo memory size : rewrites automatically 0, 1 etc … after reaching 255 (if 256 size) … We should ensure that L0ID are not so long after L0 otherwise we loose the data (not related to architecture, but to buffer size)</a:t>
            </a:r>
            <a:endParaRPr lang="en-US" sz="2400" dirty="0" smtClean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00B050"/>
          </a:solidFill>
        </a:ln>
      </a:spPr>
      <a:bodyPr wrap="none" rtlCol="0" anchor="ctr">
        <a:noAutofit/>
      </a:bodyPr>
      <a:lstStyle>
        <a:defPPr algn="ctr">
          <a:defRPr dirty="0" smtClean="0">
            <a:solidFill>
              <a:srgbClr val="C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14802</TotalTime>
  <Words>941</Words>
  <Application>Microsoft Macintosh PowerPoint</Application>
  <PresentationFormat>On-screen Show (4:3)</PresentationFormat>
  <Paragraphs>275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ABCN 130 nm : Digital Functions </vt:lpstr>
      <vt:lpstr>ABCN 130 nm : Digital Functions </vt:lpstr>
      <vt:lpstr>ABCN 130 nm : L0L1 architecture lookup </vt:lpstr>
      <vt:lpstr>ABCN 130 nm : L0L1 architecture lookup </vt:lpstr>
      <vt:lpstr>ABCN 130 nm : L0L1 architecture lookup </vt:lpstr>
      <vt:lpstr>ABCN 130 nm : L0L1 architecture lookup </vt:lpstr>
      <vt:lpstr>ABCN 130 nm : L0L1 architecture lookup </vt:lpstr>
      <vt:lpstr>ABCN 130 nm : L0L1 architecture lookup </vt:lpstr>
      <vt:lpstr>ABCN 130 nm : L0L1 architecture lookup </vt:lpstr>
      <vt:lpstr>ABCN 130 nm : L0L1 architecture lookup </vt:lpstr>
      <vt:lpstr>ABCN 130 nm : L0L1 architecture lookup </vt:lpstr>
      <vt:lpstr>ABCN 130 nm : L0L1 architecture lookup </vt:lpstr>
      <vt:lpstr>ABCN 130 nm : L0L1 architecture lookup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MAC_ANGHINOLFI</cp:lastModifiedBy>
  <cp:revision>118</cp:revision>
  <dcterms:created xsi:type="dcterms:W3CDTF">2010-12-15T18:02:41Z</dcterms:created>
  <dcterms:modified xsi:type="dcterms:W3CDTF">2010-12-15T18:50:25Z</dcterms:modified>
</cp:coreProperties>
</file>